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media/image15.jpg" ContentType="image/jpg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media/image22.jpg" ContentType="image/jpg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1" r:id="rId1"/>
    <p:sldMasterId id="2147483656" r:id="rId2"/>
    <p:sldMasterId id="2147483654" r:id="rId3"/>
  </p:sldMasterIdLst>
  <p:notesMasterIdLst>
    <p:notesMasterId r:id="rId45"/>
  </p:notesMasterIdLst>
  <p:sldIdLst>
    <p:sldId id="353" r:id="rId4"/>
    <p:sldId id="274" r:id="rId5"/>
    <p:sldId id="279" r:id="rId6"/>
    <p:sldId id="363" r:id="rId7"/>
    <p:sldId id="417" r:id="rId8"/>
    <p:sldId id="365" r:id="rId9"/>
    <p:sldId id="364" r:id="rId10"/>
    <p:sldId id="328" r:id="rId11"/>
    <p:sldId id="418" r:id="rId12"/>
    <p:sldId id="358" r:id="rId13"/>
    <p:sldId id="420" r:id="rId14"/>
    <p:sldId id="421" r:id="rId15"/>
    <p:sldId id="422" r:id="rId16"/>
    <p:sldId id="423" r:id="rId17"/>
    <p:sldId id="424" r:id="rId18"/>
    <p:sldId id="440" r:id="rId19"/>
    <p:sldId id="354" r:id="rId20"/>
    <p:sldId id="425" r:id="rId21"/>
    <p:sldId id="426" r:id="rId22"/>
    <p:sldId id="427" r:id="rId23"/>
    <p:sldId id="355" r:id="rId24"/>
    <p:sldId id="408" r:id="rId25"/>
    <p:sldId id="428" r:id="rId26"/>
    <p:sldId id="429" r:id="rId27"/>
    <p:sldId id="430" r:id="rId28"/>
    <p:sldId id="431" r:id="rId29"/>
    <p:sldId id="432" r:id="rId30"/>
    <p:sldId id="433" r:id="rId31"/>
    <p:sldId id="434" r:id="rId32"/>
    <p:sldId id="435" r:id="rId33"/>
    <p:sldId id="436" r:id="rId34"/>
    <p:sldId id="438" r:id="rId35"/>
    <p:sldId id="323" r:id="rId36"/>
    <p:sldId id="375" r:id="rId37"/>
    <p:sldId id="437" r:id="rId38"/>
    <p:sldId id="356" r:id="rId39"/>
    <p:sldId id="439" r:id="rId40"/>
    <p:sldId id="300" r:id="rId41"/>
    <p:sldId id="324" r:id="rId42"/>
    <p:sldId id="415" r:id="rId43"/>
    <p:sldId id="394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alduch@gmail.com" initials="w" lastIdx="2" clrIdx="0">
    <p:extLst>
      <p:ext uri="{19B8F6BF-5375-455C-9EA6-DF929625EA0E}">
        <p15:presenceInfo xmlns:p15="http://schemas.microsoft.com/office/powerpoint/2012/main" userId="c4c51a5c429a412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2F123"/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987" autoAdjust="0"/>
    <p:restoredTop sz="94660"/>
  </p:normalViewPr>
  <p:slideViewPr>
    <p:cSldViewPr snapToGrid="0" showGuides="1">
      <p:cViewPr varScale="1">
        <p:scale>
          <a:sx n="64" d="100"/>
          <a:sy n="64" d="100"/>
        </p:scale>
        <p:origin x="72" y="67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viewProps" Target="viewProp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commentAuthors" Target="commentAuthors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E5AA53B-3EEE-4DE4-BB81-9044890C2946}" type="doc">
      <dgm:prSet loTypeId="urn:microsoft.com/office/officeart/2008/layout/VerticalCurvedList" loCatId="list" qsTypeId="urn:microsoft.com/office/officeart/2005/8/quickstyle/simple4" qsCatId="simple" csTypeId="urn:microsoft.com/office/officeart/2005/8/colors/accent2_2" csCatId="accent2" phldr="1"/>
      <dgm:spPr/>
      <dgm:t>
        <a:bodyPr rtlCol="0"/>
        <a:lstStyle/>
        <a:p>
          <a:pPr rtl="0"/>
          <a:endParaRPr lang="en-US"/>
        </a:p>
      </dgm:t>
    </dgm:pt>
    <dgm:pt modelId="{6750AC01-D39D-4F3A-9DC8-2A211EE986A2}">
      <dgm:prSet phldrT="[Text]"/>
      <dgm:spPr/>
      <dgm:t>
        <a:bodyPr rtlCol="0"/>
        <a:lstStyle/>
        <a:p>
          <a:pPr rtl="0">
            <a:lnSpc>
              <a:spcPct val="100000"/>
            </a:lnSpc>
          </a:pPr>
          <a:r>
            <a:rPr lang="fr-FR" noProof="0" dirty="0"/>
            <a:t>Nettoyage 	</a:t>
          </a:r>
        </a:p>
      </dgm:t>
    </dgm:pt>
    <dgm:pt modelId="{720680DC-AAA4-4434-A582-60EBCC5BA355}" type="parTrans" cxnId="{0B5DAE5F-BCDC-4BF7-A6E7-CF856886A64D}">
      <dgm:prSet/>
      <dgm:spPr/>
      <dgm:t>
        <a:bodyPr rtlCol="0"/>
        <a:lstStyle/>
        <a:p>
          <a:pPr rtl="0"/>
          <a:endParaRPr lang="fr-FR" noProof="0" dirty="0"/>
        </a:p>
      </dgm:t>
    </dgm:pt>
    <dgm:pt modelId="{CA077D98-8478-47EA-B6A9-99ACE60C64D4}" type="sibTrans" cxnId="{0B5DAE5F-BCDC-4BF7-A6E7-CF856886A64D}">
      <dgm:prSet/>
      <dgm:spPr/>
      <dgm:t>
        <a:bodyPr rtlCol="0"/>
        <a:lstStyle/>
        <a:p>
          <a:pPr rtl="0"/>
          <a:endParaRPr lang="fr-FR" noProof="0" dirty="0"/>
        </a:p>
      </dgm:t>
    </dgm:pt>
    <dgm:pt modelId="{5605D28D-2CE6-4513-8566-952984E21E14}">
      <dgm:prSet phldrT="[Text]"/>
      <dgm:spPr/>
      <dgm:t>
        <a:bodyPr rtlCol="0"/>
        <a:lstStyle/>
        <a:p>
          <a:pPr rtl="0">
            <a:lnSpc>
              <a:spcPct val="100000"/>
            </a:lnSpc>
          </a:pPr>
          <a:r>
            <a:rPr lang="fr-FR" noProof="0" dirty="0"/>
            <a:t>Exploration </a:t>
          </a:r>
        </a:p>
      </dgm:t>
    </dgm:pt>
    <dgm:pt modelId="{EB15AB98-362B-4E70-A3DA-995FC3E8BA79}" type="parTrans" cxnId="{FAF3F884-F0CF-440F-8CB1-B7648AB1B138}">
      <dgm:prSet/>
      <dgm:spPr/>
      <dgm:t>
        <a:bodyPr rtlCol="0"/>
        <a:lstStyle/>
        <a:p>
          <a:pPr rtl="0"/>
          <a:endParaRPr lang="fr-FR" noProof="0" dirty="0"/>
        </a:p>
      </dgm:t>
    </dgm:pt>
    <dgm:pt modelId="{823D1971-2C4D-4EC5-A874-2F463DE37109}" type="sibTrans" cxnId="{FAF3F884-F0CF-440F-8CB1-B7648AB1B138}">
      <dgm:prSet/>
      <dgm:spPr/>
      <dgm:t>
        <a:bodyPr rtlCol="0"/>
        <a:lstStyle/>
        <a:p>
          <a:pPr rtl="0"/>
          <a:endParaRPr lang="fr-FR" noProof="0" dirty="0"/>
        </a:p>
      </dgm:t>
    </dgm:pt>
    <dgm:pt modelId="{57806726-6E60-4ACC-9C1C-7DF9CC365A10}" type="pres">
      <dgm:prSet presAssocID="{7E5AA53B-3EEE-4DE4-BB81-9044890C2946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90561C55-3C6E-4D53-85E1-2C50BCDDA392}" type="pres">
      <dgm:prSet presAssocID="{7E5AA53B-3EEE-4DE4-BB81-9044890C2946}" presName="Name1" presStyleCnt="0"/>
      <dgm:spPr/>
    </dgm:pt>
    <dgm:pt modelId="{B6CD42EC-5AD4-4004-AE5B-47EDA668DAA8}" type="pres">
      <dgm:prSet presAssocID="{7E5AA53B-3EEE-4DE4-BB81-9044890C2946}" presName="cycle" presStyleCnt="0"/>
      <dgm:spPr/>
    </dgm:pt>
    <dgm:pt modelId="{963B8EE3-40CC-4A0A-B420-D0BF920973CE}" type="pres">
      <dgm:prSet presAssocID="{7E5AA53B-3EEE-4DE4-BB81-9044890C2946}" presName="srcNode" presStyleLbl="node1" presStyleIdx="0" presStyleCnt="2"/>
      <dgm:spPr/>
    </dgm:pt>
    <dgm:pt modelId="{D79B43FC-100B-4A0D-A4D5-0D2D04B99064}" type="pres">
      <dgm:prSet presAssocID="{7E5AA53B-3EEE-4DE4-BB81-9044890C2946}" presName="conn" presStyleLbl="parChTrans1D2" presStyleIdx="0" presStyleCnt="1"/>
      <dgm:spPr/>
      <dgm:t>
        <a:bodyPr/>
        <a:lstStyle/>
        <a:p>
          <a:endParaRPr lang="en-US"/>
        </a:p>
      </dgm:t>
    </dgm:pt>
    <dgm:pt modelId="{3CAD8DA1-8D53-445C-ACE8-D8449E4F0F55}" type="pres">
      <dgm:prSet presAssocID="{7E5AA53B-3EEE-4DE4-BB81-9044890C2946}" presName="extraNode" presStyleLbl="node1" presStyleIdx="0" presStyleCnt="2"/>
      <dgm:spPr/>
    </dgm:pt>
    <dgm:pt modelId="{429CABD1-4116-474B-81BF-735E2CA9DD00}" type="pres">
      <dgm:prSet presAssocID="{7E5AA53B-3EEE-4DE4-BB81-9044890C2946}" presName="dstNode" presStyleLbl="node1" presStyleIdx="0" presStyleCnt="2"/>
      <dgm:spPr/>
    </dgm:pt>
    <dgm:pt modelId="{58319267-C71E-43C9-94E1-827D0616C7A7}" type="pres">
      <dgm:prSet presAssocID="{6750AC01-D39D-4F3A-9DC8-2A211EE986A2}" presName="text_1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9F9B8A9-2412-4B74-84A9-69422DB81CDC}" type="pres">
      <dgm:prSet presAssocID="{6750AC01-D39D-4F3A-9DC8-2A211EE986A2}" presName="accent_1" presStyleCnt="0"/>
      <dgm:spPr/>
    </dgm:pt>
    <dgm:pt modelId="{07CB3071-D555-47DA-A36A-69EB91531FD8}" type="pres">
      <dgm:prSet presAssocID="{6750AC01-D39D-4F3A-9DC8-2A211EE986A2}" presName="accentRepeatNode" presStyleLbl="solidFgAcc1" presStyleIdx="0" presStyleCnt="2"/>
      <dgm:spPr/>
    </dgm:pt>
    <dgm:pt modelId="{4A7CAE20-D5A6-4CBD-ADA4-BA15E38961D8}" type="pres">
      <dgm:prSet presAssocID="{5605D28D-2CE6-4513-8566-952984E21E14}" presName="text_2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CA8E926-B2A2-4FF5-A304-14587E2E5D85}" type="pres">
      <dgm:prSet presAssocID="{5605D28D-2CE6-4513-8566-952984E21E14}" presName="accent_2" presStyleCnt="0"/>
      <dgm:spPr/>
    </dgm:pt>
    <dgm:pt modelId="{A965097E-32F1-4AB8-8C4E-2814A7596B2F}" type="pres">
      <dgm:prSet presAssocID="{5605D28D-2CE6-4513-8566-952984E21E14}" presName="accentRepeatNode" presStyleLbl="solidFgAcc1" presStyleIdx="1" presStyleCnt="2"/>
      <dgm:spPr/>
    </dgm:pt>
  </dgm:ptLst>
  <dgm:cxnLst>
    <dgm:cxn modelId="{29DA474E-5DFA-4C66-882F-319C49ABBB19}" type="presOf" srcId="{6750AC01-D39D-4F3A-9DC8-2A211EE986A2}" destId="{58319267-C71E-43C9-94E1-827D0616C7A7}" srcOrd="0" destOrd="0" presId="urn:microsoft.com/office/officeart/2008/layout/VerticalCurvedList"/>
    <dgm:cxn modelId="{A11E3B12-1828-45A7-86C3-BB85832DF84D}" type="presOf" srcId="{CA077D98-8478-47EA-B6A9-99ACE60C64D4}" destId="{D79B43FC-100B-4A0D-A4D5-0D2D04B99064}" srcOrd="0" destOrd="0" presId="urn:microsoft.com/office/officeart/2008/layout/VerticalCurvedList"/>
    <dgm:cxn modelId="{4F65CC8F-B5A8-40BE-A32B-05862B543D6A}" type="presOf" srcId="{7E5AA53B-3EEE-4DE4-BB81-9044890C2946}" destId="{57806726-6E60-4ACC-9C1C-7DF9CC365A10}" srcOrd="0" destOrd="0" presId="urn:microsoft.com/office/officeart/2008/layout/VerticalCurvedList"/>
    <dgm:cxn modelId="{FAF3F884-F0CF-440F-8CB1-B7648AB1B138}" srcId="{7E5AA53B-3EEE-4DE4-BB81-9044890C2946}" destId="{5605D28D-2CE6-4513-8566-952984E21E14}" srcOrd="1" destOrd="0" parTransId="{EB15AB98-362B-4E70-A3DA-995FC3E8BA79}" sibTransId="{823D1971-2C4D-4EC5-A874-2F463DE37109}"/>
    <dgm:cxn modelId="{0B5DAE5F-BCDC-4BF7-A6E7-CF856886A64D}" srcId="{7E5AA53B-3EEE-4DE4-BB81-9044890C2946}" destId="{6750AC01-D39D-4F3A-9DC8-2A211EE986A2}" srcOrd="0" destOrd="0" parTransId="{720680DC-AAA4-4434-A582-60EBCC5BA355}" sibTransId="{CA077D98-8478-47EA-B6A9-99ACE60C64D4}"/>
    <dgm:cxn modelId="{6E6E1660-B467-4037-8BFA-80566138EBAC}" type="presOf" srcId="{5605D28D-2CE6-4513-8566-952984E21E14}" destId="{4A7CAE20-D5A6-4CBD-ADA4-BA15E38961D8}" srcOrd="0" destOrd="0" presId="urn:microsoft.com/office/officeart/2008/layout/VerticalCurvedList"/>
    <dgm:cxn modelId="{4E25B52E-70EF-4A0F-B410-0B49263AF380}" type="presParOf" srcId="{57806726-6E60-4ACC-9C1C-7DF9CC365A10}" destId="{90561C55-3C6E-4D53-85E1-2C50BCDDA392}" srcOrd="0" destOrd="0" presId="urn:microsoft.com/office/officeart/2008/layout/VerticalCurvedList"/>
    <dgm:cxn modelId="{2B3DD9E4-EC9C-4B92-B380-F89BF82E7CF3}" type="presParOf" srcId="{90561C55-3C6E-4D53-85E1-2C50BCDDA392}" destId="{B6CD42EC-5AD4-4004-AE5B-47EDA668DAA8}" srcOrd="0" destOrd="0" presId="urn:microsoft.com/office/officeart/2008/layout/VerticalCurvedList"/>
    <dgm:cxn modelId="{EA357085-80A4-4D1D-9BD2-56B1E9A721FB}" type="presParOf" srcId="{B6CD42EC-5AD4-4004-AE5B-47EDA668DAA8}" destId="{963B8EE3-40CC-4A0A-B420-D0BF920973CE}" srcOrd="0" destOrd="0" presId="urn:microsoft.com/office/officeart/2008/layout/VerticalCurvedList"/>
    <dgm:cxn modelId="{F175C6D0-411C-40FD-A19B-860D49F42061}" type="presParOf" srcId="{B6CD42EC-5AD4-4004-AE5B-47EDA668DAA8}" destId="{D79B43FC-100B-4A0D-A4D5-0D2D04B99064}" srcOrd="1" destOrd="0" presId="urn:microsoft.com/office/officeart/2008/layout/VerticalCurvedList"/>
    <dgm:cxn modelId="{794BB944-68C0-47A5-9792-652802EB36AC}" type="presParOf" srcId="{B6CD42EC-5AD4-4004-AE5B-47EDA668DAA8}" destId="{3CAD8DA1-8D53-445C-ACE8-D8449E4F0F55}" srcOrd="2" destOrd="0" presId="urn:microsoft.com/office/officeart/2008/layout/VerticalCurvedList"/>
    <dgm:cxn modelId="{B8CC75C4-3D1A-49E7-80D2-915668C1368C}" type="presParOf" srcId="{B6CD42EC-5AD4-4004-AE5B-47EDA668DAA8}" destId="{429CABD1-4116-474B-81BF-735E2CA9DD00}" srcOrd="3" destOrd="0" presId="urn:microsoft.com/office/officeart/2008/layout/VerticalCurvedList"/>
    <dgm:cxn modelId="{28110BB8-F33F-498C-9A75-98364B05EFA5}" type="presParOf" srcId="{90561C55-3C6E-4D53-85E1-2C50BCDDA392}" destId="{58319267-C71E-43C9-94E1-827D0616C7A7}" srcOrd="1" destOrd="0" presId="urn:microsoft.com/office/officeart/2008/layout/VerticalCurvedList"/>
    <dgm:cxn modelId="{3866F6C9-5521-48F2-B6C3-40C9896E1605}" type="presParOf" srcId="{90561C55-3C6E-4D53-85E1-2C50BCDDA392}" destId="{79F9B8A9-2412-4B74-84A9-69422DB81CDC}" srcOrd="2" destOrd="0" presId="urn:microsoft.com/office/officeart/2008/layout/VerticalCurvedList"/>
    <dgm:cxn modelId="{D2205A4F-BB7A-4399-BC2F-78E18EC6EAFE}" type="presParOf" srcId="{79F9B8A9-2412-4B74-84A9-69422DB81CDC}" destId="{07CB3071-D555-47DA-A36A-69EB91531FD8}" srcOrd="0" destOrd="0" presId="urn:microsoft.com/office/officeart/2008/layout/VerticalCurvedList"/>
    <dgm:cxn modelId="{606BDC45-A97A-4730-B621-CFC83475C8AA}" type="presParOf" srcId="{90561C55-3C6E-4D53-85E1-2C50BCDDA392}" destId="{4A7CAE20-D5A6-4CBD-ADA4-BA15E38961D8}" srcOrd="3" destOrd="0" presId="urn:microsoft.com/office/officeart/2008/layout/VerticalCurvedList"/>
    <dgm:cxn modelId="{DF8061D3-EBF4-4291-8EBE-83D3ACEAFC1E}" type="presParOf" srcId="{90561C55-3C6E-4D53-85E1-2C50BCDDA392}" destId="{FCA8E926-B2A2-4FF5-A304-14587E2E5D85}" srcOrd="4" destOrd="0" presId="urn:microsoft.com/office/officeart/2008/layout/VerticalCurvedList"/>
    <dgm:cxn modelId="{4332208E-3590-47F0-B374-8EBD1B6F8301}" type="presParOf" srcId="{FCA8E926-B2A2-4FF5-A304-14587E2E5D85}" destId="{A965097E-32F1-4AB8-8C4E-2814A7596B2F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E5AA53B-3EEE-4DE4-BB81-9044890C2946}" type="doc">
      <dgm:prSet loTypeId="urn:microsoft.com/office/officeart/2008/layout/VerticalCurvedList" loCatId="list" qsTypeId="urn:microsoft.com/office/officeart/2005/8/quickstyle/simple4" qsCatId="simple" csTypeId="urn:microsoft.com/office/officeart/2005/8/colors/accent2_2" csCatId="accent2" phldr="1"/>
      <dgm:spPr/>
      <dgm:t>
        <a:bodyPr rtlCol="0"/>
        <a:lstStyle/>
        <a:p>
          <a:pPr rtl="0"/>
          <a:endParaRPr lang="en-US"/>
        </a:p>
      </dgm:t>
    </dgm:pt>
    <dgm:pt modelId="{6750AC01-D39D-4F3A-9DC8-2A211EE986A2}">
      <dgm:prSet phldrT="[Text]" custT="1"/>
      <dgm:spPr>
        <a:solidFill>
          <a:schemeClr val="accent4">
            <a:lumMod val="75000"/>
          </a:schemeClr>
        </a:solidFill>
      </dgm:spPr>
      <dgm:t>
        <a:bodyPr rtlCol="0"/>
        <a:lstStyle/>
        <a:p>
          <a:pPr rtl="0"/>
          <a:endParaRPr lang="fr-FR" sz="1400" noProof="0" dirty="0" smtClean="0"/>
        </a:p>
        <a:p>
          <a:pPr rtl="0"/>
          <a:r>
            <a:rPr lang="en-US" sz="1800" noProof="0" dirty="0" smtClean="0"/>
            <a:t>3 types de </a:t>
          </a:r>
          <a:r>
            <a:rPr lang="en-US" sz="1800" noProof="0" dirty="0" err="1" smtClean="0"/>
            <a:t>modélisation</a:t>
          </a:r>
          <a:r>
            <a:rPr lang="en-US" sz="1800" noProof="0" dirty="0" smtClean="0"/>
            <a:t> : </a:t>
          </a:r>
          <a:r>
            <a:rPr lang="en-US" sz="1800" noProof="0" dirty="0" err="1" smtClean="0"/>
            <a:t>KMeans</a:t>
          </a:r>
          <a:r>
            <a:rPr lang="en-US" sz="1800" noProof="0" dirty="0" smtClean="0"/>
            <a:t>, </a:t>
          </a:r>
          <a:r>
            <a:rPr lang="en-US" sz="1800" noProof="0" dirty="0" err="1" smtClean="0"/>
            <a:t>densité</a:t>
          </a:r>
          <a:r>
            <a:rPr lang="en-US" sz="1800" noProof="0" dirty="0" smtClean="0"/>
            <a:t>, </a:t>
          </a:r>
          <a:r>
            <a:rPr lang="en-US" sz="1800" noProof="0" dirty="0" err="1" smtClean="0"/>
            <a:t>Hiérarchique</a:t>
          </a:r>
          <a:r>
            <a:rPr lang="en-US" sz="1800" noProof="0" dirty="0" smtClean="0"/>
            <a:t> : </a:t>
          </a:r>
          <a:r>
            <a:rPr lang="en-US" sz="1800" noProof="0" dirty="0" err="1" smtClean="0"/>
            <a:t>KMeans</a:t>
          </a:r>
          <a:r>
            <a:rPr lang="en-US" sz="1800" noProof="0" dirty="0" smtClean="0"/>
            <a:t>, DBSCAN, </a:t>
          </a:r>
          <a:r>
            <a:rPr lang="en-US" sz="1800" noProof="0" dirty="0" err="1" smtClean="0"/>
            <a:t>AgglomerativeClustering</a:t>
          </a:r>
          <a:endParaRPr lang="en-US" sz="1800" noProof="0" dirty="0" smtClean="0"/>
        </a:p>
        <a:p>
          <a:pPr rtl="0">
            <a:lnSpc>
              <a:spcPct val="100000"/>
            </a:lnSpc>
          </a:pPr>
          <a:r>
            <a:rPr lang="fr-FR" sz="1800" noProof="0" dirty="0" smtClean="0"/>
            <a:t> </a:t>
          </a:r>
          <a:r>
            <a:rPr lang="fr-FR" sz="1800" noProof="0" dirty="0"/>
            <a:t>	</a:t>
          </a:r>
        </a:p>
      </dgm:t>
    </dgm:pt>
    <dgm:pt modelId="{720680DC-AAA4-4434-A582-60EBCC5BA355}" type="parTrans" cxnId="{0B5DAE5F-BCDC-4BF7-A6E7-CF856886A64D}">
      <dgm:prSet/>
      <dgm:spPr/>
      <dgm:t>
        <a:bodyPr rtlCol="0"/>
        <a:lstStyle/>
        <a:p>
          <a:pPr rtl="0"/>
          <a:endParaRPr lang="fr-FR" noProof="0" dirty="0"/>
        </a:p>
      </dgm:t>
    </dgm:pt>
    <dgm:pt modelId="{CA077D98-8478-47EA-B6A9-99ACE60C64D4}" type="sibTrans" cxnId="{0B5DAE5F-BCDC-4BF7-A6E7-CF856886A64D}">
      <dgm:prSet/>
      <dgm:spPr/>
      <dgm:t>
        <a:bodyPr rtlCol="0"/>
        <a:lstStyle/>
        <a:p>
          <a:pPr rtl="0"/>
          <a:endParaRPr lang="fr-FR" noProof="0" dirty="0"/>
        </a:p>
      </dgm:t>
    </dgm:pt>
    <dgm:pt modelId="{5605D28D-2CE6-4513-8566-952984E21E14}">
      <dgm:prSet phldrT="[Text]" custT="1"/>
      <dgm:spPr>
        <a:solidFill>
          <a:schemeClr val="accent4">
            <a:lumMod val="75000"/>
          </a:schemeClr>
        </a:solidFill>
      </dgm:spPr>
      <dgm:t>
        <a:bodyPr rtlCol="0"/>
        <a:lstStyle/>
        <a:p>
          <a:pPr rtl="0"/>
          <a:endParaRPr lang="fr-FR" sz="2000" noProof="0" dirty="0" smtClean="0"/>
        </a:p>
        <a:p>
          <a:pPr rtl="0"/>
          <a:r>
            <a:rPr lang="fr-FR" sz="1800" noProof="0" dirty="0" smtClean="0"/>
            <a:t>Test de stabilité sur la fréquence de mise à jour</a:t>
          </a:r>
          <a:endParaRPr lang="en-US" sz="1800" noProof="0" dirty="0" smtClean="0"/>
        </a:p>
        <a:p>
          <a:pPr rtl="0">
            <a:lnSpc>
              <a:spcPct val="100000"/>
            </a:lnSpc>
          </a:pPr>
          <a:r>
            <a:rPr lang="fr-FR" sz="1300" noProof="0" dirty="0" smtClean="0"/>
            <a:t> </a:t>
          </a:r>
          <a:endParaRPr lang="fr-FR" sz="1300" noProof="0" dirty="0"/>
        </a:p>
      </dgm:t>
    </dgm:pt>
    <dgm:pt modelId="{EB15AB98-362B-4E70-A3DA-995FC3E8BA79}" type="parTrans" cxnId="{FAF3F884-F0CF-440F-8CB1-B7648AB1B138}">
      <dgm:prSet/>
      <dgm:spPr/>
      <dgm:t>
        <a:bodyPr rtlCol="0"/>
        <a:lstStyle/>
        <a:p>
          <a:pPr rtl="0"/>
          <a:endParaRPr lang="fr-FR" noProof="0" dirty="0"/>
        </a:p>
      </dgm:t>
    </dgm:pt>
    <dgm:pt modelId="{823D1971-2C4D-4EC5-A874-2F463DE37109}" type="sibTrans" cxnId="{FAF3F884-F0CF-440F-8CB1-B7648AB1B138}">
      <dgm:prSet/>
      <dgm:spPr/>
      <dgm:t>
        <a:bodyPr rtlCol="0"/>
        <a:lstStyle/>
        <a:p>
          <a:pPr rtl="0"/>
          <a:endParaRPr lang="fr-FR" noProof="0" dirty="0"/>
        </a:p>
      </dgm:t>
    </dgm:pt>
    <dgm:pt modelId="{C0E6A205-D10F-44B6-9946-6FC30C3F4BDB}">
      <dgm:prSet phldrT="[Text]" custT="1"/>
      <dgm:spPr>
        <a:solidFill>
          <a:schemeClr val="accent4">
            <a:lumMod val="75000"/>
          </a:schemeClr>
        </a:solidFill>
      </dgm:spPr>
      <dgm:t>
        <a:bodyPr rtlCol="0"/>
        <a:lstStyle/>
        <a:p>
          <a:pPr rtl="0"/>
          <a:endParaRPr lang="fr-FR" sz="1600" noProof="0" dirty="0" smtClean="0"/>
        </a:p>
        <a:p>
          <a:pPr rtl="0"/>
          <a:r>
            <a:rPr lang="fr-FR" sz="1800" noProof="0" dirty="0" smtClean="0"/>
            <a:t>Recherche du modèle d'apprentissage non supervisé adapté au problème métier. </a:t>
          </a:r>
          <a:endParaRPr lang="en-US" sz="1800" noProof="0" dirty="0" smtClean="0"/>
        </a:p>
        <a:p>
          <a:pPr rtl="0"/>
          <a:r>
            <a:rPr lang="fr-FR" sz="1400" noProof="0" dirty="0" smtClean="0"/>
            <a:t> </a:t>
          </a:r>
          <a:r>
            <a:rPr lang="fr-FR" sz="1400" noProof="0" dirty="0"/>
            <a:t>	</a:t>
          </a:r>
        </a:p>
      </dgm:t>
    </dgm:pt>
    <dgm:pt modelId="{DBDE48A4-767C-4953-B79A-05CB6310D939}" type="parTrans" cxnId="{E95D7523-24BD-44D7-989E-8ABA36A09EB1}">
      <dgm:prSet/>
      <dgm:spPr/>
      <dgm:t>
        <a:bodyPr/>
        <a:lstStyle/>
        <a:p>
          <a:endParaRPr lang="en-US"/>
        </a:p>
      </dgm:t>
    </dgm:pt>
    <dgm:pt modelId="{6C420CF4-C358-453E-A424-B4A7235775F5}" type="sibTrans" cxnId="{E95D7523-24BD-44D7-989E-8ABA36A09EB1}">
      <dgm:prSet/>
      <dgm:spPr/>
      <dgm:t>
        <a:bodyPr/>
        <a:lstStyle/>
        <a:p>
          <a:endParaRPr lang="en-US"/>
        </a:p>
      </dgm:t>
    </dgm:pt>
    <dgm:pt modelId="{E64F3C2D-797C-442A-BFD2-5D56C7CEFFEC}">
      <dgm:prSet phldrT="[Text]" custT="1"/>
      <dgm:spPr>
        <a:solidFill>
          <a:schemeClr val="accent4">
            <a:lumMod val="75000"/>
          </a:schemeClr>
        </a:solidFill>
        <a:ln>
          <a:solidFill>
            <a:schemeClr val="accent4">
              <a:lumMod val="75000"/>
            </a:schemeClr>
          </a:solidFill>
        </a:ln>
      </dgm:spPr>
      <dgm:t>
        <a:bodyPr rtlCol="0"/>
        <a:lstStyle/>
        <a:p>
          <a:pPr rtl="0"/>
          <a:endParaRPr lang="fr-FR" sz="900" noProof="0" dirty="0" smtClean="0"/>
        </a:p>
        <a:p>
          <a:pPr rtl="0"/>
          <a:r>
            <a:rPr lang="fr-FR" sz="1800" noProof="0" dirty="0" smtClean="0"/>
            <a:t>Amélioration des </a:t>
          </a:r>
          <a:r>
            <a:rPr lang="fr-FR" sz="1800" noProof="0" dirty="0" err="1" smtClean="0"/>
            <a:t>hyperparamètres</a:t>
          </a:r>
          <a:r>
            <a:rPr lang="fr-FR" sz="1800" noProof="0" dirty="0" smtClean="0"/>
            <a:t> et évaluation des performances… </a:t>
          </a:r>
          <a:endParaRPr lang="en-US" sz="1800" noProof="0" dirty="0" smtClean="0"/>
        </a:p>
        <a:p>
          <a:pPr rtl="0"/>
          <a:r>
            <a:rPr lang="fr-FR" sz="900" noProof="0" dirty="0"/>
            <a:t>	</a:t>
          </a:r>
        </a:p>
      </dgm:t>
    </dgm:pt>
    <dgm:pt modelId="{7A8FF34E-CD6A-4A16-B128-30AB5971AE1E}" type="parTrans" cxnId="{5A633067-48FA-4996-B5B5-23CA40F15684}">
      <dgm:prSet/>
      <dgm:spPr/>
      <dgm:t>
        <a:bodyPr/>
        <a:lstStyle/>
        <a:p>
          <a:endParaRPr lang="en-US"/>
        </a:p>
      </dgm:t>
    </dgm:pt>
    <dgm:pt modelId="{62F75B74-88D5-407B-9447-6847EDBC9F71}" type="sibTrans" cxnId="{5A633067-48FA-4996-B5B5-23CA40F15684}">
      <dgm:prSet/>
      <dgm:spPr/>
      <dgm:t>
        <a:bodyPr/>
        <a:lstStyle/>
        <a:p>
          <a:endParaRPr lang="en-US"/>
        </a:p>
      </dgm:t>
    </dgm:pt>
    <dgm:pt modelId="{57806726-6E60-4ACC-9C1C-7DF9CC365A10}" type="pres">
      <dgm:prSet presAssocID="{7E5AA53B-3EEE-4DE4-BB81-9044890C2946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90561C55-3C6E-4D53-85E1-2C50BCDDA392}" type="pres">
      <dgm:prSet presAssocID="{7E5AA53B-3EEE-4DE4-BB81-9044890C2946}" presName="Name1" presStyleCnt="0"/>
      <dgm:spPr/>
    </dgm:pt>
    <dgm:pt modelId="{B6CD42EC-5AD4-4004-AE5B-47EDA668DAA8}" type="pres">
      <dgm:prSet presAssocID="{7E5AA53B-3EEE-4DE4-BB81-9044890C2946}" presName="cycle" presStyleCnt="0"/>
      <dgm:spPr/>
    </dgm:pt>
    <dgm:pt modelId="{963B8EE3-40CC-4A0A-B420-D0BF920973CE}" type="pres">
      <dgm:prSet presAssocID="{7E5AA53B-3EEE-4DE4-BB81-9044890C2946}" presName="srcNode" presStyleLbl="node1" presStyleIdx="0" presStyleCnt="4"/>
      <dgm:spPr/>
    </dgm:pt>
    <dgm:pt modelId="{D79B43FC-100B-4A0D-A4D5-0D2D04B99064}" type="pres">
      <dgm:prSet presAssocID="{7E5AA53B-3EEE-4DE4-BB81-9044890C2946}" presName="conn" presStyleLbl="parChTrans1D2" presStyleIdx="0" presStyleCnt="1"/>
      <dgm:spPr/>
      <dgm:t>
        <a:bodyPr/>
        <a:lstStyle/>
        <a:p>
          <a:endParaRPr lang="en-US"/>
        </a:p>
      </dgm:t>
    </dgm:pt>
    <dgm:pt modelId="{3CAD8DA1-8D53-445C-ACE8-D8449E4F0F55}" type="pres">
      <dgm:prSet presAssocID="{7E5AA53B-3EEE-4DE4-BB81-9044890C2946}" presName="extraNode" presStyleLbl="node1" presStyleIdx="0" presStyleCnt="4"/>
      <dgm:spPr/>
    </dgm:pt>
    <dgm:pt modelId="{429CABD1-4116-474B-81BF-735E2CA9DD00}" type="pres">
      <dgm:prSet presAssocID="{7E5AA53B-3EEE-4DE4-BB81-9044890C2946}" presName="dstNode" presStyleLbl="node1" presStyleIdx="0" presStyleCnt="4"/>
      <dgm:spPr/>
    </dgm:pt>
    <dgm:pt modelId="{58319267-C71E-43C9-94E1-827D0616C7A7}" type="pres">
      <dgm:prSet presAssocID="{6750AC01-D39D-4F3A-9DC8-2A211EE986A2}" presName="text_1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9F9B8A9-2412-4B74-84A9-69422DB81CDC}" type="pres">
      <dgm:prSet presAssocID="{6750AC01-D39D-4F3A-9DC8-2A211EE986A2}" presName="accent_1" presStyleCnt="0"/>
      <dgm:spPr/>
    </dgm:pt>
    <dgm:pt modelId="{07CB3071-D555-47DA-A36A-69EB91531FD8}" type="pres">
      <dgm:prSet presAssocID="{6750AC01-D39D-4F3A-9DC8-2A211EE986A2}" presName="accentRepeatNode" presStyleLbl="solidFgAcc1" presStyleIdx="0" presStyleCnt="4"/>
      <dgm:spPr>
        <a:ln>
          <a:solidFill>
            <a:schemeClr val="accent4"/>
          </a:solidFill>
        </a:ln>
      </dgm:spPr>
      <dgm:t>
        <a:bodyPr/>
        <a:lstStyle/>
        <a:p>
          <a:endParaRPr lang="en-US"/>
        </a:p>
      </dgm:t>
    </dgm:pt>
    <dgm:pt modelId="{0D6BE721-FFBA-41DA-9425-0E9C508F6AAB}" type="pres">
      <dgm:prSet presAssocID="{C0E6A205-D10F-44B6-9946-6FC30C3F4BDB}" presName="text_2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7B1EBDF-5138-45AA-B191-C9E0DCB51E15}" type="pres">
      <dgm:prSet presAssocID="{C0E6A205-D10F-44B6-9946-6FC30C3F4BDB}" presName="accent_2" presStyleCnt="0"/>
      <dgm:spPr/>
    </dgm:pt>
    <dgm:pt modelId="{979A61DB-A8F7-4332-BF5F-4E798D88777B}" type="pres">
      <dgm:prSet presAssocID="{C0E6A205-D10F-44B6-9946-6FC30C3F4BDB}" presName="accentRepeatNode" presStyleLbl="solidFgAcc1" presStyleIdx="1" presStyleCnt="4"/>
      <dgm:spPr>
        <a:ln>
          <a:solidFill>
            <a:schemeClr val="accent4"/>
          </a:solidFill>
        </a:ln>
      </dgm:spPr>
      <dgm:t>
        <a:bodyPr/>
        <a:lstStyle/>
        <a:p>
          <a:endParaRPr lang="en-US"/>
        </a:p>
      </dgm:t>
    </dgm:pt>
    <dgm:pt modelId="{E0D765F5-F33E-403B-B3A0-88ED4B98E79B}" type="pres">
      <dgm:prSet presAssocID="{E64F3C2D-797C-442A-BFD2-5D56C7CEFFEC}" presName="text_3" presStyleLbl="node1" presStyleIdx="2" presStyleCnt="4" custScaleX="98884" custLinFactNeighborX="626" custLinFactNeighborY="555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5A930BC-FC05-4130-839E-9D093F4E6FC2}" type="pres">
      <dgm:prSet presAssocID="{E64F3C2D-797C-442A-BFD2-5D56C7CEFFEC}" presName="accent_3" presStyleCnt="0"/>
      <dgm:spPr/>
    </dgm:pt>
    <dgm:pt modelId="{669D6F36-08B6-432D-A6F5-B8EB116F6D62}" type="pres">
      <dgm:prSet presAssocID="{E64F3C2D-797C-442A-BFD2-5D56C7CEFFEC}" presName="accentRepeatNode" presStyleLbl="solidFgAcc1" presStyleIdx="2" presStyleCnt="4"/>
      <dgm:spPr>
        <a:ln>
          <a:solidFill>
            <a:schemeClr val="accent4"/>
          </a:solidFill>
        </a:ln>
      </dgm:spPr>
      <dgm:t>
        <a:bodyPr/>
        <a:lstStyle/>
        <a:p>
          <a:endParaRPr lang="en-US"/>
        </a:p>
      </dgm:t>
    </dgm:pt>
    <dgm:pt modelId="{E8DA7340-0958-4ABD-AA6C-0F387DCD07A3}" type="pres">
      <dgm:prSet presAssocID="{5605D28D-2CE6-4513-8566-952984E21E14}" presName="text_4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25CE422-9BE3-402D-8948-20710A91D360}" type="pres">
      <dgm:prSet presAssocID="{5605D28D-2CE6-4513-8566-952984E21E14}" presName="accent_4" presStyleCnt="0"/>
      <dgm:spPr/>
    </dgm:pt>
    <dgm:pt modelId="{A965097E-32F1-4AB8-8C4E-2814A7596B2F}" type="pres">
      <dgm:prSet presAssocID="{5605D28D-2CE6-4513-8566-952984E21E14}" presName="accentRepeatNode" presStyleLbl="solidFgAcc1" presStyleIdx="3" presStyleCnt="4"/>
      <dgm:spPr>
        <a:ln>
          <a:solidFill>
            <a:schemeClr val="accent4"/>
          </a:solidFill>
        </a:ln>
      </dgm:spPr>
      <dgm:t>
        <a:bodyPr/>
        <a:lstStyle/>
        <a:p>
          <a:endParaRPr lang="en-US"/>
        </a:p>
      </dgm:t>
    </dgm:pt>
  </dgm:ptLst>
  <dgm:cxnLst>
    <dgm:cxn modelId="{4E1E22B9-F060-421D-8C14-33BE94311E43}" type="presOf" srcId="{E64F3C2D-797C-442A-BFD2-5D56C7CEFFEC}" destId="{E0D765F5-F33E-403B-B3A0-88ED4B98E79B}" srcOrd="0" destOrd="0" presId="urn:microsoft.com/office/officeart/2008/layout/VerticalCurvedList"/>
    <dgm:cxn modelId="{29DA474E-5DFA-4C66-882F-319C49ABBB19}" type="presOf" srcId="{6750AC01-D39D-4F3A-9DC8-2A211EE986A2}" destId="{58319267-C71E-43C9-94E1-827D0616C7A7}" srcOrd="0" destOrd="0" presId="urn:microsoft.com/office/officeart/2008/layout/VerticalCurvedList"/>
    <dgm:cxn modelId="{A11E3B12-1828-45A7-86C3-BB85832DF84D}" type="presOf" srcId="{CA077D98-8478-47EA-B6A9-99ACE60C64D4}" destId="{D79B43FC-100B-4A0D-A4D5-0D2D04B99064}" srcOrd="0" destOrd="0" presId="urn:microsoft.com/office/officeart/2008/layout/VerticalCurvedList"/>
    <dgm:cxn modelId="{4F65CC8F-B5A8-40BE-A32B-05862B543D6A}" type="presOf" srcId="{7E5AA53B-3EEE-4DE4-BB81-9044890C2946}" destId="{57806726-6E60-4ACC-9C1C-7DF9CC365A10}" srcOrd="0" destOrd="0" presId="urn:microsoft.com/office/officeart/2008/layout/VerticalCurvedList"/>
    <dgm:cxn modelId="{5A633067-48FA-4996-B5B5-23CA40F15684}" srcId="{7E5AA53B-3EEE-4DE4-BB81-9044890C2946}" destId="{E64F3C2D-797C-442A-BFD2-5D56C7CEFFEC}" srcOrd="2" destOrd="0" parTransId="{7A8FF34E-CD6A-4A16-B128-30AB5971AE1E}" sibTransId="{62F75B74-88D5-407B-9447-6847EDBC9F71}"/>
    <dgm:cxn modelId="{FAF3F884-F0CF-440F-8CB1-B7648AB1B138}" srcId="{7E5AA53B-3EEE-4DE4-BB81-9044890C2946}" destId="{5605D28D-2CE6-4513-8566-952984E21E14}" srcOrd="3" destOrd="0" parTransId="{EB15AB98-362B-4E70-A3DA-995FC3E8BA79}" sibTransId="{823D1971-2C4D-4EC5-A874-2F463DE37109}"/>
    <dgm:cxn modelId="{E95D7523-24BD-44D7-989E-8ABA36A09EB1}" srcId="{7E5AA53B-3EEE-4DE4-BB81-9044890C2946}" destId="{C0E6A205-D10F-44B6-9946-6FC30C3F4BDB}" srcOrd="1" destOrd="0" parTransId="{DBDE48A4-767C-4953-B79A-05CB6310D939}" sibTransId="{6C420CF4-C358-453E-A424-B4A7235775F5}"/>
    <dgm:cxn modelId="{0B5DAE5F-BCDC-4BF7-A6E7-CF856886A64D}" srcId="{7E5AA53B-3EEE-4DE4-BB81-9044890C2946}" destId="{6750AC01-D39D-4F3A-9DC8-2A211EE986A2}" srcOrd="0" destOrd="0" parTransId="{720680DC-AAA4-4434-A582-60EBCC5BA355}" sibTransId="{CA077D98-8478-47EA-B6A9-99ACE60C64D4}"/>
    <dgm:cxn modelId="{7F15F2CB-0F43-4BF1-8157-F51B9D984F99}" type="presOf" srcId="{5605D28D-2CE6-4513-8566-952984E21E14}" destId="{E8DA7340-0958-4ABD-AA6C-0F387DCD07A3}" srcOrd="0" destOrd="0" presId="urn:microsoft.com/office/officeart/2008/layout/VerticalCurvedList"/>
    <dgm:cxn modelId="{88980DF4-1E4C-445B-9751-F422BA3656EA}" type="presOf" srcId="{C0E6A205-D10F-44B6-9946-6FC30C3F4BDB}" destId="{0D6BE721-FFBA-41DA-9425-0E9C508F6AAB}" srcOrd="0" destOrd="0" presId="urn:microsoft.com/office/officeart/2008/layout/VerticalCurvedList"/>
    <dgm:cxn modelId="{4E25B52E-70EF-4A0F-B410-0B49263AF380}" type="presParOf" srcId="{57806726-6E60-4ACC-9C1C-7DF9CC365A10}" destId="{90561C55-3C6E-4D53-85E1-2C50BCDDA392}" srcOrd="0" destOrd="0" presId="urn:microsoft.com/office/officeart/2008/layout/VerticalCurvedList"/>
    <dgm:cxn modelId="{2B3DD9E4-EC9C-4B92-B380-F89BF82E7CF3}" type="presParOf" srcId="{90561C55-3C6E-4D53-85E1-2C50BCDDA392}" destId="{B6CD42EC-5AD4-4004-AE5B-47EDA668DAA8}" srcOrd="0" destOrd="0" presId="urn:microsoft.com/office/officeart/2008/layout/VerticalCurvedList"/>
    <dgm:cxn modelId="{EA357085-80A4-4D1D-9BD2-56B1E9A721FB}" type="presParOf" srcId="{B6CD42EC-5AD4-4004-AE5B-47EDA668DAA8}" destId="{963B8EE3-40CC-4A0A-B420-D0BF920973CE}" srcOrd="0" destOrd="0" presId="urn:microsoft.com/office/officeart/2008/layout/VerticalCurvedList"/>
    <dgm:cxn modelId="{F175C6D0-411C-40FD-A19B-860D49F42061}" type="presParOf" srcId="{B6CD42EC-5AD4-4004-AE5B-47EDA668DAA8}" destId="{D79B43FC-100B-4A0D-A4D5-0D2D04B99064}" srcOrd="1" destOrd="0" presId="urn:microsoft.com/office/officeart/2008/layout/VerticalCurvedList"/>
    <dgm:cxn modelId="{794BB944-68C0-47A5-9792-652802EB36AC}" type="presParOf" srcId="{B6CD42EC-5AD4-4004-AE5B-47EDA668DAA8}" destId="{3CAD8DA1-8D53-445C-ACE8-D8449E4F0F55}" srcOrd="2" destOrd="0" presId="urn:microsoft.com/office/officeart/2008/layout/VerticalCurvedList"/>
    <dgm:cxn modelId="{B8CC75C4-3D1A-49E7-80D2-915668C1368C}" type="presParOf" srcId="{B6CD42EC-5AD4-4004-AE5B-47EDA668DAA8}" destId="{429CABD1-4116-474B-81BF-735E2CA9DD00}" srcOrd="3" destOrd="0" presId="urn:microsoft.com/office/officeart/2008/layout/VerticalCurvedList"/>
    <dgm:cxn modelId="{28110BB8-F33F-498C-9A75-98364B05EFA5}" type="presParOf" srcId="{90561C55-3C6E-4D53-85E1-2C50BCDDA392}" destId="{58319267-C71E-43C9-94E1-827D0616C7A7}" srcOrd="1" destOrd="0" presId="urn:microsoft.com/office/officeart/2008/layout/VerticalCurvedList"/>
    <dgm:cxn modelId="{3866F6C9-5521-48F2-B6C3-40C9896E1605}" type="presParOf" srcId="{90561C55-3C6E-4D53-85E1-2C50BCDDA392}" destId="{79F9B8A9-2412-4B74-84A9-69422DB81CDC}" srcOrd="2" destOrd="0" presId="urn:microsoft.com/office/officeart/2008/layout/VerticalCurvedList"/>
    <dgm:cxn modelId="{D2205A4F-BB7A-4399-BC2F-78E18EC6EAFE}" type="presParOf" srcId="{79F9B8A9-2412-4B74-84A9-69422DB81CDC}" destId="{07CB3071-D555-47DA-A36A-69EB91531FD8}" srcOrd="0" destOrd="0" presId="urn:microsoft.com/office/officeart/2008/layout/VerticalCurvedList"/>
    <dgm:cxn modelId="{A2942BDC-110B-45C3-B409-5C6E2603D979}" type="presParOf" srcId="{90561C55-3C6E-4D53-85E1-2C50BCDDA392}" destId="{0D6BE721-FFBA-41DA-9425-0E9C508F6AAB}" srcOrd="3" destOrd="0" presId="urn:microsoft.com/office/officeart/2008/layout/VerticalCurvedList"/>
    <dgm:cxn modelId="{65A23169-E1F1-4B58-9C59-68E685503500}" type="presParOf" srcId="{90561C55-3C6E-4D53-85E1-2C50BCDDA392}" destId="{97B1EBDF-5138-45AA-B191-C9E0DCB51E15}" srcOrd="4" destOrd="0" presId="urn:microsoft.com/office/officeart/2008/layout/VerticalCurvedList"/>
    <dgm:cxn modelId="{6BC41133-EF02-4E41-819B-28BE65137FBC}" type="presParOf" srcId="{97B1EBDF-5138-45AA-B191-C9E0DCB51E15}" destId="{979A61DB-A8F7-4332-BF5F-4E798D88777B}" srcOrd="0" destOrd="0" presId="urn:microsoft.com/office/officeart/2008/layout/VerticalCurvedList"/>
    <dgm:cxn modelId="{224A2D32-2476-4761-BB74-5A5FF3F80636}" type="presParOf" srcId="{90561C55-3C6E-4D53-85E1-2C50BCDDA392}" destId="{E0D765F5-F33E-403B-B3A0-88ED4B98E79B}" srcOrd="5" destOrd="0" presId="urn:microsoft.com/office/officeart/2008/layout/VerticalCurvedList"/>
    <dgm:cxn modelId="{7B9738C0-5B55-4A4A-9937-8ACB26364946}" type="presParOf" srcId="{90561C55-3C6E-4D53-85E1-2C50BCDDA392}" destId="{A5A930BC-FC05-4130-839E-9D093F4E6FC2}" srcOrd="6" destOrd="0" presId="urn:microsoft.com/office/officeart/2008/layout/VerticalCurvedList"/>
    <dgm:cxn modelId="{5580829C-ED4F-4F05-A70B-1A883824F058}" type="presParOf" srcId="{A5A930BC-FC05-4130-839E-9D093F4E6FC2}" destId="{669D6F36-08B6-432D-A6F5-B8EB116F6D62}" srcOrd="0" destOrd="0" presId="urn:microsoft.com/office/officeart/2008/layout/VerticalCurvedList"/>
    <dgm:cxn modelId="{C34BB588-D204-44BC-9D9C-9BEF530E0994}" type="presParOf" srcId="{90561C55-3C6E-4D53-85E1-2C50BCDDA392}" destId="{E8DA7340-0958-4ABD-AA6C-0F387DCD07A3}" srcOrd="7" destOrd="0" presId="urn:microsoft.com/office/officeart/2008/layout/VerticalCurvedList"/>
    <dgm:cxn modelId="{4A79CB16-5DA1-4527-9AB4-C4F8F1441BE4}" type="presParOf" srcId="{90561C55-3C6E-4D53-85E1-2C50BCDDA392}" destId="{925CE422-9BE3-402D-8948-20710A91D360}" srcOrd="8" destOrd="0" presId="urn:microsoft.com/office/officeart/2008/layout/VerticalCurvedList"/>
    <dgm:cxn modelId="{42BDC375-0CC8-4665-9920-34B86861F98F}" type="presParOf" srcId="{925CE422-9BE3-402D-8948-20710A91D360}" destId="{A965097E-32F1-4AB8-8C4E-2814A7596B2F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9B43FC-100B-4A0D-A4D5-0D2D04B99064}">
      <dsp:nvSpPr>
        <dsp:cNvPr id="0" name=""/>
        <dsp:cNvSpPr/>
      </dsp:nvSpPr>
      <dsp:spPr>
        <a:xfrm>
          <a:off x="-2601129" y="-403722"/>
          <a:ext cx="3123276" cy="3123276"/>
        </a:xfrm>
        <a:prstGeom prst="blockArc">
          <a:avLst>
            <a:gd name="adj1" fmla="val 18900000"/>
            <a:gd name="adj2" fmla="val 2700000"/>
            <a:gd name="adj3" fmla="val 692"/>
          </a:avLst>
        </a:prstGeom>
        <a:noFill/>
        <a:ln w="635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8319267-C71E-43C9-94E1-827D0616C7A7}">
      <dsp:nvSpPr>
        <dsp:cNvPr id="0" name=""/>
        <dsp:cNvSpPr/>
      </dsp:nvSpPr>
      <dsp:spPr>
        <a:xfrm>
          <a:off x="425707" y="330839"/>
          <a:ext cx="5081214" cy="661586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25134" tIns="83820" rIns="83820" bIns="83820" numCol="1" spcCol="1270" rtlCol="0" anchor="ctr" anchorCtr="0">
          <a:noAutofit/>
        </a:bodyPr>
        <a:lstStyle/>
        <a:p>
          <a:pPr lvl="0" algn="l" defTabSz="1466850" rt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fr-FR" sz="3300" kern="1200" noProof="0" dirty="0"/>
            <a:t>Nettoyage 	</a:t>
          </a:r>
        </a:p>
      </dsp:txBody>
      <dsp:txXfrm>
        <a:off x="425707" y="330839"/>
        <a:ext cx="5081214" cy="661586"/>
      </dsp:txXfrm>
    </dsp:sp>
    <dsp:sp modelId="{07CB3071-D555-47DA-A36A-69EB91531FD8}">
      <dsp:nvSpPr>
        <dsp:cNvPr id="0" name=""/>
        <dsp:cNvSpPr/>
      </dsp:nvSpPr>
      <dsp:spPr>
        <a:xfrm>
          <a:off x="12216" y="248141"/>
          <a:ext cx="826983" cy="82698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A7CAE20-D5A6-4CBD-ADA4-BA15E38961D8}">
      <dsp:nvSpPr>
        <dsp:cNvPr id="0" name=""/>
        <dsp:cNvSpPr/>
      </dsp:nvSpPr>
      <dsp:spPr>
        <a:xfrm>
          <a:off x="425707" y="1323404"/>
          <a:ext cx="5081214" cy="661586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25134" tIns="83820" rIns="83820" bIns="83820" numCol="1" spcCol="1270" rtlCol="0" anchor="ctr" anchorCtr="0">
          <a:noAutofit/>
        </a:bodyPr>
        <a:lstStyle/>
        <a:p>
          <a:pPr lvl="0" algn="l" defTabSz="1466850" rt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fr-FR" sz="3300" kern="1200" noProof="0" dirty="0"/>
            <a:t>Exploration </a:t>
          </a:r>
        </a:p>
      </dsp:txBody>
      <dsp:txXfrm>
        <a:off x="425707" y="1323404"/>
        <a:ext cx="5081214" cy="661586"/>
      </dsp:txXfrm>
    </dsp:sp>
    <dsp:sp modelId="{A965097E-32F1-4AB8-8C4E-2814A7596B2F}">
      <dsp:nvSpPr>
        <dsp:cNvPr id="0" name=""/>
        <dsp:cNvSpPr/>
      </dsp:nvSpPr>
      <dsp:spPr>
        <a:xfrm>
          <a:off x="12216" y="1240706"/>
          <a:ext cx="826983" cy="82698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9B43FC-100B-4A0D-A4D5-0D2D04B99064}">
      <dsp:nvSpPr>
        <dsp:cNvPr id="0" name=""/>
        <dsp:cNvSpPr/>
      </dsp:nvSpPr>
      <dsp:spPr>
        <a:xfrm>
          <a:off x="-3887699" y="-596980"/>
          <a:ext cx="4633383" cy="4633383"/>
        </a:xfrm>
        <a:prstGeom prst="blockArc">
          <a:avLst>
            <a:gd name="adj1" fmla="val 18900000"/>
            <a:gd name="adj2" fmla="val 2700000"/>
            <a:gd name="adj3" fmla="val 466"/>
          </a:avLst>
        </a:prstGeom>
        <a:noFill/>
        <a:ln w="635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8319267-C71E-43C9-94E1-827D0616C7A7}">
      <dsp:nvSpPr>
        <dsp:cNvPr id="0" name=""/>
        <dsp:cNvSpPr/>
      </dsp:nvSpPr>
      <dsp:spPr>
        <a:xfrm>
          <a:off x="390796" y="264422"/>
          <a:ext cx="11744897" cy="529120"/>
        </a:xfrm>
        <a:prstGeom prst="rect">
          <a:avLst/>
        </a:prstGeom>
        <a:solidFill>
          <a:schemeClr val="accent4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990" tIns="35560" rIns="35560" bIns="35560" numCol="1" spcCol="1270" rtlCol="0" anchor="ctr" anchorCtr="0">
          <a:noAutofit/>
        </a:bodyPr>
        <a:lstStyle/>
        <a:p>
          <a:pPr lvl="0" algn="l" defTabSz="622300" rtl="0">
            <a:spcBef>
              <a:spcPct val="0"/>
            </a:spcBef>
            <a:spcAft>
              <a:spcPct val="35000"/>
            </a:spcAft>
          </a:pPr>
          <a:endParaRPr lang="fr-FR" sz="1400" kern="1200" noProof="0" dirty="0" smtClean="0"/>
        </a:p>
        <a:p>
          <a:pPr lvl="0" algn="l" defTabSz="622300" rtl="0">
            <a:spcBef>
              <a:spcPct val="0"/>
            </a:spcBef>
            <a:spcAft>
              <a:spcPct val="35000"/>
            </a:spcAft>
          </a:pPr>
          <a:r>
            <a:rPr lang="en-US" sz="1800" kern="1200" noProof="0" dirty="0" smtClean="0"/>
            <a:t>3 types de </a:t>
          </a:r>
          <a:r>
            <a:rPr lang="en-US" sz="1800" kern="1200" noProof="0" dirty="0" err="1" smtClean="0"/>
            <a:t>modélisation</a:t>
          </a:r>
          <a:r>
            <a:rPr lang="en-US" sz="1800" kern="1200" noProof="0" dirty="0" smtClean="0"/>
            <a:t> : </a:t>
          </a:r>
          <a:r>
            <a:rPr lang="en-US" sz="1800" kern="1200" noProof="0" dirty="0" err="1" smtClean="0"/>
            <a:t>KMeans</a:t>
          </a:r>
          <a:r>
            <a:rPr lang="en-US" sz="1800" kern="1200" noProof="0" dirty="0" smtClean="0"/>
            <a:t>, </a:t>
          </a:r>
          <a:r>
            <a:rPr lang="en-US" sz="1800" kern="1200" noProof="0" dirty="0" err="1" smtClean="0"/>
            <a:t>densité</a:t>
          </a:r>
          <a:r>
            <a:rPr lang="en-US" sz="1800" kern="1200" noProof="0" dirty="0" smtClean="0"/>
            <a:t>, </a:t>
          </a:r>
          <a:r>
            <a:rPr lang="en-US" sz="1800" kern="1200" noProof="0" dirty="0" err="1" smtClean="0"/>
            <a:t>Hiérarchique</a:t>
          </a:r>
          <a:r>
            <a:rPr lang="en-US" sz="1800" kern="1200" noProof="0" dirty="0" smtClean="0"/>
            <a:t> : </a:t>
          </a:r>
          <a:r>
            <a:rPr lang="en-US" sz="1800" kern="1200" noProof="0" dirty="0" err="1" smtClean="0"/>
            <a:t>KMeans</a:t>
          </a:r>
          <a:r>
            <a:rPr lang="en-US" sz="1800" kern="1200" noProof="0" dirty="0" smtClean="0"/>
            <a:t>, DBSCAN, </a:t>
          </a:r>
          <a:r>
            <a:rPr lang="en-US" sz="1800" kern="1200" noProof="0" dirty="0" err="1" smtClean="0"/>
            <a:t>AgglomerativeClustering</a:t>
          </a:r>
          <a:endParaRPr lang="en-US" sz="1800" kern="1200" noProof="0" dirty="0" smtClean="0"/>
        </a:p>
        <a:p>
          <a:pPr lvl="0" algn="l" defTabSz="622300" rt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fr-FR" sz="1800" kern="1200" noProof="0" dirty="0" smtClean="0"/>
            <a:t> </a:t>
          </a:r>
          <a:r>
            <a:rPr lang="fr-FR" sz="1800" kern="1200" noProof="0" dirty="0"/>
            <a:t>	</a:t>
          </a:r>
        </a:p>
      </dsp:txBody>
      <dsp:txXfrm>
        <a:off x="390796" y="264422"/>
        <a:ext cx="11744897" cy="529120"/>
      </dsp:txXfrm>
    </dsp:sp>
    <dsp:sp modelId="{07CB3071-D555-47DA-A36A-69EB91531FD8}">
      <dsp:nvSpPr>
        <dsp:cNvPr id="0" name=""/>
        <dsp:cNvSpPr/>
      </dsp:nvSpPr>
      <dsp:spPr>
        <a:xfrm>
          <a:off x="60096" y="198282"/>
          <a:ext cx="661400" cy="66140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D6BE721-FFBA-41DA-9425-0E9C508F6AAB}">
      <dsp:nvSpPr>
        <dsp:cNvPr id="0" name=""/>
        <dsp:cNvSpPr/>
      </dsp:nvSpPr>
      <dsp:spPr>
        <a:xfrm>
          <a:off x="694153" y="1058241"/>
          <a:ext cx="11441540" cy="529120"/>
        </a:xfrm>
        <a:prstGeom prst="rect">
          <a:avLst/>
        </a:prstGeom>
        <a:solidFill>
          <a:schemeClr val="accent4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990" tIns="40640" rIns="40640" bIns="40640" numCol="1" spcCol="1270" rtlCol="0" anchor="ctr" anchorCtr="0">
          <a:noAutofit/>
        </a:bodyPr>
        <a:lstStyle/>
        <a:p>
          <a:pPr lvl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600" kern="1200" noProof="0" dirty="0" smtClean="0"/>
        </a:p>
        <a:p>
          <a:pPr lvl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kern="1200" noProof="0" dirty="0" smtClean="0"/>
            <a:t>Recherche du modèle d'apprentissage non supervisé adapté au problème métier. </a:t>
          </a:r>
          <a:endParaRPr lang="en-US" sz="1800" kern="1200" noProof="0" dirty="0" smtClean="0"/>
        </a:p>
        <a:p>
          <a:pPr lvl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400" kern="1200" noProof="0" dirty="0" smtClean="0"/>
            <a:t> </a:t>
          </a:r>
          <a:r>
            <a:rPr lang="fr-FR" sz="1400" kern="1200" noProof="0" dirty="0"/>
            <a:t>	</a:t>
          </a:r>
        </a:p>
      </dsp:txBody>
      <dsp:txXfrm>
        <a:off x="694153" y="1058241"/>
        <a:ext cx="11441540" cy="529120"/>
      </dsp:txXfrm>
    </dsp:sp>
    <dsp:sp modelId="{979A61DB-A8F7-4332-BF5F-4E798D88777B}">
      <dsp:nvSpPr>
        <dsp:cNvPr id="0" name=""/>
        <dsp:cNvSpPr/>
      </dsp:nvSpPr>
      <dsp:spPr>
        <a:xfrm>
          <a:off x="363453" y="992101"/>
          <a:ext cx="661400" cy="66140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0D765F5-F33E-403B-B3A0-88ED4B98E79B}">
      <dsp:nvSpPr>
        <dsp:cNvPr id="0" name=""/>
        <dsp:cNvSpPr/>
      </dsp:nvSpPr>
      <dsp:spPr>
        <a:xfrm>
          <a:off x="829621" y="1881468"/>
          <a:ext cx="11313852" cy="529120"/>
        </a:xfrm>
        <a:prstGeom prst="rect">
          <a:avLst/>
        </a:prstGeom>
        <a:solidFill>
          <a:schemeClr val="accent4">
            <a:lumMod val="75000"/>
          </a:schemeClr>
        </a:solidFill>
        <a:ln>
          <a:solidFill>
            <a:schemeClr val="accent4">
              <a:lumMod val="75000"/>
            </a:schemeClr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990" tIns="22860" rIns="22860" bIns="22860" numCol="1" spcCol="1270" rtlCol="0" anchor="ctr" anchorCtr="0">
          <a:noAutofit/>
        </a:bodyPr>
        <a:lstStyle/>
        <a:p>
          <a:pPr lvl="0" algn="l" defTabSz="4000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900" kern="1200" noProof="0" dirty="0" smtClean="0"/>
        </a:p>
        <a:p>
          <a:pPr lvl="0" algn="l" defTabSz="4000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kern="1200" noProof="0" dirty="0" smtClean="0"/>
            <a:t>Amélioration des </a:t>
          </a:r>
          <a:r>
            <a:rPr lang="fr-FR" sz="1800" kern="1200" noProof="0" dirty="0" err="1" smtClean="0"/>
            <a:t>hyperparamètres</a:t>
          </a:r>
          <a:r>
            <a:rPr lang="fr-FR" sz="1800" kern="1200" noProof="0" dirty="0" smtClean="0"/>
            <a:t> et évaluation des performances… </a:t>
          </a:r>
          <a:endParaRPr lang="en-US" sz="1800" kern="1200" noProof="0" dirty="0" smtClean="0"/>
        </a:p>
        <a:p>
          <a:pPr lvl="0" algn="l" defTabSz="4000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900" kern="1200" noProof="0" dirty="0"/>
            <a:t>	</a:t>
          </a:r>
        </a:p>
      </dsp:txBody>
      <dsp:txXfrm>
        <a:off x="829621" y="1881468"/>
        <a:ext cx="11313852" cy="529120"/>
      </dsp:txXfrm>
    </dsp:sp>
    <dsp:sp modelId="{669D6F36-08B6-432D-A6F5-B8EB116F6D62}">
      <dsp:nvSpPr>
        <dsp:cNvPr id="0" name=""/>
        <dsp:cNvSpPr/>
      </dsp:nvSpPr>
      <dsp:spPr>
        <a:xfrm>
          <a:off x="363453" y="1785919"/>
          <a:ext cx="661400" cy="66140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8DA7340-0958-4ABD-AA6C-0F387DCD07A3}">
      <dsp:nvSpPr>
        <dsp:cNvPr id="0" name=""/>
        <dsp:cNvSpPr/>
      </dsp:nvSpPr>
      <dsp:spPr>
        <a:xfrm>
          <a:off x="390796" y="2645878"/>
          <a:ext cx="11744897" cy="529120"/>
        </a:xfrm>
        <a:prstGeom prst="rect">
          <a:avLst/>
        </a:prstGeom>
        <a:solidFill>
          <a:schemeClr val="accent4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990" tIns="50800" rIns="50800" bIns="50800" numCol="1" spcCol="1270" rtlCol="0" anchor="ctr" anchorCtr="0">
          <a:noAutofit/>
        </a:bodyPr>
        <a:lstStyle/>
        <a:p>
          <a:pPr lvl="0" algn="l" defTabSz="889000" rtl="0">
            <a:spcBef>
              <a:spcPct val="0"/>
            </a:spcBef>
            <a:spcAft>
              <a:spcPct val="35000"/>
            </a:spcAft>
          </a:pPr>
          <a:endParaRPr lang="fr-FR" sz="2000" kern="1200" noProof="0" dirty="0" smtClean="0"/>
        </a:p>
        <a:p>
          <a:pPr lvl="0" algn="l" defTabSz="889000" rtl="0">
            <a:spcBef>
              <a:spcPct val="0"/>
            </a:spcBef>
            <a:spcAft>
              <a:spcPct val="35000"/>
            </a:spcAft>
          </a:pPr>
          <a:r>
            <a:rPr lang="fr-FR" sz="1800" kern="1200" noProof="0" dirty="0" smtClean="0"/>
            <a:t>Test de stabilité sur la fréquence de mise à jour</a:t>
          </a:r>
          <a:endParaRPr lang="en-US" sz="1800" kern="1200" noProof="0" dirty="0" smtClean="0"/>
        </a:p>
        <a:p>
          <a:pPr lvl="0" algn="l" defTabSz="889000" rt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fr-FR" sz="1300" kern="1200" noProof="0" dirty="0" smtClean="0"/>
            <a:t> </a:t>
          </a:r>
          <a:endParaRPr lang="fr-FR" sz="1300" kern="1200" noProof="0" dirty="0"/>
        </a:p>
      </dsp:txBody>
      <dsp:txXfrm>
        <a:off x="390796" y="2645878"/>
        <a:ext cx="11744897" cy="529120"/>
      </dsp:txXfrm>
    </dsp:sp>
    <dsp:sp modelId="{A965097E-32F1-4AB8-8C4E-2814A7596B2F}">
      <dsp:nvSpPr>
        <dsp:cNvPr id="0" name=""/>
        <dsp:cNvSpPr/>
      </dsp:nvSpPr>
      <dsp:spPr>
        <a:xfrm>
          <a:off x="60096" y="2579738"/>
          <a:ext cx="661400" cy="66140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D5F7AD-65AF-4A20-8136-C812989C495A}" type="datetimeFigureOut">
              <a:rPr lang="fr-FR" smtClean="0"/>
              <a:t>18/05/2022</a:t>
            </a:fld>
            <a:endParaRPr lang="fr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0AC71C-8263-4966-9DB4-234A4D127D3D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344588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4" Type="http://schemas.microsoft.com/office/2007/relationships/hdphoto" Target="../media/hdphoto1.wdp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48632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42469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96695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864673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277830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3">
            <a:extLst>
              <a:ext uri="{FF2B5EF4-FFF2-40B4-BE49-F238E27FC236}">
                <a16:creationId xmlns:a16="http://schemas.microsoft.com/office/drawing/2014/main" id="{0A96AEFE-2DB4-4800-BD04-10498C186E29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0" y="0"/>
            <a:ext cx="6206149" cy="6858000"/>
          </a:xfrm>
          <a:custGeom>
            <a:avLst/>
            <a:gdLst>
              <a:gd name="connsiteX0" fmla="*/ 5280530 w 6206149"/>
              <a:gd name="connsiteY0" fmla="*/ 3429000 h 6858000"/>
              <a:gd name="connsiteX1" fmla="*/ 6206149 w 6206149"/>
              <a:gd name="connsiteY1" fmla="*/ 3429000 h 6858000"/>
              <a:gd name="connsiteX2" fmla="*/ 4207499 w 6206149"/>
              <a:gd name="connsiteY2" fmla="*/ 6858000 h 6858000"/>
              <a:gd name="connsiteX3" fmla="*/ 3281880 w 6206149"/>
              <a:gd name="connsiteY3" fmla="*/ 6858000 h 6858000"/>
              <a:gd name="connsiteX4" fmla="*/ 4173746 w 6206149"/>
              <a:gd name="connsiteY4" fmla="*/ 3429000 h 6858000"/>
              <a:gd name="connsiteX5" fmla="*/ 5099365 w 6206149"/>
              <a:gd name="connsiteY5" fmla="*/ 3429000 h 6858000"/>
              <a:gd name="connsiteX6" fmla="*/ 3100715 w 6206149"/>
              <a:gd name="connsiteY6" fmla="*/ 6858000 h 6858000"/>
              <a:gd name="connsiteX7" fmla="*/ 2175096 w 6206149"/>
              <a:gd name="connsiteY7" fmla="*/ 6858000 h 6858000"/>
              <a:gd name="connsiteX8" fmla="*/ 5075842 w 6206149"/>
              <a:gd name="connsiteY8" fmla="*/ 0 h 6858000"/>
              <a:gd name="connsiteX9" fmla="*/ 5993394 w 6206149"/>
              <a:gd name="connsiteY9" fmla="*/ 0 h 6858000"/>
              <a:gd name="connsiteX10" fmla="*/ 1976808 w 6206149"/>
              <a:gd name="connsiteY10" fmla="*/ 6858000 h 6858000"/>
              <a:gd name="connsiteX11" fmla="*/ 1059256 w 6206149"/>
              <a:gd name="connsiteY11" fmla="*/ 6858000 h 6858000"/>
              <a:gd name="connsiteX12" fmla="*/ 3931564 w 6206149"/>
              <a:gd name="connsiteY12" fmla="*/ 0 h 6858000"/>
              <a:gd name="connsiteX13" fmla="*/ 4857183 w 6206149"/>
              <a:gd name="connsiteY13" fmla="*/ 0 h 6858000"/>
              <a:gd name="connsiteX14" fmla="*/ 2858533 w 6206149"/>
              <a:gd name="connsiteY14" fmla="*/ 3429000 h 6858000"/>
              <a:gd name="connsiteX15" fmla="*/ 1932914 w 6206149"/>
              <a:gd name="connsiteY15" fmla="*/ 3429000 h 6858000"/>
              <a:gd name="connsiteX16" fmla="*/ 2008640 w 6206149"/>
              <a:gd name="connsiteY16" fmla="*/ 0 h 6858000"/>
              <a:gd name="connsiteX17" fmla="*/ 3684759 w 6206149"/>
              <a:gd name="connsiteY17" fmla="*/ 0 h 6858000"/>
              <a:gd name="connsiteX18" fmla="*/ 1676119 w 6206149"/>
              <a:gd name="connsiteY18" fmla="*/ 3429000 h 6858000"/>
              <a:gd name="connsiteX19" fmla="*/ 0 w 6206149"/>
              <a:gd name="connsiteY19" fmla="*/ 3429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206149" h="6858000">
                <a:moveTo>
                  <a:pt x="5280530" y="3429000"/>
                </a:moveTo>
                <a:lnTo>
                  <a:pt x="6206149" y="3429000"/>
                </a:lnTo>
                <a:lnTo>
                  <a:pt x="4207499" y="6858000"/>
                </a:lnTo>
                <a:lnTo>
                  <a:pt x="3281880" y="6858000"/>
                </a:lnTo>
                <a:close/>
                <a:moveTo>
                  <a:pt x="4173746" y="3429000"/>
                </a:moveTo>
                <a:lnTo>
                  <a:pt x="5099365" y="3429000"/>
                </a:lnTo>
                <a:lnTo>
                  <a:pt x="3100715" y="6858000"/>
                </a:lnTo>
                <a:lnTo>
                  <a:pt x="2175096" y="6858000"/>
                </a:lnTo>
                <a:close/>
                <a:moveTo>
                  <a:pt x="5075842" y="0"/>
                </a:moveTo>
                <a:lnTo>
                  <a:pt x="5993394" y="0"/>
                </a:lnTo>
                <a:lnTo>
                  <a:pt x="1976808" y="6858000"/>
                </a:lnTo>
                <a:lnTo>
                  <a:pt x="1059256" y="6858000"/>
                </a:lnTo>
                <a:close/>
                <a:moveTo>
                  <a:pt x="3931564" y="0"/>
                </a:moveTo>
                <a:lnTo>
                  <a:pt x="4857183" y="0"/>
                </a:lnTo>
                <a:lnTo>
                  <a:pt x="2858533" y="3429000"/>
                </a:lnTo>
                <a:lnTo>
                  <a:pt x="1932914" y="3429000"/>
                </a:lnTo>
                <a:close/>
                <a:moveTo>
                  <a:pt x="2008640" y="0"/>
                </a:moveTo>
                <a:lnTo>
                  <a:pt x="3684759" y="0"/>
                </a:lnTo>
                <a:lnTo>
                  <a:pt x="1676119" y="3429000"/>
                </a:lnTo>
                <a:lnTo>
                  <a:pt x="0" y="3429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8708828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Image slide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97A4111-AC59-4D68-8289-087F5555D1FB}"/>
              </a:ext>
            </a:extLst>
          </p:cNvPr>
          <p:cNvSpPr/>
          <p:nvPr userDrawn="1"/>
        </p:nvSpPr>
        <p:spPr>
          <a:xfrm>
            <a:off x="-3" y="0"/>
            <a:ext cx="12192003" cy="3990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5" name="그림 개체 틀 2">
            <a:extLst>
              <a:ext uri="{FF2B5EF4-FFF2-40B4-BE49-F238E27FC236}">
                <a16:creationId xmlns:a16="http://schemas.microsoft.com/office/drawing/2014/main" id="{529213A9-205F-4B47-85D1-86A4CF8B41E3}"/>
              </a:ext>
            </a:extLst>
          </p:cNvPr>
          <p:cNvSpPr>
            <a:spLocks noGrp="1"/>
          </p:cNvSpPr>
          <p:nvPr>
            <p:ph type="pic" sz="quarter" idx="65" hasCustomPrompt="1"/>
          </p:nvPr>
        </p:nvSpPr>
        <p:spPr>
          <a:xfrm>
            <a:off x="2900571" y="1934706"/>
            <a:ext cx="2997472" cy="410718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5C91274C-B4D1-4A27-943A-E94264203275}"/>
              </a:ext>
            </a:extLst>
          </p:cNvPr>
          <p:cNvSpPr>
            <a:spLocks noGrp="1"/>
          </p:cNvSpPr>
          <p:nvPr>
            <p:ph type="pic" sz="quarter" idx="66" hasCustomPrompt="1"/>
          </p:nvPr>
        </p:nvSpPr>
        <p:spPr>
          <a:xfrm>
            <a:off x="6280150" y="1934706"/>
            <a:ext cx="2997472" cy="410718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4111A57B-317A-41FC-8D5B-458B4DA86DA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489615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Image slide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4111A57B-317A-41FC-8D5B-458B4DA86DA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9" name="Group 3">
            <a:extLst>
              <a:ext uri="{FF2B5EF4-FFF2-40B4-BE49-F238E27FC236}">
                <a16:creationId xmlns:a16="http://schemas.microsoft.com/office/drawing/2014/main" id="{3416C541-C19F-450D-88B8-31264A63C057}"/>
              </a:ext>
            </a:extLst>
          </p:cNvPr>
          <p:cNvGrpSpPr/>
          <p:nvPr userDrawn="1"/>
        </p:nvGrpSpPr>
        <p:grpSpPr>
          <a:xfrm>
            <a:off x="3413850" y="1727960"/>
            <a:ext cx="2134178" cy="3686307"/>
            <a:chOff x="2188487" y="1844824"/>
            <a:chExt cx="1980000" cy="3420000"/>
          </a:xfrm>
        </p:grpSpPr>
        <p:sp>
          <p:nvSpPr>
            <p:cNvPr id="10" name="Rounded Rectangle 13">
              <a:extLst>
                <a:ext uri="{FF2B5EF4-FFF2-40B4-BE49-F238E27FC236}">
                  <a16:creationId xmlns:a16="http://schemas.microsoft.com/office/drawing/2014/main" id="{F28ADE49-EABF-4A45-8AFD-D583872D5EF7}"/>
                </a:ext>
              </a:extLst>
            </p:cNvPr>
            <p:cNvSpPr/>
            <p:nvPr userDrawn="1"/>
          </p:nvSpPr>
          <p:spPr>
            <a:xfrm>
              <a:off x="2188487" y="1844824"/>
              <a:ext cx="1980000" cy="3420000"/>
            </a:xfrm>
            <a:prstGeom prst="roundRect">
              <a:avLst>
                <a:gd name="adj" fmla="val 13580"/>
              </a:avLst>
            </a:prstGeom>
            <a:solidFill>
              <a:schemeClr val="bg1"/>
            </a:solidFill>
            <a:ln w="88900">
              <a:noFill/>
            </a:ln>
            <a:effectLst>
              <a:outerShdw blurRad="63500" dist="520700" dir="13680000" sx="200000" sy="200000" algn="t" rotWithShape="0">
                <a:prstClr val="black">
                  <a:alpha val="0"/>
                </a:prstClr>
              </a:outerShdw>
              <a:reflection stA="0" dist="1270000" dir="5400000" sy="-100000" algn="bl" rotWithShape="0"/>
            </a:effectLst>
            <a:scene3d>
              <a:camera prst="perspectiveFront"/>
              <a:lightRig rig="soft" dir="t"/>
            </a:scene3d>
            <a:sp3d prstMaterial="matte">
              <a:bevelT w="139700" h="139700" prst="divo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1" name="Rectangle 14">
              <a:extLst>
                <a:ext uri="{FF2B5EF4-FFF2-40B4-BE49-F238E27FC236}">
                  <a16:creationId xmlns:a16="http://schemas.microsoft.com/office/drawing/2014/main" id="{0EE66AE6-BD54-46FF-BFF8-F4F5052A0336}"/>
                </a:ext>
              </a:extLst>
            </p:cNvPr>
            <p:cNvSpPr/>
            <p:nvPr userDrawn="1"/>
          </p:nvSpPr>
          <p:spPr>
            <a:xfrm>
              <a:off x="3034725" y="2043113"/>
              <a:ext cx="287523" cy="45719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  <a:scene3d>
              <a:camera prst="orthographicFront"/>
              <a:lightRig rig="threePt" dir="t"/>
            </a:scene3d>
            <a:sp3d>
              <a:bevelT w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grpSp>
          <p:nvGrpSpPr>
            <p:cNvPr id="12" name="Group 1">
              <a:extLst>
                <a:ext uri="{FF2B5EF4-FFF2-40B4-BE49-F238E27FC236}">
                  <a16:creationId xmlns:a16="http://schemas.microsoft.com/office/drawing/2014/main" id="{16B2E278-7F12-411C-A66B-4E8311A0AA6B}"/>
                </a:ext>
              </a:extLst>
            </p:cNvPr>
            <p:cNvGrpSpPr/>
            <p:nvPr userDrawn="1"/>
          </p:nvGrpSpPr>
          <p:grpSpPr>
            <a:xfrm>
              <a:off x="3068483" y="4873005"/>
              <a:ext cx="228516" cy="228516"/>
              <a:chOff x="1522350" y="5810889"/>
              <a:chExt cx="228516" cy="228516"/>
            </a:xfrm>
            <a:solidFill>
              <a:schemeClr val="bg1">
                <a:lumMod val="75000"/>
              </a:schemeClr>
            </a:solidFill>
          </p:grpSpPr>
          <p:sp>
            <p:nvSpPr>
              <p:cNvPr id="13" name="Oval 15">
                <a:extLst>
                  <a:ext uri="{FF2B5EF4-FFF2-40B4-BE49-F238E27FC236}">
                    <a16:creationId xmlns:a16="http://schemas.microsoft.com/office/drawing/2014/main" id="{880912B7-BAFE-4530-B3E2-658A4CC93EA5}"/>
                  </a:ext>
                </a:extLst>
              </p:cNvPr>
              <p:cNvSpPr/>
              <p:nvPr userDrawn="1"/>
            </p:nvSpPr>
            <p:spPr>
              <a:xfrm>
                <a:off x="1522350" y="5810889"/>
                <a:ext cx="228516" cy="228516"/>
              </a:xfrm>
              <a:prstGeom prst="ellipse">
                <a:avLst/>
              </a:prstGeom>
              <a:grpFill/>
              <a:ln w="0">
                <a:noFill/>
              </a:ln>
              <a:scene3d>
                <a:camera prst="perspectiveFront"/>
                <a:lightRig rig="threePt" dir="t"/>
              </a:scene3d>
              <a:sp3d>
                <a:bevelT/>
                <a:bevelB w="1651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4" name="Rounded Rectangle 16">
                <a:extLst>
                  <a:ext uri="{FF2B5EF4-FFF2-40B4-BE49-F238E27FC236}">
                    <a16:creationId xmlns:a16="http://schemas.microsoft.com/office/drawing/2014/main" id="{D4E578DE-6FBB-45BA-AA90-B7C5BFB60FD8}"/>
                  </a:ext>
                </a:extLst>
              </p:cNvPr>
              <p:cNvSpPr/>
              <p:nvPr userDrawn="1"/>
            </p:nvSpPr>
            <p:spPr>
              <a:xfrm>
                <a:off x="1599696" y="5872505"/>
                <a:ext cx="104519" cy="105284"/>
              </a:xfrm>
              <a:prstGeom prst="roundRect">
                <a:avLst/>
              </a:prstGeom>
              <a:solidFill>
                <a:schemeClr val="bg1">
                  <a:lumMod val="65000"/>
                </a:schemeClr>
              </a:solidFill>
              <a:ln w="6350">
                <a:noFill/>
              </a:ln>
              <a:scene3d>
                <a:camera prst="orthographicFront"/>
                <a:lightRig rig="threePt" dir="t"/>
              </a:scene3d>
              <a:sp3d>
                <a:bevelT w="139700" prst="cross"/>
                <a:bevelB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</p:grpSp>
      <p:sp>
        <p:nvSpPr>
          <p:cNvPr id="15" name="Picture Placeholder 9">
            <a:extLst>
              <a:ext uri="{FF2B5EF4-FFF2-40B4-BE49-F238E27FC236}">
                <a16:creationId xmlns:a16="http://schemas.microsoft.com/office/drawing/2014/main" id="{EB8BC53A-6DA7-4829-9A2F-14557FE1D7E4}"/>
              </a:ext>
            </a:extLst>
          </p:cNvPr>
          <p:cNvSpPr>
            <a:spLocks noGrp="1"/>
          </p:cNvSpPr>
          <p:nvPr userDrawn="1">
            <p:ph type="pic" sz="quarter" idx="11" hasCustomPrompt="1"/>
          </p:nvPr>
        </p:nvSpPr>
        <p:spPr>
          <a:xfrm>
            <a:off x="3586877" y="2115101"/>
            <a:ext cx="1816447" cy="283230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46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grpSp>
        <p:nvGrpSpPr>
          <p:cNvPr id="16" name="Group 2">
            <a:extLst>
              <a:ext uri="{FF2B5EF4-FFF2-40B4-BE49-F238E27FC236}">
                <a16:creationId xmlns:a16="http://schemas.microsoft.com/office/drawing/2014/main" id="{4C198FF6-4BAB-454F-B36D-BFC618E02928}"/>
              </a:ext>
            </a:extLst>
          </p:cNvPr>
          <p:cNvGrpSpPr/>
          <p:nvPr userDrawn="1"/>
        </p:nvGrpSpPr>
        <p:grpSpPr>
          <a:xfrm>
            <a:off x="6643974" y="1727960"/>
            <a:ext cx="2134178" cy="3686307"/>
            <a:chOff x="4897447" y="1844824"/>
            <a:chExt cx="1980000" cy="3420000"/>
          </a:xfrm>
        </p:grpSpPr>
        <p:sp>
          <p:nvSpPr>
            <p:cNvPr id="17" name="Rounded Rectangle 30">
              <a:extLst>
                <a:ext uri="{FF2B5EF4-FFF2-40B4-BE49-F238E27FC236}">
                  <a16:creationId xmlns:a16="http://schemas.microsoft.com/office/drawing/2014/main" id="{327C6189-5814-41F6-8E57-B52ED4BAD615}"/>
                </a:ext>
              </a:extLst>
            </p:cNvPr>
            <p:cNvSpPr/>
            <p:nvPr userDrawn="1"/>
          </p:nvSpPr>
          <p:spPr>
            <a:xfrm>
              <a:off x="4897447" y="1844824"/>
              <a:ext cx="1980000" cy="3420000"/>
            </a:xfrm>
            <a:prstGeom prst="roundRect">
              <a:avLst>
                <a:gd name="adj" fmla="val 13580"/>
              </a:avLst>
            </a:prstGeom>
            <a:solidFill>
              <a:schemeClr val="bg1"/>
            </a:solidFill>
            <a:ln w="88900">
              <a:noFill/>
            </a:ln>
            <a:effectLst>
              <a:outerShdw blurRad="63500" dist="520700" dir="13680000" sx="200000" sy="200000" algn="t" rotWithShape="0">
                <a:prstClr val="black">
                  <a:alpha val="0"/>
                </a:prstClr>
              </a:outerShdw>
              <a:reflection stA="0" dist="1270000" dir="5400000" sy="-100000" algn="bl" rotWithShape="0"/>
            </a:effectLst>
            <a:scene3d>
              <a:camera prst="perspectiveFront"/>
              <a:lightRig rig="soft" dir="t"/>
            </a:scene3d>
            <a:sp3d prstMaterial="matte">
              <a:bevelT w="139700" h="139700" prst="divo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8" name="Rectangle 31">
              <a:extLst>
                <a:ext uri="{FF2B5EF4-FFF2-40B4-BE49-F238E27FC236}">
                  <a16:creationId xmlns:a16="http://schemas.microsoft.com/office/drawing/2014/main" id="{6BB7F0A7-CC2D-4583-914D-D6C31A57CD04}"/>
                </a:ext>
              </a:extLst>
            </p:cNvPr>
            <p:cNvSpPr/>
            <p:nvPr userDrawn="1"/>
          </p:nvSpPr>
          <p:spPr>
            <a:xfrm>
              <a:off x="5739521" y="2043113"/>
              <a:ext cx="287523" cy="45719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  <a:scene3d>
              <a:camera prst="orthographicFront"/>
              <a:lightRig rig="threePt" dir="t"/>
            </a:scene3d>
            <a:sp3d>
              <a:bevelT w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grpSp>
          <p:nvGrpSpPr>
            <p:cNvPr id="19" name="Group 32">
              <a:extLst>
                <a:ext uri="{FF2B5EF4-FFF2-40B4-BE49-F238E27FC236}">
                  <a16:creationId xmlns:a16="http://schemas.microsoft.com/office/drawing/2014/main" id="{C9FC167E-F954-46E7-90DD-9CFE5810AAD7}"/>
                </a:ext>
              </a:extLst>
            </p:cNvPr>
            <p:cNvGrpSpPr/>
            <p:nvPr userDrawn="1"/>
          </p:nvGrpSpPr>
          <p:grpSpPr>
            <a:xfrm>
              <a:off x="5753678" y="4862119"/>
              <a:ext cx="228516" cy="228516"/>
              <a:chOff x="1522350" y="5810889"/>
              <a:chExt cx="228516" cy="228516"/>
            </a:xfrm>
            <a:solidFill>
              <a:schemeClr val="bg1">
                <a:lumMod val="75000"/>
              </a:schemeClr>
            </a:solidFill>
          </p:grpSpPr>
          <p:sp>
            <p:nvSpPr>
              <p:cNvPr id="20" name="Oval 33">
                <a:extLst>
                  <a:ext uri="{FF2B5EF4-FFF2-40B4-BE49-F238E27FC236}">
                    <a16:creationId xmlns:a16="http://schemas.microsoft.com/office/drawing/2014/main" id="{437FD994-E6E6-4E11-A918-9DE141FE1761}"/>
                  </a:ext>
                </a:extLst>
              </p:cNvPr>
              <p:cNvSpPr/>
              <p:nvPr userDrawn="1"/>
            </p:nvSpPr>
            <p:spPr>
              <a:xfrm>
                <a:off x="1522350" y="5810889"/>
                <a:ext cx="228516" cy="228516"/>
              </a:xfrm>
              <a:prstGeom prst="ellipse">
                <a:avLst/>
              </a:prstGeom>
              <a:grpFill/>
              <a:ln w="0">
                <a:noFill/>
              </a:ln>
              <a:scene3d>
                <a:camera prst="perspectiveFront"/>
                <a:lightRig rig="threePt" dir="t"/>
              </a:scene3d>
              <a:sp3d>
                <a:bevelT/>
                <a:bevelB w="1651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1" name="Rounded Rectangle 34">
                <a:extLst>
                  <a:ext uri="{FF2B5EF4-FFF2-40B4-BE49-F238E27FC236}">
                    <a16:creationId xmlns:a16="http://schemas.microsoft.com/office/drawing/2014/main" id="{8CE63A71-4087-4780-9C43-230A8930C48E}"/>
                  </a:ext>
                </a:extLst>
              </p:cNvPr>
              <p:cNvSpPr/>
              <p:nvPr userDrawn="1"/>
            </p:nvSpPr>
            <p:spPr>
              <a:xfrm>
                <a:off x="1599696" y="5872505"/>
                <a:ext cx="104519" cy="105284"/>
              </a:xfrm>
              <a:prstGeom prst="roundRect">
                <a:avLst/>
              </a:prstGeom>
              <a:solidFill>
                <a:schemeClr val="bg1">
                  <a:lumMod val="65000"/>
                </a:schemeClr>
              </a:solidFill>
              <a:ln w="6350">
                <a:noFill/>
              </a:ln>
              <a:scene3d>
                <a:camera prst="orthographicFront"/>
                <a:lightRig rig="threePt" dir="t"/>
              </a:scene3d>
              <a:sp3d>
                <a:bevelT w="139700" prst="cross"/>
                <a:bevelB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</p:grpSp>
      <p:sp>
        <p:nvSpPr>
          <p:cNvPr id="23" name="Picture Placeholder 9">
            <a:extLst>
              <a:ext uri="{FF2B5EF4-FFF2-40B4-BE49-F238E27FC236}">
                <a16:creationId xmlns:a16="http://schemas.microsoft.com/office/drawing/2014/main" id="{2F232C40-D3F8-4CDD-AF94-D276AEA2E488}"/>
              </a:ext>
            </a:extLst>
          </p:cNvPr>
          <p:cNvSpPr>
            <a:spLocks noGrp="1"/>
          </p:cNvSpPr>
          <p:nvPr userDrawn="1">
            <p:ph type="pic" sz="quarter" idx="12" hasCustomPrompt="1"/>
          </p:nvPr>
        </p:nvSpPr>
        <p:spPr>
          <a:xfrm>
            <a:off x="6816063" y="2096155"/>
            <a:ext cx="1816447" cy="283230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46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5B0E5326-A18A-427C-A9B5-AE03EEAFB683}"/>
              </a:ext>
            </a:extLst>
          </p:cNvPr>
          <p:cNvSpPr/>
          <p:nvPr userDrawn="1"/>
        </p:nvSpPr>
        <p:spPr>
          <a:xfrm>
            <a:off x="0" y="5855038"/>
            <a:ext cx="12210216" cy="1002962"/>
          </a:xfrm>
          <a:custGeom>
            <a:avLst/>
            <a:gdLst>
              <a:gd name="connsiteX0" fmla="*/ 8459813 w 12210216"/>
              <a:gd name="connsiteY0" fmla="*/ 0 h 1002962"/>
              <a:gd name="connsiteX1" fmla="*/ 8462516 w 12210216"/>
              <a:gd name="connsiteY1" fmla="*/ 246442 h 1002962"/>
              <a:gd name="connsiteX2" fmla="*/ 8513858 w 12210216"/>
              <a:gd name="connsiteY2" fmla="*/ 326428 h 1002962"/>
              <a:gd name="connsiteX3" fmla="*/ 8535476 w 12210216"/>
              <a:gd name="connsiteY3" fmla="*/ 326428 h 1002962"/>
              <a:gd name="connsiteX4" fmla="*/ 8535476 w 12210216"/>
              <a:gd name="connsiteY4" fmla="*/ 350208 h 1002962"/>
              <a:gd name="connsiteX5" fmla="*/ 8540881 w 12210216"/>
              <a:gd name="connsiteY5" fmla="*/ 356693 h 1002962"/>
              <a:gd name="connsiteX6" fmla="*/ 8540881 w 12210216"/>
              <a:gd name="connsiteY6" fmla="*/ 471267 h 1002962"/>
              <a:gd name="connsiteX7" fmla="*/ 8565201 w 12210216"/>
              <a:gd name="connsiteY7" fmla="*/ 471267 h 1002962"/>
              <a:gd name="connsiteX8" fmla="*/ 8565201 w 12210216"/>
              <a:gd name="connsiteY8" fmla="*/ 611783 h 1002962"/>
              <a:gd name="connsiteX9" fmla="*/ 8581415 w 12210216"/>
              <a:gd name="connsiteY9" fmla="*/ 609621 h 1002962"/>
              <a:gd name="connsiteX10" fmla="*/ 8578712 w 12210216"/>
              <a:gd name="connsiteY10" fmla="*/ 698254 h 1002962"/>
              <a:gd name="connsiteX11" fmla="*/ 8594926 w 12210216"/>
              <a:gd name="connsiteY11" fmla="*/ 700416 h 1002962"/>
              <a:gd name="connsiteX12" fmla="*/ 8597628 w 12210216"/>
              <a:gd name="connsiteY12" fmla="*/ 706901 h 1002962"/>
              <a:gd name="connsiteX13" fmla="*/ 8605735 w 12210216"/>
              <a:gd name="connsiteY13" fmla="*/ 687445 h 1002962"/>
              <a:gd name="connsiteX14" fmla="*/ 8624651 w 12210216"/>
              <a:gd name="connsiteY14" fmla="*/ 687445 h 1002962"/>
              <a:gd name="connsiteX15" fmla="*/ 8624651 w 12210216"/>
              <a:gd name="connsiteY15" fmla="*/ 719872 h 1002962"/>
              <a:gd name="connsiteX16" fmla="*/ 8635460 w 12210216"/>
              <a:gd name="connsiteY16" fmla="*/ 724195 h 1002962"/>
              <a:gd name="connsiteX17" fmla="*/ 8635460 w 12210216"/>
              <a:gd name="connsiteY17" fmla="*/ 735004 h 1002962"/>
              <a:gd name="connsiteX18" fmla="*/ 8694910 w 12210216"/>
              <a:gd name="connsiteY18" fmla="*/ 735004 h 1002962"/>
              <a:gd name="connsiteX19" fmla="*/ 8694910 w 12210216"/>
              <a:gd name="connsiteY19" fmla="*/ 743651 h 1002962"/>
              <a:gd name="connsiteX20" fmla="*/ 8716528 w 12210216"/>
              <a:gd name="connsiteY20" fmla="*/ 743651 h 1002962"/>
              <a:gd name="connsiteX21" fmla="*/ 8716528 w 12210216"/>
              <a:gd name="connsiteY21" fmla="*/ 713387 h 1002962"/>
              <a:gd name="connsiteX22" fmla="*/ 8775977 w 12210216"/>
              <a:gd name="connsiteY22" fmla="*/ 713387 h 1002962"/>
              <a:gd name="connsiteX23" fmla="*/ 8775977 w 12210216"/>
              <a:gd name="connsiteY23" fmla="*/ 702578 h 1002962"/>
              <a:gd name="connsiteX24" fmla="*/ 8786786 w 12210216"/>
              <a:gd name="connsiteY24" fmla="*/ 702578 h 1002962"/>
              <a:gd name="connsiteX25" fmla="*/ 8786786 w 12210216"/>
              <a:gd name="connsiteY25" fmla="*/ 687445 h 1002962"/>
              <a:gd name="connsiteX26" fmla="*/ 8794893 w 12210216"/>
              <a:gd name="connsiteY26" fmla="*/ 687445 h 1002962"/>
              <a:gd name="connsiteX27" fmla="*/ 8794893 w 12210216"/>
              <a:gd name="connsiteY27" fmla="*/ 678798 h 1002962"/>
              <a:gd name="connsiteX28" fmla="*/ 8816511 w 12210216"/>
              <a:gd name="connsiteY28" fmla="*/ 678798 h 1002962"/>
              <a:gd name="connsiteX29" fmla="*/ 8816511 w 12210216"/>
              <a:gd name="connsiteY29" fmla="*/ 687445 h 1002962"/>
              <a:gd name="connsiteX30" fmla="*/ 8846236 w 12210216"/>
              <a:gd name="connsiteY30" fmla="*/ 687445 h 1002962"/>
              <a:gd name="connsiteX31" fmla="*/ 8846236 w 12210216"/>
              <a:gd name="connsiteY31" fmla="*/ 672313 h 1002962"/>
              <a:gd name="connsiteX32" fmla="*/ 8865152 w 12210216"/>
              <a:gd name="connsiteY32" fmla="*/ 672313 h 1002962"/>
              <a:gd name="connsiteX33" fmla="*/ 8865152 w 12210216"/>
              <a:gd name="connsiteY33" fmla="*/ 696092 h 1002962"/>
              <a:gd name="connsiteX34" fmla="*/ 8875960 w 12210216"/>
              <a:gd name="connsiteY34" fmla="*/ 696092 h 1002962"/>
              <a:gd name="connsiteX35" fmla="*/ 8875960 w 12210216"/>
              <a:gd name="connsiteY35" fmla="*/ 687445 h 1002962"/>
              <a:gd name="connsiteX36" fmla="*/ 8894876 w 12210216"/>
              <a:gd name="connsiteY36" fmla="*/ 687445 h 1002962"/>
              <a:gd name="connsiteX37" fmla="*/ 8894876 w 12210216"/>
              <a:gd name="connsiteY37" fmla="*/ 713387 h 1002962"/>
              <a:gd name="connsiteX38" fmla="*/ 8916494 w 12210216"/>
              <a:gd name="connsiteY38" fmla="*/ 713387 h 1002962"/>
              <a:gd name="connsiteX39" fmla="*/ 8916494 w 12210216"/>
              <a:gd name="connsiteY39" fmla="*/ 726357 h 1002962"/>
              <a:gd name="connsiteX40" fmla="*/ 8924601 w 12210216"/>
              <a:gd name="connsiteY40" fmla="*/ 726357 h 1002962"/>
              <a:gd name="connsiteX41" fmla="*/ 8924601 w 12210216"/>
              <a:gd name="connsiteY41" fmla="*/ 719872 h 1002962"/>
              <a:gd name="connsiteX42" fmla="*/ 8965135 w 12210216"/>
              <a:gd name="connsiteY42" fmla="*/ 719872 h 1002962"/>
              <a:gd name="connsiteX43" fmla="*/ 8965135 w 12210216"/>
              <a:gd name="connsiteY43" fmla="*/ 743651 h 1002962"/>
              <a:gd name="connsiteX44" fmla="*/ 8975944 w 12210216"/>
              <a:gd name="connsiteY44" fmla="*/ 743651 h 1002962"/>
              <a:gd name="connsiteX45" fmla="*/ 8975944 w 12210216"/>
              <a:gd name="connsiteY45" fmla="*/ 752299 h 1002962"/>
              <a:gd name="connsiteX46" fmla="*/ 8984051 w 12210216"/>
              <a:gd name="connsiteY46" fmla="*/ 752299 h 1002962"/>
              <a:gd name="connsiteX47" fmla="*/ 8984051 w 12210216"/>
              <a:gd name="connsiteY47" fmla="*/ 735004 h 1002962"/>
              <a:gd name="connsiteX48" fmla="*/ 8994860 w 12210216"/>
              <a:gd name="connsiteY48" fmla="*/ 735004 h 1002962"/>
              <a:gd name="connsiteX49" fmla="*/ 8994860 w 12210216"/>
              <a:gd name="connsiteY49" fmla="*/ 743651 h 1002962"/>
              <a:gd name="connsiteX50" fmla="*/ 8997562 w 12210216"/>
              <a:gd name="connsiteY50" fmla="*/ 743651 h 1002962"/>
              <a:gd name="connsiteX51" fmla="*/ 8997562 w 12210216"/>
              <a:gd name="connsiteY51" fmla="*/ 741490 h 1002962"/>
              <a:gd name="connsiteX52" fmla="*/ 9002966 w 12210216"/>
              <a:gd name="connsiteY52" fmla="*/ 741490 h 1002962"/>
              <a:gd name="connsiteX53" fmla="*/ 9002966 w 12210216"/>
              <a:gd name="connsiteY53" fmla="*/ 735004 h 1002962"/>
              <a:gd name="connsiteX54" fmla="*/ 9054310 w 12210216"/>
              <a:gd name="connsiteY54" fmla="*/ 735004 h 1002962"/>
              <a:gd name="connsiteX55" fmla="*/ 9054310 w 12210216"/>
              <a:gd name="connsiteY55" fmla="*/ 758784 h 1002962"/>
              <a:gd name="connsiteX56" fmla="*/ 9075928 w 12210216"/>
              <a:gd name="connsiteY56" fmla="*/ 758784 h 1002962"/>
              <a:gd name="connsiteX57" fmla="*/ 9075928 w 12210216"/>
              <a:gd name="connsiteY57" fmla="*/ 767431 h 1002962"/>
              <a:gd name="connsiteX58" fmla="*/ 9094843 w 12210216"/>
              <a:gd name="connsiteY58" fmla="*/ 767431 h 1002962"/>
              <a:gd name="connsiteX59" fmla="*/ 9094843 w 12210216"/>
              <a:gd name="connsiteY59" fmla="*/ 743651 h 1002962"/>
              <a:gd name="connsiteX60" fmla="*/ 9105652 w 12210216"/>
              <a:gd name="connsiteY60" fmla="*/ 743651 h 1002962"/>
              <a:gd name="connsiteX61" fmla="*/ 9105652 w 12210216"/>
              <a:gd name="connsiteY61" fmla="*/ 711225 h 1002962"/>
              <a:gd name="connsiteX62" fmla="*/ 9116461 w 12210216"/>
              <a:gd name="connsiteY62" fmla="*/ 711225 h 1002962"/>
              <a:gd name="connsiteX63" fmla="*/ 9116461 w 12210216"/>
              <a:gd name="connsiteY63" fmla="*/ 696092 h 1002962"/>
              <a:gd name="connsiteX64" fmla="*/ 9113759 w 12210216"/>
              <a:gd name="connsiteY64" fmla="*/ 696092 h 1002962"/>
              <a:gd name="connsiteX65" fmla="*/ 9121866 w 12210216"/>
              <a:gd name="connsiteY65" fmla="*/ 683122 h 1002962"/>
              <a:gd name="connsiteX66" fmla="*/ 9132675 w 12210216"/>
              <a:gd name="connsiteY66" fmla="*/ 711225 h 1002962"/>
              <a:gd name="connsiteX67" fmla="*/ 9140782 w 12210216"/>
              <a:gd name="connsiteY67" fmla="*/ 711225 h 1002962"/>
              <a:gd name="connsiteX68" fmla="*/ 9140782 w 12210216"/>
              <a:gd name="connsiteY68" fmla="*/ 605298 h 1002962"/>
              <a:gd name="connsiteX69" fmla="*/ 9156995 w 12210216"/>
              <a:gd name="connsiteY69" fmla="*/ 605298 h 1002962"/>
              <a:gd name="connsiteX70" fmla="*/ 9156995 w 12210216"/>
              <a:gd name="connsiteY70" fmla="*/ 557739 h 1002962"/>
              <a:gd name="connsiteX71" fmla="*/ 9192124 w 12210216"/>
              <a:gd name="connsiteY71" fmla="*/ 557739 h 1002962"/>
              <a:gd name="connsiteX72" fmla="*/ 9192124 w 12210216"/>
              <a:gd name="connsiteY72" fmla="*/ 536121 h 1002962"/>
              <a:gd name="connsiteX73" fmla="*/ 9238063 w 12210216"/>
              <a:gd name="connsiteY73" fmla="*/ 536121 h 1002962"/>
              <a:gd name="connsiteX74" fmla="*/ 9238063 w 12210216"/>
              <a:gd name="connsiteY74" fmla="*/ 555577 h 1002962"/>
              <a:gd name="connsiteX75" fmla="*/ 9262383 w 12210216"/>
              <a:gd name="connsiteY75" fmla="*/ 555577 h 1002962"/>
              <a:gd name="connsiteX76" fmla="*/ 9262383 w 12210216"/>
              <a:gd name="connsiteY76" fmla="*/ 603136 h 1002962"/>
              <a:gd name="connsiteX77" fmla="*/ 9273192 w 12210216"/>
              <a:gd name="connsiteY77" fmla="*/ 603136 h 1002962"/>
              <a:gd name="connsiteX78" fmla="*/ 9273192 w 12210216"/>
              <a:gd name="connsiteY78" fmla="*/ 607459 h 1002962"/>
              <a:gd name="connsiteX79" fmla="*/ 9292108 w 12210216"/>
              <a:gd name="connsiteY79" fmla="*/ 607459 h 1002962"/>
              <a:gd name="connsiteX80" fmla="*/ 9292108 w 12210216"/>
              <a:gd name="connsiteY80" fmla="*/ 646371 h 1002962"/>
              <a:gd name="connsiteX81" fmla="*/ 9302917 w 12210216"/>
              <a:gd name="connsiteY81" fmla="*/ 646371 h 1002962"/>
              <a:gd name="connsiteX82" fmla="*/ 9302917 w 12210216"/>
              <a:gd name="connsiteY82" fmla="*/ 659342 h 1002962"/>
              <a:gd name="connsiteX83" fmla="*/ 9324535 w 12210216"/>
              <a:gd name="connsiteY83" fmla="*/ 659342 h 1002962"/>
              <a:gd name="connsiteX84" fmla="*/ 9324535 w 12210216"/>
              <a:gd name="connsiteY84" fmla="*/ 663666 h 1002962"/>
              <a:gd name="connsiteX85" fmla="*/ 9332642 w 12210216"/>
              <a:gd name="connsiteY85" fmla="*/ 665827 h 1002962"/>
              <a:gd name="connsiteX86" fmla="*/ 9332642 w 12210216"/>
              <a:gd name="connsiteY86" fmla="*/ 687445 h 1002962"/>
              <a:gd name="connsiteX87" fmla="*/ 9356962 w 12210216"/>
              <a:gd name="connsiteY87" fmla="*/ 687445 h 1002962"/>
              <a:gd name="connsiteX88" fmla="*/ 9356962 w 12210216"/>
              <a:gd name="connsiteY88" fmla="*/ 696092 h 1002962"/>
              <a:gd name="connsiteX89" fmla="*/ 9370473 w 12210216"/>
              <a:gd name="connsiteY89" fmla="*/ 696092 h 1002962"/>
              <a:gd name="connsiteX90" fmla="*/ 9370473 w 12210216"/>
              <a:gd name="connsiteY90" fmla="*/ 713387 h 1002962"/>
              <a:gd name="connsiteX91" fmla="*/ 9375878 w 12210216"/>
              <a:gd name="connsiteY91" fmla="*/ 713387 h 1002962"/>
              <a:gd name="connsiteX92" fmla="*/ 9375878 w 12210216"/>
              <a:gd name="connsiteY92" fmla="*/ 698254 h 1002962"/>
              <a:gd name="connsiteX93" fmla="*/ 9386687 w 12210216"/>
              <a:gd name="connsiteY93" fmla="*/ 698254 h 1002962"/>
              <a:gd name="connsiteX94" fmla="*/ 9386687 w 12210216"/>
              <a:gd name="connsiteY94" fmla="*/ 711225 h 1002962"/>
              <a:gd name="connsiteX95" fmla="*/ 9394794 w 12210216"/>
              <a:gd name="connsiteY95" fmla="*/ 711225 h 1002962"/>
              <a:gd name="connsiteX96" fmla="*/ 9394794 w 12210216"/>
              <a:gd name="connsiteY96" fmla="*/ 706901 h 1002962"/>
              <a:gd name="connsiteX97" fmla="*/ 9459648 w 12210216"/>
              <a:gd name="connsiteY97" fmla="*/ 706901 h 1002962"/>
              <a:gd name="connsiteX98" fmla="*/ 9459648 w 12210216"/>
              <a:gd name="connsiteY98" fmla="*/ 717710 h 1002962"/>
              <a:gd name="connsiteX99" fmla="*/ 9467754 w 12210216"/>
              <a:gd name="connsiteY99" fmla="*/ 717710 h 1002962"/>
              <a:gd name="connsiteX100" fmla="*/ 9467754 w 12210216"/>
              <a:gd name="connsiteY100" fmla="*/ 735004 h 1002962"/>
              <a:gd name="connsiteX101" fmla="*/ 9489372 w 12210216"/>
              <a:gd name="connsiteY101" fmla="*/ 724195 h 1002962"/>
              <a:gd name="connsiteX102" fmla="*/ 9497479 w 12210216"/>
              <a:gd name="connsiteY102" fmla="*/ 683122 h 1002962"/>
              <a:gd name="connsiteX103" fmla="*/ 9505586 w 12210216"/>
              <a:gd name="connsiteY103" fmla="*/ 680960 h 1002962"/>
              <a:gd name="connsiteX104" fmla="*/ 9508288 w 12210216"/>
              <a:gd name="connsiteY104" fmla="*/ 611783 h 1002962"/>
              <a:gd name="connsiteX105" fmla="*/ 9510990 w 12210216"/>
              <a:gd name="connsiteY105" fmla="*/ 680960 h 1002962"/>
              <a:gd name="connsiteX106" fmla="*/ 9519097 w 12210216"/>
              <a:gd name="connsiteY106" fmla="*/ 683122 h 1002962"/>
              <a:gd name="connsiteX107" fmla="*/ 9519097 w 12210216"/>
              <a:gd name="connsiteY107" fmla="*/ 596651 h 1002962"/>
              <a:gd name="connsiteX108" fmla="*/ 9524502 w 12210216"/>
              <a:gd name="connsiteY108" fmla="*/ 596651 h 1002962"/>
              <a:gd name="connsiteX109" fmla="*/ 9524502 w 12210216"/>
              <a:gd name="connsiteY109" fmla="*/ 564224 h 1002962"/>
              <a:gd name="connsiteX110" fmla="*/ 9575845 w 12210216"/>
              <a:gd name="connsiteY110" fmla="*/ 564224 h 1002962"/>
              <a:gd name="connsiteX111" fmla="*/ 9575845 w 12210216"/>
              <a:gd name="connsiteY111" fmla="*/ 596651 h 1002962"/>
              <a:gd name="connsiteX112" fmla="*/ 9583952 w 12210216"/>
              <a:gd name="connsiteY112" fmla="*/ 596651 h 1002962"/>
              <a:gd name="connsiteX113" fmla="*/ 9583952 w 12210216"/>
              <a:gd name="connsiteY113" fmla="*/ 514503 h 1002962"/>
              <a:gd name="connsiteX114" fmla="*/ 9602867 w 12210216"/>
              <a:gd name="connsiteY114" fmla="*/ 514503 h 1002962"/>
              <a:gd name="connsiteX115" fmla="*/ 9602867 w 12210216"/>
              <a:gd name="connsiteY115" fmla="*/ 499370 h 1002962"/>
              <a:gd name="connsiteX116" fmla="*/ 9632592 w 12210216"/>
              <a:gd name="connsiteY116" fmla="*/ 499370 h 1002962"/>
              <a:gd name="connsiteX117" fmla="*/ 9632592 w 12210216"/>
              <a:gd name="connsiteY117" fmla="*/ 490723 h 1002962"/>
              <a:gd name="connsiteX118" fmla="*/ 9651508 w 12210216"/>
              <a:gd name="connsiteY118" fmla="*/ 490723 h 1002962"/>
              <a:gd name="connsiteX119" fmla="*/ 9651508 w 12210216"/>
              <a:gd name="connsiteY119" fmla="*/ 499370 h 1002962"/>
              <a:gd name="connsiteX120" fmla="*/ 9659614 w 12210216"/>
              <a:gd name="connsiteY120" fmla="*/ 499370 h 1002962"/>
              <a:gd name="connsiteX121" fmla="*/ 9659614 w 12210216"/>
              <a:gd name="connsiteY121" fmla="*/ 495047 h 1002962"/>
              <a:gd name="connsiteX122" fmla="*/ 9673126 w 12210216"/>
              <a:gd name="connsiteY122" fmla="*/ 495047 h 1002962"/>
              <a:gd name="connsiteX123" fmla="*/ 9673126 w 12210216"/>
              <a:gd name="connsiteY123" fmla="*/ 499370 h 1002962"/>
              <a:gd name="connsiteX124" fmla="*/ 9678530 w 12210216"/>
              <a:gd name="connsiteY124" fmla="*/ 499370 h 1002962"/>
              <a:gd name="connsiteX125" fmla="*/ 9678530 w 12210216"/>
              <a:gd name="connsiteY125" fmla="*/ 490723 h 1002962"/>
              <a:gd name="connsiteX126" fmla="*/ 9702851 w 12210216"/>
              <a:gd name="connsiteY126" fmla="*/ 490723 h 1002962"/>
              <a:gd name="connsiteX127" fmla="*/ 9702851 w 12210216"/>
              <a:gd name="connsiteY127" fmla="*/ 499370 h 1002962"/>
              <a:gd name="connsiteX128" fmla="*/ 9743384 w 12210216"/>
              <a:gd name="connsiteY128" fmla="*/ 499370 h 1002962"/>
              <a:gd name="connsiteX129" fmla="*/ 9743384 w 12210216"/>
              <a:gd name="connsiteY129" fmla="*/ 512341 h 1002962"/>
              <a:gd name="connsiteX130" fmla="*/ 9778514 w 12210216"/>
              <a:gd name="connsiteY130" fmla="*/ 512341 h 1002962"/>
              <a:gd name="connsiteX131" fmla="*/ 9778514 w 12210216"/>
              <a:gd name="connsiteY131" fmla="*/ 542606 h 1002962"/>
              <a:gd name="connsiteX132" fmla="*/ 9786620 w 12210216"/>
              <a:gd name="connsiteY132" fmla="*/ 542606 h 1002962"/>
              <a:gd name="connsiteX133" fmla="*/ 9786620 w 12210216"/>
              <a:gd name="connsiteY133" fmla="*/ 551253 h 1002962"/>
              <a:gd name="connsiteX134" fmla="*/ 9792025 w 12210216"/>
              <a:gd name="connsiteY134" fmla="*/ 551253 h 1002962"/>
              <a:gd name="connsiteX135" fmla="*/ 9792025 w 12210216"/>
              <a:gd name="connsiteY135" fmla="*/ 581518 h 1002962"/>
              <a:gd name="connsiteX136" fmla="*/ 9800132 w 12210216"/>
              <a:gd name="connsiteY136" fmla="*/ 581518 h 1002962"/>
              <a:gd name="connsiteX137" fmla="*/ 9800132 w 12210216"/>
              <a:gd name="connsiteY137" fmla="*/ 588003 h 1002962"/>
              <a:gd name="connsiteX138" fmla="*/ 9810941 w 12210216"/>
              <a:gd name="connsiteY138" fmla="*/ 588003 h 1002962"/>
              <a:gd name="connsiteX139" fmla="*/ 9810941 w 12210216"/>
              <a:gd name="connsiteY139" fmla="*/ 618268 h 1002962"/>
              <a:gd name="connsiteX140" fmla="*/ 9832559 w 12210216"/>
              <a:gd name="connsiteY140" fmla="*/ 618268 h 1002962"/>
              <a:gd name="connsiteX141" fmla="*/ 9832559 w 12210216"/>
              <a:gd name="connsiteY141" fmla="*/ 642048 h 1002962"/>
              <a:gd name="connsiteX142" fmla="*/ 9835261 w 12210216"/>
              <a:gd name="connsiteY142" fmla="*/ 642048 h 1002962"/>
              <a:gd name="connsiteX143" fmla="*/ 9835261 w 12210216"/>
              <a:gd name="connsiteY143" fmla="*/ 655019 h 1002962"/>
              <a:gd name="connsiteX144" fmla="*/ 9843368 w 12210216"/>
              <a:gd name="connsiteY144" fmla="*/ 655019 h 1002962"/>
              <a:gd name="connsiteX145" fmla="*/ 9843368 w 12210216"/>
              <a:gd name="connsiteY145" fmla="*/ 678798 h 1002962"/>
              <a:gd name="connsiteX146" fmla="*/ 9856879 w 12210216"/>
              <a:gd name="connsiteY146" fmla="*/ 678798 h 1002962"/>
              <a:gd name="connsiteX147" fmla="*/ 9856879 w 12210216"/>
              <a:gd name="connsiteY147" fmla="*/ 680960 h 1002962"/>
              <a:gd name="connsiteX148" fmla="*/ 9859582 w 12210216"/>
              <a:gd name="connsiteY148" fmla="*/ 680960 h 1002962"/>
              <a:gd name="connsiteX149" fmla="*/ 9859582 w 12210216"/>
              <a:gd name="connsiteY149" fmla="*/ 696092 h 1002962"/>
              <a:gd name="connsiteX150" fmla="*/ 9875795 w 12210216"/>
              <a:gd name="connsiteY150" fmla="*/ 680960 h 1002962"/>
              <a:gd name="connsiteX151" fmla="*/ 9913627 w 12210216"/>
              <a:gd name="connsiteY151" fmla="*/ 680960 h 1002962"/>
              <a:gd name="connsiteX152" fmla="*/ 9913627 w 12210216"/>
              <a:gd name="connsiteY152" fmla="*/ 767431 h 1002962"/>
              <a:gd name="connsiteX153" fmla="*/ 9921734 w 12210216"/>
              <a:gd name="connsiteY153" fmla="*/ 767431 h 1002962"/>
              <a:gd name="connsiteX154" fmla="*/ 9929840 w 12210216"/>
              <a:gd name="connsiteY154" fmla="*/ 756622 h 1002962"/>
              <a:gd name="connsiteX155" fmla="*/ 9929840 w 12210216"/>
              <a:gd name="connsiteY155" fmla="*/ 771755 h 1002962"/>
              <a:gd name="connsiteX156" fmla="*/ 9935245 w 12210216"/>
              <a:gd name="connsiteY156" fmla="*/ 771755 h 1002962"/>
              <a:gd name="connsiteX157" fmla="*/ 9935245 w 12210216"/>
              <a:gd name="connsiteY157" fmla="*/ 726357 h 1002962"/>
              <a:gd name="connsiteX158" fmla="*/ 9943352 w 12210216"/>
              <a:gd name="connsiteY158" fmla="*/ 726357 h 1002962"/>
              <a:gd name="connsiteX159" fmla="*/ 9943352 w 12210216"/>
              <a:gd name="connsiteY159" fmla="*/ 661504 h 1002962"/>
              <a:gd name="connsiteX160" fmla="*/ 9954160 w 12210216"/>
              <a:gd name="connsiteY160" fmla="*/ 661504 h 1002962"/>
              <a:gd name="connsiteX161" fmla="*/ 9970374 w 12210216"/>
              <a:gd name="connsiteY161" fmla="*/ 618268 h 1002962"/>
              <a:gd name="connsiteX162" fmla="*/ 9983885 w 12210216"/>
              <a:gd name="connsiteY162" fmla="*/ 618268 h 1002962"/>
              <a:gd name="connsiteX163" fmla="*/ 9997396 w 12210216"/>
              <a:gd name="connsiteY163" fmla="*/ 661504 h 1002962"/>
              <a:gd name="connsiteX164" fmla="*/ 10008206 w 12210216"/>
              <a:gd name="connsiteY164" fmla="*/ 661504 h 1002962"/>
              <a:gd name="connsiteX165" fmla="*/ 10008206 w 12210216"/>
              <a:gd name="connsiteY165" fmla="*/ 700416 h 1002962"/>
              <a:gd name="connsiteX166" fmla="*/ 10027121 w 12210216"/>
              <a:gd name="connsiteY166" fmla="*/ 700416 h 1002962"/>
              <a:gd name="connsiteX167" fmla="*/ 10027121 w 12210216"/>
              <a:gd name="connsiteY167" fmla="*/ 717710 h 1002962"/>
              <a:gd name="connsiteX168" fmla="*/ 10032526 w 12210216"/>
              <a:gd name="connsiteY168" fmla="*/ 717710 h 1002962"/>
              <a:gd name="connsiteX169" fmla="*/ 10032526 w 12210216"/>
              <a:gd name="connsiteY169" fmla="*/ 700416 h 1002962"/>
              <a:gd name="connsiteX170" fmla="*/ 10048740 w 12210216"/>
              <a:gd name="connsiteY170" fmla="*/ 700416 h 1002962"/>
              <a:gd name="connsiteX171" fmla="*/ 10048740 w 12210216"/>
              <a:gd name="connsiteY171" fmla="*/ 713387 h 1002962"/>
              <a:gd name="connsiteX172" fmla="*/ 10089273 w 12210216"/>
              <a:gd name="connsiteY172" fmla="*/ 713387 h 1002962"/>
              <a:gd name="connsiteX173" fmla="*/ 10089273 w 12210216"/>
              <a:gd name="connsiteY173" fmla="*/ 676636 h 1002962"/>
              <a:gd name="connsiteX174" fmla="*/ 10102784 w 12210216"/>
              <a:gd name="connsiteY174" fmla="*/ 676636 h 1002962"/>
              <a:gd name="connsiteX175" fmla="*/ 10102784 w 12210216"/>
              <a:gd name="connsiteY175" fmla="*/ 698254 h 1002962"/>
              <a:gd name="connsiteX176" fmla="*/ 10105487 w 12210216"/>
              <a:gd name="connsiteY176" fmla="*/ 698254 h 1002962"/>
              <a:gd name="connsiteX177" fmla="*/ 10105487 w 12210216"/>
              <a:gd name="connsiteY177" fmla="*/ 665827 h 1002962"/>
              <a:gd name="connsiteX178" fmla="*/ 10135212 w 12210216"/>
              <a:gd name="connsiteY178" fmla="*/ 665827 h 1002962"/>
              <a:gd name="connsiteX179" fmla="*/ 10135212 w 12210216"/>
              <a:gd name="connsiteY179" fmla="*/ 652857 h 1002962"/>
              <a:gd name="connsiteX180" fmla="*/ 10143318 w 12210216"/>
              <a:gd name="connsiteY180" fmla="*/ 652857 h 1002962"/>
              <a:gd name="connsiteX181" fmla="*/ 10143318 w 12210216"/>
              <a:gd name="connsiteY181" fmla="*/ 637724 h 1002962"/>
              <a:gd name="connsiteX182" fmla="*/ 10148723 w 12210216"/>
              <a:gd name="connsiteY182" fmla="*/ 637724 h 1002962"/>
              <a:gd name="connsiteX183" fmla="*/ 10148723 w 12210216"/>
              <a:gd name="connsiteY183" fmla="*/ 644210 h 1002962"/>
              <a:gd name="connsiteX184" fmla="*/ 10173043 w 12210216"/>
              <a:gd name="connsiteY184" fmla="*/ 644210 h 1002962"/>
              <a:gd name="connsiteX185" fmla="*/ 10173043 w 12210216"/>
              <a:gd name="connsiteY185" fmla="*/ 637724 h 1002962"/>
              <a:gd name="connsiteX186" fmla="*/ 10181150 w 12210216"/>
              <a:gd name="connsiteY186" fmla="*/ 637724 h 1002962"/>
              <a:gd name="connsiteX187" fmla="*/ 10181150 w 12210216"/>
              <a:gd name="connsiteY187" fmla="*/ 648533 h 1002962"/>
              <a:gd name="connsiteX188" fmla="*/ 10232493 w 12210216"/>
              <a:gd name="connsiteY188" fmla="*/ 648533 h 1002962"/>
              <a:gd name="connsiteX189" fmla="*/ 10232493 w 12210216"/>
              <a:gd name="connsiteY189" fmla="*/ 786887 h 1002962"/>
              <a:gd name="connsiteX190" fmla="*/ 10248706 w 12210216"/>
              <a:gd name="connsiteY190" fmla="*/ 786887 h 1002962"/>
              <a:gd name="connsiteX191" fmla="*/ 10248706 w 12210216"/>
              <a:gd name="connsiteY191" fmla="*/ 773916 h 1002962"/>
              <a:gd name="connsiteX192" fmla="*/ 10254111 w 12210216"/>
              <a:gd name="connsiteY192" fmla="*/ 773916 h 1002962"/>
              <a:gd name="connsiteX193" fmla="*/ 10254111 w 12210216"/>
              <a:gd name="connsiteY193" fmla="*/ 786887 h 1002962"/>
              <a:gd name="connsiteX194" fmla="*/ 10294645 w 12210216"/>
              <a:gd name="connsiteY194" fmla="*/ 786887 h 1002962"/>
              <a:gd name="connsiteX195" fmla="*/ 10294645 w 12210216"/>
              <a:gd name="connsiteY195" fmla="*/ 756622 h 1002962"/>
              <a:gd name="connsiteX196" fmla="*/ 10310858 w 12210216"/>
              <a:gd name="connsiteY196" fmla="*/ 756622 h 1002962"/>
              <a:gd name="connsiteX197" fmla="*/ 10313560 w 12210216"/>
              <a:gd name="connsiteY197" fmla="*/ 754460 h 1002962"/>
              <a:gd name="connsiteX198" fmla="*/ 10327072 w 12210216"/>
              <a:gd name="connsiteY198" fmla="*/ 754460 h 1002962"/>
              <a:gd name="connsiteX199" fmla="*/ 10332476 w 12210216"/>
              <a:gd name="connsiteY199" fmla="*/ 756622 h 1002962"/>
              <a:gd name="connsiteX200" fmla="*/ 10345988 w 12210216"/>
              <a:gd name="connsiteY200" fmla="*/ 756622 h 1002962"/>
              <a:gd name="connsiteX201" fmla="*/ 10345988 w 12210216"/>
              <a:gd name="connsiteY201" fmla="*/ 786887 h 1002962"/>
              <a:gd name="connsiteX202" fmla="*/ 10356796 w 12210216"/>
              <a:gd name="connsiteY202" fmla="*/ 786887 h 1002962"/>
              <a:gd name="connsiteX203" fmla="*/ 10356796 w 12210216"/>
              <a:gd name="connsiteY203" fmla="*/ 804181 h 1002962"/>
              <a:gd name="connsiteX204" fmla="*/ 10386521 w 12210216"/>
              <a:gd name="connsiteY204" fmla="*/ 806343 h 1002962"/>
              <a:gd name="connsiteX205" fmla="*/ 10386521 w 12210216"/>
              <a:gd name="connsiteY205" fmla="*/ 789049 h 1002962"/>
              <a:gd name="connsiteX206" fmla="*/ 10489207 w 12210216"/>
              <a:gd name="connsiteY206" fmla="*/ 789049 h 1002962"/>
              <a:gd name="connsiteX207" fmla="*/ 10489207 w 12210216"/>
              <a:gd name="connsiteY207" fmla="*/ 806343 h 1002962"/>
              <a:gd name="connsiteX208" fmla="*/ 10502718 w 12210216"/>
              <a:gd name="connsiteY208" fmla="*/ 806343 h 1002962"/>
              <a:gd name="connsiteX209" fmla="*/ 10502718 w 12210216"/>
              <a:gd name="connsiteY209" fmla="*/ 810667 h 1002962"/>
              <a:gd name="connsiteX210" fmla="*/ 10494612 w 12210216"/>
              <a:gd name="connsiteY210" fmla="*/ 810667 h 1002962"/>
              <a:gd name="connsiteX211" fmla="*/ 10494612 w 12210216"/>
              <a:gd name="connsiteY211" fmla="*/ 814322 h 1002962"/>
              <a:gd name="connsiteX212" fmla="*/ 10564926 w 12210216"/>
              <a:gd name="connsiteY212" fmla="*/ 814322 h 1002962"/>
              <a:gd name="connsiteX213" fmla="*/ 10567572 w 12210216"/>
              <a:gd name="connsiteY213" fmla="*/ 782563 h 1002962"/>
              <a:gd name="connsiteX214" fmla="*/ 10575679 w 12210216"/>
              <a:gd name="connsiteY214" fmla="*/ 782563 h 1002962"/>
              <a:gd name="connsiteX215" fmla="*/ 10578015 w 12210216"/>
              <a:gd name="connsiteY215" fmla="*/ 814322 h 1002962"/>
              <a:gd name="connsiteX216" fmla="*/ 10589557 w 12210216"/>
              <a:gd name="connsiteY216" fmla="*/ 814322 h 1002962"/>
              <a:gd name="connsiteX217" fmla="*/ 10591893 w 12210216"/>
              <a:gd name="connsiteY217" fmla="*/ 782563 h 1002962"/>
              <a:gd name="connsiteX218" fmla="*/ 10600000 w 12210216"/>
              <a:gd name="connsiteY218" fmla="*/ 782563 h 1002962"/>
              <a:gd name="connsiteX219" fmla="*/ 10602335 w 12210216"/>
              <a:gd name="connsiteY219" fmla="*/ 814322 h 1002962"/>
              <a:gd name="connsiteX220" fmla="*/ 10672960 w 12210216"/>
              <a:gd name="connsiteY220" fmla="*/ 814322 h 1002962"/>
              <a:gd name="connsiteX221" fmla="*/ 10672960 w 12210216"/>
              <a:gd name="connsiteY221" fmla="*/ 808505 h 1002962"/>
              <a:gd name="connsiteX222" fmla="*/ 10689174 w 12210216"/>
              <a:gd name="connsiteY222" fmla="*/ 808505 h 1002962"/>
              <a:gd name="connsiteX223" fmla="*/ 10689174 w 12210216"/>
              <a:gd name="connsiteY223" fmla="*/ 814322 h 1002962"/>
              <a:gd name="connsiteX224" fmla="*/ 10713494 w 12210216"/>
              <a:gd name="connsiteY224" fmla="*/ 814322 h 1002962"/>
              <a:gd name="connsiteX225" fmla="*/ 10713494 w 12210216"/>
              <a:gd name="connsiteY225" fmla="*/ 810667 h 1002962"/>
              <a:gd name="connsiteX226" fmla="*/ 10721601 w 12210216"/>
              <a:gd name="connsiteY226" fmla="*/ 810667 h 1002962"/>
              <a:gd name="connsiteX227" fmla="*/ 10721601 w 12210216"/>
              <a:gd name="connsiteY227" fmla="*/ 814322 h 1002962"/>
              <a:gd name="connsiteX228" fmla="*/ 10729708 w 12210216"/>
              <a:gd name="connsiteY228" fmla="*/ 814322 h 1002962"/>
              <a:gd name="connsiteX229" fmla="*/ 10729708 w 12210216"/>
              <a:gd name="connsiteY229" fmla="*/ 806343 h 1002962"/>
              <a:gd name="connsiteX230" fmla="*/ 10740517 w 12210216"/>
              <a:gd name="connsiteY230" fmla="*/ 806343 h 1002962"/>
              <a:gd name="connsiteX231" fmla="*/ 10740517 w 12210216"/>
              <a:gd name="connsiteY231" fmla="*/ 799858 h 1002962"/>
              <a:gd name="connsiteX232" fmla="*/ 10751326 w 12210216"/>
              <a:gd name="connsiteY232" fmla="*/ 799858 h 1002962"/>
              <a:gd name="connsiteX233" fmla="*/ 10751326 w 12210216"/>
              <a:gd name="connsiteY233" fmla="*/ 806343 h 1002962"/>
              <a:gd name="connsiteX234" fmla="*/ 10897248 w 12210216"/>
              <a:gd name="connsiteY234" fmla="*/ 806343 h 1002962"/>
              <a:gd name="connsiteX235" fmla="*/ 10897248 w 12210216"/>
              <a:gd name="connsiteY235" fmla="*/ 810667 h 1002962"/>
              <a:gd name="connsiteX236" fmla="*/ 10913461 w 12210216"/>
              <a:gd name="connsiteY236" fmla="*/ 810667 h 1002962"/>
              <a:gd name="connsiteX237" fmla="*/ 10913461 w 12210216"/>
              <a:gd name="connsiteY237" fmla="*/ 806343 h 1002962"/>
              <a:gd name="connsiteX238" fmla="*/ 10935079 w 12210216"/>
              <a:gd name="connsiteY238" fmla="*/ 806343 h 1002962"/>
              <a:gd name="connsiteX239" fmla="*/ 10935079 w 12210216"/>
              <a:gd name="connsiteY239" fmla="*/ 812828 h 1002962"/>
              <a:gd name="connsiteX240" fmla="*/ 10953995 w 12210216"/>
              <a:gd name="connsiteY240" fmla="*/ 812828 h 1002962"/>
              <a:gd name="connsiteX241" fmla="*/ 10953995 w 12210216"/>
              <a:gd name="connsiteY241" fmla="*/ 814322 h 1002962"/>
              <a:gd name="connsiteX242" fmla="*/ 10997231 w 12210216"/>
              <a:gd name="connsiteY242" fmla="*/ 814322 h 1002962"/>
              <a:gd name="connsiteX243" fmla="*/ 10997231 w 12210216"/>
              <a:gd name="connsiteY243" fmla="*/ 797696 h 1002962"/>
              <a:gd name="connsiteX244" fmla="*/ 11005338 w 12210216"/>
              <a:gd name="connsiteY244" fmla="*/ 797696 h 1002962"/>
              <a:gd name="connsiteX245" fmla="*/ 11005338 w 12210216"/>
              <a:gd name="connsiteY245" fmla="*/ 814322 h 1002962"/>
              <a:gd name="connsiteX246" fmla="*/ 11013445 w 12210216"/>
              <a:gd name="connsiteY246" fmla="*/ 814322 h 1002962"/>
              <a:gd name="connsiteX247" fmla="*/ 11013445 w 12210216"/>
              <a:gd name="connsiteY247" fmla="*/ 810667 h 1002962"/>
              <a:gd name="connsiteX248" fmla="*/ 11064788 w 12210216"/>
              <a:gd name="connsiteY248" fmla="*/ 810667 h 1002962"/>
              <a:gd name="connsiteX249" fmla="*/ 11064788 w 12210216"/>
              <a:gd name="connsiteY249" fmla="*/ 814322 h 1002962"/>
              <a:gd name="connsiteX250" fmla="*/ 11079413 w 12210216"/>
              <a:gd name="connsiteY250" fmla="*/ 814322 h 1002962"/>
              <a:gd name="connsiteX251" fmla="*/ 11099917 w 12210216"/>
              <a:gd name="connsiteY251" fmla="*/ 404252 h 1002962"/>
              <a:gd name="connsiteX252" fmla="*/ 11083703 w 12210216"/>
              <a:gd name="connsiteY252" fmla="*/ 382634 h 1002962"/>
              <a:gd name="connsiteX253" fmla="*/ 11075596 w 12210216"/>
              <a:gd name="connsiteY253" fmla="*/ 378311 h 1002962"/>
              <a:gd name="connsiteX254" fmla="*/ 11086406 w 12210216"/>
              <a:gd name="connsiteY254" fmla="*/ 354531 h 1002962"/>
              <a:gd name="connsiteX255" fmla="*/ 11086406 w 12210216"/>
              <a:gd name="connsiteY255" fmla="*/ 337237 h 1002962"/>
              <a:gd name="connsiteX256" fmla="*/ 11105321 w 12210216"/>
              <a:gd name="connsiteY256" fmla="*/ 337237 h 1002962"/>
              <a:gd name="connsiteX257" fmla="*/ 11105321 w 12210216"/>
              <a:gd name="connsiteY257" fmla="*/ 315619 h 1002962"/>
              <a:gd name="connsiteX258" fmla="*/ 11108024 w 12210216"/>
              <a:gd name="connsiteY258" fmla="*/ 311296 h 1002962"/>
              <a:gd name="connsiteX259" fmla="*/ 11108024 w 12210216"/>
              <a:gd name="connsiteY259" fmla="*/ 233472 h 1002962"/>
              <a:gd name="connsiteX260" fmla="*/ 11105321 w 12210216"/>
              <a:gd name="connsiteY260" fmla="*/ 226986 h 1002962"/>
              <a:gd name="connsiteX261" fmla="*/ 11113428 w 12210216"/>
              <a:gd name="connsiteY261" fmla="*/ 220501 h 1002962"/>
              <a:gd name="connsiteX262" fmla="*/ 11113428 w 12210216"/>
              <a:gd name="connsiteY262" fmla="*/ 162133 h 1002962"/>
              <a:gd name="connsiteX263" fmla="*/ 11116130 w 12210216"/>
              <a:gd name="connsiteY263" fmla="*/ 157810 h 1002962"/>
              <a:gd name="connsiteX264" fmla="*/ 11116130 w 12210216"/>
              <a:gd name="connsiteY264" fmla="*/ 101603 h 1002962"/>
              <a:gd name="connsiteX265" fmla="*/ 11118833 w 12210216"/>
              <a:gd name="connsiteY265" fmla="*/ 99442 h 1002962"/>
              <a:gd name="connsiteX266" fmla="*/ 11118833 w 12210216"/>
              <a:gd name="connsiteY266" fmla="*/ 82147 h 1002962"/>
              <a:gd name="connsiteX267" fmla="*/ 11121535 w 12210216"/>
              <a:gd name="connsiteY267" fmla="*/ 79986 h 1002962"/>
              <a:gd name="connsiteX268" fmla="*/ 11124237 w 12210216"/>
              <a:gd name="connsiteY268" fmla="*/ 82147 h 1002962"/>
              <a:gd name="connsiteX269" fmla="*/ 11124237 w 12210216"/>
              <a:gd name="connsiteY269" fmla="*/ 99442 h 1002962"/>
              <a:gd name="connsiteX270" fmla="*/ 11126939 w 12210216"/>
              <a:gd name="connsiteY270" fmla="*/ 101603 h 1002962"/>
              <a:gd name="connsiteX271" fmla="*/ 11126939 w 12210216"/>
              <a:gd name="connsiteY271" fmla="*/ 157810 h 1002962"/>
              <a:gd name="connsiteX272" fmla="*/ 11129642 w 12210216"/>
              <a:gd name="connsiteY272" fmla="*/ 162133 h 1002962"/>
              <a:gd name="connsiteX273" fmla="*/ 11129642 w 12210216"/>
              <a:gd name="connsiteY273" fmla="*/ 220501 h 1002962"/>
              <a:gd name="connsiteX274" fmla="*/ 11137748 w 12210216"/>
              <a:gd name="connsiteY274" fmla="*/ 226986 h 1002962"/>
              <a:gd name="connsiteX275" fmla="*/ 11135046 w 12210216"/>
              <a:gd name="connsiteY275" fmla="*/ 233472 h 1002962"/>
              <a:gd name="connsiteX276" fmla="*/ 11135046 w 12210216"/>
              <a:gd name="connsiteY276" fmla="*/ 311296 h 1002962"/>
              <a:gd name="connsiteX277" fmla="*/ 11137748 w 12210216"/>
              <a:gd name="connsiteY277" fmla="*/ 315619 h 1002962"/>
              <a:gd name="connsiteX278" fmla="*/ 11137748 w 12210216"/>
              <a:gd name="connsiteY278" fmla="*/ 337237 h 1002962"/>
              <a:gd name="connsiteX279" fmla="*/ 11156664 w 12210216"/>
              <a:gd name="connsiteY279" fmla="*/ 337237 h 1002962"/>
              <a:gd name="connsiteX280" fmla="*/ 11156664 w 12210216"/>
              <a:gd name="connsiteY280" fmla="*/ 354531 h 1002962"/>
              <a:gd name="connsiteX281" fmla="*/ 11167473 w 12210216"/>
              <a:gd name="connsiteY281" fmla="*/ 378311 h 1002962"/>
              <a:gd name="connsiteX282" fmla="*/ 11159366 w 12210216"/>
              <a:gd name="connsiteY282" fmla="*/ 382634 h 1002962"/>
              <a:gd name="connsiteX283" fmla="*/ 11143153 w 12210216"/>
              <a:gd name="connsiteY283" fmla="*/ 404252 h 1002962"/>
              <a:gd name="connsiteX284" fmla="*/ 11153962 w 12210216"/>
              <a:gd name="connsiteY284" fmla="*/ 657180 h 1002962"/>
              <a:gd name="connsiteX285" fmla="*/ 11240434 w 12210216"/>
              <a:gd name="connsiteY285" fmla="*/ 657180 h 1002962"/>
              <a:gd name="connsiteX286" fmla="*/ 11240434 w 12210216"/>
              <a:gd name="connsiteY286" fmla="*/ 732843 h 1002962"/>
              <a:gd name="connsiteX287" fmla="*/ 11251243 w 12210216"/>
              <a:gd name="connsiteY287" fmla="*/ 732843 h 1002962"/>
              <a:gd name="connsiteX288" fmla="*/ 11253945 w 12210216"/>
              <a:gd name="connsiteY288" fmla="*/ 726357 h 1002962"/>
              <a:gd name="connsiteX289" fmla="*/ 11262052 w 12210216"/>
              <a:gd name="connsiteY289" fmla="*/ 726357 h 1002962"/>
              <a:gd name="connsiteX290" fmla="*/ 11264754 w 12210216"/>
              <a:gd name="connsiteY290" fmla="*/ 735004 h 1002962"/>
              <a:gd name="connsiteX291" fmla="*/ 11280968 w 12210216"/>
              <a:gd name="connsiteY291" fmla="*/ 735004 h 1002962"/>
              <a:gd name="connsiteX292" fmla="*/ 11280968 w 12210216"/>
              <a:gd name="connsiteY292" fmla="*/ 728519 h 1002962"/>
              <a:gd name="connsiteX293" fmla="*/ 11310693 w 12210216"/>
              <a:gd name="connsiteY293" fmla="*/ 728519 h 1002962"/>
              <a:gd name="connsiteX294" fmla="*/ 11310693 w 12210216"/>
              <a:gd name="connsiteY294" fmla="*/ 735004 h 1002962"/>
              <a:gd name="connsiteX295" fmla="*/ 11337715 w 12210216"/>
              <a:gd name="connsiteY295" fmla="*/ 735004 h 1002962"/>
              <a:gd name="connsiteX296" fmla="*/ 11337715 w 12210216"/>
              <a:gd name="connsiteY296" fmla="*/ 780402 h 1002962"/>
              <a:gd name="connsiteX297" fmla="*/ 11356631 w 12210216"/>
              <a:gd name="connsiteY297" fmla="*/ 780402 h 1002962"/>
              <a:gd name="connsiteX298" fmla="*/ 11356631 w 12210216"/>
              <a:gd name="connsiteY298" fmla="*/ 767431 h 1002962"/>
              <a:gd name="connsiteX299" fmla="*/ 11378249 w 12210216"/>
              <a:gd name="connsiteY299" fmla="*/ 767431 h 1002962"/>
              <a:gd name="connsiteX300" fmla="*/ 11378249 w 12210216"/>
              <a:gd name="connsiteY300" fmla="*/ 588003 h 1002962"/>
              <a:gd name="connsiteX301" fmla="*/ 11386356 w 12210216"/>
              <a:gd name="connsiteY301" fmla="*/ 581518 h 1002962"/>
              <a:gd name="connsiteX302" fmla="*/ 11483637 w 12210216"/>
              <a:gd name="connsiteY302" fmla="*/ 581518 h 1002962"/>
              <a:gd name="connsiteX303" fmla="*/ 11483637 w 12210216"/>
              <a:gd name="connsiteY303" fmla="*/ 590165 h 1002962"/>
              <a:gd name="connsiteX304" fmla="*/ 11497148 w 12210216"/>
              <a:gd name="connsiteY304" fmla="*/ 590165 h 1002962"/>
              <a:gd name="connsiteX305" fmla="*/ 11497148 w 12210216"/>
              <a:gd name="connsiteY305" fmla="*/ 704739 h 1002962"/>
              <a:gd name="connsiteX306" fmla="*/ 11526873 w 12210216"/>
              <a:gd name="connsiteY306" fmla="*/ 704739 h 1002962"/>
              <a:gd name="connsiteX307" fmla="*/ 11526873 w 12210216"/>
              <a:gd name="connsiteY307" fmla="*/ 637724 h 1002962"/>
              <a:gd name="connsiteX308" fmla="*/ 11562002 w 12210216"/>
              <a:gd name="connsiteY308" fmla="*/ 637724 h 1002962"/>
              <a:gd name="connsiteX309" fmla="*/ 11567407 w 12210216"/>
              <a:gd name="connsiteY309" fmla="*/ 633401 h 1002962"/>
              <a:gd name="connsiteX310" fmla="*/ 11578216 w 12210216"/>
              <a:gd name="connsiteY310" fmla="*/ 633401 h 1002962"/>
              <a:gd name="connsiteX311" fmla="*/ 11583620 w 12210216"/>
              <a:gd name="connsiteY311" fmla="*/ 637724 h 1002962"/>
              <a:gd name="connsiteX312" fmla="*/ 11613345 w 12210216"/>
              <a:gd name="connsiteY312" fmla="*/ 637724 h 1002962"/>
              <a:gd name="connsiteX313" fmla="*/ 11613345 w 12210216"/>
              <a:gd name="connsiteY313" fmla="*/ 520988 h 1002962"/>
              <a:gd name="connsiteX314" fmla="*/ 11689008 w 12210216"/>
              <a:gd name="connsiteY314" fmla="*/ 510179 h 1002962"/>
              <a:gd name="connsiteX315" fmla="*/ 11689008 w 12210216"/>
              <a:gd name="connsiteY315" fmla="*/ 518826 h 1002962"/>
              <a:gd name="connsiteX316" fmla="*/ 11724138 w 12210216"/>
              <a:gd name="connsiteY316" fmla="*/ 518826 h 1002962"/>
              <a:gd name="connsiteX317" fmla="*/ 11724138 w 12210216"/>
              <a:gd name="connsiteY317" fmla="*/ 773916 h 1002962"/>
              <a:gd name="connsiteX318" fmla="*/ 11753863 w 12210216"/>
              <a:gd name="connsiteY318" fmla="*/ 773916 h 1002962"/>
              <a:gd name="connsiteX319" fmla="*/ 11753863 w 12210216"/>
              <a:gd name="connsiteY319" fmla="*/ 769593 h 1002962"/>
              <a:gd name="connsiteX320" fmla="*/ 11770076 w 12210216"/>
              <a:gd name="connsiteY320" fmla="*/ 769593 h 1002962"/>
              <a:gd name="connsiteX321" fmla="*/ 11770076 w 12210216"/>
              <a:gd name="connsiteY321" fmla="*/ 773916 h 1002962"/>
              <a:gd name="connsiteX322" fmla="*/ 11802503 w 12210216"/>
              <a:gd name="connsiteY322" fmla="*/ 773916 h 1002962"/>
              <a:gd name="connsiteX323" fmla="*/ 11802503 w 12210216"/>
              <a:gd name="connsiteY323" fmla="*/ 760946 h 1002962"/>
              <a:gd name="connsiteX324" fmla="*/ 11840335 w 12210216"/>
              <a:gd name="connsiteY324" fmla="*/ 760946 h 1002962"/>
              <a:gd name="connsiteX325" fmla="*/ 11840335 w 12210216"/>
              <a:gd name="connsiteY325" fmla="*/ 756622 h 1002962"/>
              <a:gd name="connsiteX326" fmla="*/ 11856548 w 12210216"/>
              <a:gd name="connsiteY326" fmla="*/ 756622 h 1002962"/>
              <a:gd name="connsiteX327" fmla="*/ 11856548 w 12210216"/>
              <a:gd name="connsiteY327" fmla="*/ 760946 h 1002962"/>
              <a:gd name="connsiteX328" fmla="*/ 11883571 w 12210216"/>
              <a:gd name="connsiteY328" fmla="*/ 760946 h 1002962"/>
              <a:gd name="connsiteX329" fmla="*/ 11883571 w 12210216"/>
              <a:gd name="connsiteY329" fmla="*/ 743651 h 1002962"/>
              <a:gd name="connsiteX330" fmla="*/ 11894380 w 12210216"/>
              <a:gd name="connsiteY330" fmla="*/ 743651 h 1002962"/>
              <a:gd name="connsiteX331" fmla="*/ 11894380 w 12210216"/>
              <a:gd name="connsiteY331" fmla="*/ 730681 h 1002962"/>
              <a:gd name="connsiteX332" fmla="*/ 11970043 w 12210216"/>
              <a:gd name="connsiteY332" fmla="*/ 730681 h 1002962"/>
              <a:gd name="connsiteX333" fmla="*/ 11970043 w 12210216"/>
              <a:gd name="connsiteY333" fmla="*/ 700416 h 1002962"/>
              <a:gd name="connsiteX334" fmla="*/ 11994363 w 12210216"/>
              <a:gd name="connsiteY334" fmla="*/ 700416 h 1002962"/>
              <a:gd name="connsiteX335" fmla="*/ 11994363 w 12210216"/>
              <a:gd name="connsiteY335" fmla="*/ 693931 h 1002962"/>
              <a:gd name="connsiteX336" fmla="*/ 12010577 w 12210216"/>
              <a:gd name="connsiteY336" fmla="*/ 693931 h 1002962"/>
              <a:gd name="connsiteX337" fmla="*/ 12010577 w 12210216"/>
              <a:gd name="connsiteY337" fmla="*/ 700416 h 1002962"/>
              <a:gd name="connsiteX338" fmla="*/ 12032195 w 12210216"/>
              <a:gd name="connsiteY338" fmla="*/ 700416 h 1002962"/>
              <a:gd name="connsiteX339" fmla="*/ 12032195 w 12210216"/>
              <a:gd name="connsiteY339" fmla="*/ 750137 h 1002962"/>
              <a:gd name="connsiteX340" fmla="*/ 12075431 w 12210216"/>
              <a:gd name="connsiteY340" fmla="*/ 750137 h 1002962"/>
              <a:gd name="connsiteX341" fmla="*/ 12075431 w 12210216"/>
              <a:gd name="connsiteY341" fmla="*/ 724195 h 1002962"/>
              <a:gd name="connsiteX342" fmla="*/ 12126774 w 12210216"/>
              <a:gd name="connsiteY342" fmla="*/ 724195 h 1002962"/>
              <a:gd name="connsiteX343" fmla="*/ 12126774 w 12210216"/>
              <a:gd name="connsiteY343" fmla="*/ 693931 h 1002962"/>
              <a:gd name="connsiteX344" fmla="*/ 12191628 w 12210216"/>
              <a:gd name="connsiteY344" fmla="*/ 693931 h 1002962"/>
              <a:gd name="connsiteX345" fmla="*/ 12191628 w 12210216"/>
              <a:gd name="connsiteY345" fmla="*/ 775099 h 1002962"/>
              <a:gd name="connsiteX346" fmla="*/ 12191628 w 12210216"/>
              <a:gd name="connsiteY346" fmla="*/ 814322 h 1002962"/>
              <a:gd name="connsiteX347" fmla="*/ 12210216 w 12210216"/>
              <a:gd name="connsiteY347" fmla="*/ 814322 h 1002962"/>
              <a:gd name="connsiteX348" fmla="*/ 12210216 w 12210216"/>
              <a:gd name="connsiteY348" fmla="*/ 1002962 h 1002962"/>
              <a:gd name="connsiteX349" fmla="*/ 1 w 12210216"/>
              <a:gd name="connsiteY349" fmla="*/ 1002962 h 1002962"/>
              <a:gd name="connsiteX350" fmla="*/ 0 w 12210216"/>
              <a:gd name="connsiteY350" fmla="*/ 1002962 h 1002962"/>
              <a:gd name="connsiteX351" fmla="*/ 0 w 12210216"/>
              <a:gd name="connsiteY351" fmla="*/ 814322 h 1002962"/>
              <a:gd name="connsiteX352" fmla="*/ 1 w 12210216"/>
              <a:gd name="connsiteY352" fmla="*/ 814322 h 1002962"/>
              <a:gd name="connsiteX353" fmla="*/ 1 w 12210216"/>
              <a:gd name="connsiteY353" fmla="*/ 814322 h 1002962"/>
              <a:gd name="connsiteX354" fmla="*/ 1 w 12210216"/>
              <a:gd name="connsiteY354" fmla="*/ 775100 h 1002962"/>
              <a:gd name="connsiteX355" fmla="*/ 1 w 12210216"/>
              <a:gd name="connsiteY355" fmla="*/ 693932 h 1002962"/>
              <a:gd name="connsiteX356" fmla="*/ 69127 w 12210216"/>
              <a:gd name="connsiteY356" fmla="*/ 693932 h 1002962"/>
              <a:gd name="connsiteX357" fmla="*/ 69127 w 12210216"/>
              <a:gd name="connsiteY357" fmla="*/ 724196 h 1002962"/>
              <a:gd name="connsiteX358" fmla="*/ 123851 w 12210216"/>
              <a:gd name="connsiteY358" fmla="*/ 724196 h 1002962"/>
              <a:gd name="connsiteX359" fmla="*/ 123851 w 12210216"/>
              <a:gd name="connsiteY359" fmla="*/ 750138 h 1002962"/>
              <a:gd name="connsiteX360" fmla="*/ 169934 w 12210216"/>
              <a:gd name="connsiteY360" fmla="*/ 750138 h 1002962"/>
              <a:gd name="connsiteX361" fmla="*/ 169934 w 12210216"/>
              <a:gd name="connsiteY361" fmla="*/ 700417 h 1002962"/>
              <a:gd name="connsiteX362" fmla="*/ 192976 w 12210216"/>
              <a:gd name="connsiteY362" fmla="*/ 700417 h 1002962"/>
              <a:gd name="connsiteX363" fmla="*/ 192976 w 12210216"/>
              <a:gd name="connsiteY363" fmla="*/ 693932 h 1002962"/>
              <a:gd name="connsiteX364" fmla="*/ 210257 w 12210216"/>
              <a:gd name="connsiteY364" fmla="*/ 693932 h 1002962"/>
              <a:gd name="connsiteX365" fmla="*/ 210257 w 12210216"/>
              <a:gd name="connsiteY365" fmla="*/ 700417 h 1002962"/>
              <a:gd name="connsiteX366" fmla="*/ 236179 w 12210216"/>
              <a:gd name="connsiteY366" fmla="*/ 700417 h 1002962"/>
              <a:gd name="connsiteX367" fmla="*/ 236179 w 12210216"/>
              <a:gd name="connsiteY367" fmla="*/ 730682 h 1002962"/>
              <a:gd name="connsiteX368" fmla="*/ 316825 w 12210216"/>
              <a:gd name="connsiteY368" fmla="*/ 730682 h 1002962"/>
              <a:gd name="connsiteX369" fmla="*/ 316825 w 12210216"/>
              <a:gd name="connsiteY369" fmla="*/ 743652 h 1002962"/>
              <a:gd name="connsiteX370" fmla="*/ 328346 w 12210216"/>
              <a:gd name="connsiteY370" fmla="*/ 743652 h 1002962"/>
              <a:gd name="connsiteX371" fmla="*/ 328346 w 12210216"/>
              <a:gd name="connsiteY371" fmla="*/ 760947 h 1002962"/>
              <a:gd name="connsiteX372" fmla="*/ 357148 w 12210216"/>
              <a:gd name="connsiteY372" fmla="*/ 760947 h 1002962"/>
              <a:gd name="connsiteX373" fmla="*/ 357148 w 12210216"/>
              <a:gd name="connsiteY373" fmla="*/ 756623 h 1002962"/>
              <a:gd name="connsiteX374" fmla="*/ 374429 w 12210216"/>
              <a:gd name="connsiteY374" fmla="*/ 756623 h 1002962"/>
              <a:gd name="connsiteX375" fmla="*/ 374429 w 12210216"/>
              <a:gd name="connsiteY375" fmla="*/ 760947 h 1002962"/>
              <a:gd name="connsiteX376" fmla="*/ 414752 w 12210216"/>
              <a:gd name="connsiteY376" fmla="*/ 760947 h 1002962"/>
              <a:gd name="connsiteX377" fmla="*/ 414752 w 12210216"/>
              <a:gd name="connsiteY377" fmla="*/ 773917 h 1002962"/>
              <a:gd name="connsiteX378" fmla="*/ 449315 w 12210216"/>
              <a:gd name="connsiteY378" fmla="*/ 773917 h 1002962"/>
              <a:gd name="connsiteX379" fmla="*/ 449315 w 12210216"/>
              <a:gd name="connsiteY379" fmla="*/ 769594 h 1002962"/>
              <a:gd name="connsiteX380" fmla="*/ 466596 w 12210216"/>
              <a:gd name="connsiteY380" fmla="*/ 769594 h 1002962"/>
              <a:gd name="connsiteX381" fmla="*/ 466596 w 12210216"/>
              <a:gd name="connsiteY381" fmla="*/ 773917 h 1002962"/>
              <a:gd name="connsiteX382" fmla="*/ 498278 w 12210216"/>
              <a:gd name="connsiteY382" fmla="*/ 773917 h 1002962"/>
              <a:gd name="connsiteX383" fmla="*/ 498278 w 12210216"/>
              <a:gd name="connsiteY383" fmla="*/ 518827 h 1002962"/>
              <a:gd name="connsiteX384" fmla="*/ 535721 w 12210216"/>
              <a:gd name="connsiteY384" fmla="*/ 518827 h 1002962"/>
              <a:gd name="connsiteX385" fmla="*/ 535721 w 12210216"/>
              <a:gd name="connsiteY385" fmla="*/ 510180 h 1002962"/>
              <a:gd name="connsiteX386" fmla="*/ 616367 w 12210216"/>
              <a:gd name="connsiteY386" fmla="*/ 520989 h 1002962"/>
              <a:gd name="connsiteX387" fmla="*/ 616367 w 12210216"/>
              <a:gd name="connsiteY387" fmla="*/ 637725 h 1002962"/>
              <a:gd name="connsiteX388" fmla="*/ 648049 w 12210216"/>
              <a:gd name="connsiteY388" fmla="*/ 637725 h 1002962"/>
              <a:gd name="connsiteX389" fmla="*/ 653810 w 12210216"/>
              <a:gd name="connsiteY389" fmla="*/ 633402 h 1002962"/>
              <a:gd name="connsiteX390" fmla="*/ 665330 w 12210216"/>
              <a:gd name="connsiteY390" fmla="*/ 633402 h 1002962"/>
              <a:gd name="connsiteX391" fmla="*/ 671091 w 12210216"/>
              <a:gd name="connsiteY391" fmla="*/ 637725 h 1002962"/>
              <a:gd name="connsiteX392" fmla="*/ 708534 w 12210216"/>
              <a:gd name="connsiteY392" fmla="*/ 637725 h 1002962"/>
              <a:gd name="connsiteX393" fmla="*/ 708534 w 12210216"/>
              <a:gd name="connsiteY393" fmla="*/ 704740 h 1002962"/>
              <a:gd name="connsiteX394" fmla="*/ 740216 w 12210216"/>
              <a:gd name="connsiteY394" fmla="*/ 704740 h 1002962"/>
              <a:gd name="connsiteX395" fmla="*/ 740216 w 12210216"/>
              <a:gd name="connsiteY395" fmla="*/ 590166 h 1002962"/>
              <a:gd name="connsiteX396" fmla="*/ 754617 w 12210216"/>
              <a:gd name="connsiteY396" fmla="*/ 590166 h 1002962"/>
              <a:gd name="connsiteX397" fmla="*/ 754617 w 12210216"/>
              <a:gd name="connsiteY397" fmla="*/ 581519 h 1002962"/>
              <a:gd name="connsiteX398" fmla="*/ 858305 w 12210216"/>
              <a:gd name="connsiteY398" fmla="*/ 581519 h 1002962"/>
              <a:gd name="connsiteX399" fmla="*/ 866945 w 12210216"/>
              <a:gd name="connsiteY399" fmla="*/ 588004 h 1002962"/>
              <a:gd name="connsiteX400" fmla="*/ 866945 w 12210216"/>
              <a:gd name="connsiteY400" fmla="*/ 767432 h 1002962"/>
              <a:gd name="connsiteX401" fmla="*/ 889987 w 12210216"/>
              <a:gd name="connsiteY401" fmla="*/ 767432 h 1002962"/>
              <a:gd name="connsiteX402" fmla="*/ 889987 w 12210216"/>
              <a:gd name="connsiteY402" fmla="*/ 780403 h 1002962"/>
              <a:gd name="connsiteX403" fmla="*/ 910148 w 12210216"/>
              <a:gd name="connsiteY403" fmla="*/ 780403 h 1002962"/>
              <a:gd name="connsiteX404" fmla="*/ 910148 w 12210216"/>
              <a:gd name="connsiteY404" fmla="*/ 735005 h 1002962"/>
              <a:gd name="connsiteX405" fmla="*/ 938951 w 12210216"/>
              <a:gd name="connsiteY405" fmla="*/ 735005 h 1002962"/>
              <a:gd name="connsiteX406" fmla="*/ 938951 w 12210216"/>
              <a:gd name="connsiteY406" fmla="*/ 728520 h 1002962"/>
              <a:gd name="connsiteX407" fmla="*/ 970633 w 12210216"/>
              <a:gd name="connsiteY407" fmla="*/ 728520 h 1002962"/>
              <a:gd name="connsiteX408" fmla="*/ 970633 w 12210216"/>
              <a:gd name="connsiteY408" fmla="*/ 735005 h 1002962"/>
              <a:gd name="connsiteX409" fmla="*/ 987914 w 12210216"/>
              <a:gd name="connsiteY409" fmla="*/ 735005 h 1002962"/>
              <a:gd name="connsiteX410" fmla="*/ 990794 w 12210216"/>
              <a:gd name="connsiteY410" fmla="*/ 726358 h 1002962"/>
              <a:gd name="connsiteX411" fmla="*/ 999435 w 12210216"/>
              <a:gd name="connsiteY411" fmla="*/ 726358 h 1002962"/>
              <a:gd name="connsiteX412" fmla="*/ 1002315 w 12210216"/>
              <a:gd name="connsiteY412" fmla="*/ 732844 h 1002962"/>
              <a:gd name="connsiteX413" fmla="*/ 1013836 w 12210216"/>
              <a:gd name="connsiteY413" fmla="*/ 732844 h 1002962"/>
              <a:gd name="connsiteX414" fmla="*/ 1013836 w 12210216"/>
              <a:gd name="connsiteY414" fmla="*/ 657181 h 1002962"/>
              <a:gd name="connsiteX415" fmla="*/ 1106003 w 12210216"/>
              <a:gd name="connsiteY415" fmla="*/ 657181 h 1002962"/>
              <a:gd name="connsiteX416" fmla="*/ 1117524 w 12210216"/>
              <a:gd name="connsiteY416" fmla="*/ 404253 h 1002962"/>
              <a:gd name="connsiteX417" fmla="*/ 1100243 w 12210216"/>
              <a:gd name="connsiteY417" fmla="*/ 382635 h 1002962"/>
              <a:gd name="connsiteX418" fmla="*/ 1091602 w 12210216"/>
              <a:gd name="connsiteY418" fmla="*/ 378312 h 1002962"/>
              <a:gd name="connsiteX419" fmla="*/ 1103123 w 12210216"/>
              <a:gd name="connsiteY419" fmla="*/ 354532 h 1002962"/>
              <a:gd name="connsiteX420" fmla="*/ 1103123 w 12210216"/>
              <a:gd name="connsiteY420" fmla="*/ 337238 h 1002962"/>
              <a:gd name="connsiteX421" fmla="*/ 1123284 w 12210216"/>
              <a:gd name="connsiteY421" fmla="*/ 337238 h 1002962"/>
              <a:gd name="connsiteX422" fmla="*/ 1123284 w 12210216"/>
              <a:gd name="connsiteY422" fmla="*/ 315620 h 1002962"/>
              <a:gd name="connsiteX423" fmla="*/ 1126164 w 12210216"/>
              <a:gd name="connsiteY423" fmla="*/ 311297 h 1002962"/>
              <a:gd name="connsiteX424" fmla="*/ 1126164 w 12210216"/>
              <a:gd name="connsiteY424" fmla="*/ 233473 h 1002962"/>
              <a:gd name="connsiteX425" fmla="*/ 1123284 w 12210216"/>
              <a:gd name="connsiteY425" fmla="*/ 226987 h 1002962"/>
              <a:gd name="connsiteX426" fmla="*/ 1131925 w 12210216"/>
              <a:gd name="connsiteY426" fmla="*/ 220502 h 1002962"/>
              <a:gd name="connsiteX427" fmla="*/ 1131925 w 12210216"/>
              <a:gd name="connsiteY427" fmla="*/ 162134 h 1002962"/>
              <a:gd name="connsiteX428" fmla="*/ 1134805 w 12210216"/>
              <a:gd name="connsiteY428" fmla="*/ 157811 h 1002962"/>
              <a:gd name="connsiteX429" fmla="*/ 1134805 w 12210216"/>
              <a:gd name="connsiteY429" fmla="*/ 101604 h 1002962"/>
              <a:gd name="connsiteX430" fmla="*/ 1137685 w 12210216"/>
              <a:gd name="connsiteY430" fmla="*/ 99443 h 1002962"/>
              <a:gd name="connsiteX431" fmla="*/ 1137685 w 12210216"/>
              <a:gd name="connsiteY431" fmla="*/ 82148 h 1002962"/>
              <a:gd name="connsiteX432" fmla="*/ 1140565 w 12210216"/>
              <a:gd name="connsiteY432" fmla="*/ 79987 h 1002962"/>
              <a:gd name="connsiteX433" fmla="*/ 1143446 w 12210216"/>
              <a:gd name="connsiteY433" fmla="*/ 82148 h 1002962"/>
              <a:gd name="connsiteX434" fmla="*/ 1143446 w 12210216"/>
              <a:gd name="connsiteY434" fmla="*/ 99443 h 1002962"/>
              <a:gd name="connsiteX435" fmla="*/ 1146326 w 12210216"/>
              <a:gd name="connsiteY435" fmla="*/ 101604 h 1002962"/>
              <a:gd name="connsiteX436" fmla="*/ 1146326 w 12210216"/>
              <a:gd name="connsiteY436" fmla="*/ 157811 h 1002962"/>
              <a:gd name="connsiteX437" fmla="*/ 1149206 w 12210216"/>
              <a:gd name="connsiteY437" fmla="*/ 162134 h 1002962"/>
              <a:gd name="connsiteX438" fmla="*/ 1149206 w 12210216"/>
              <a:gd name="connsiteY438" fmla="*/ 220502 h 1002962"/>
              <a:gd name="connsiteX439" fmla="*/ 1157847 w 12210216"/>
              <a:gd name="connsiteY439" fmla="*/ 226987 h 1002962"/>
              <a:gd name="connsiteX440" fmla="*/ 1154967 w 12210216"/>
              <a:gd name="connsiteY440" fmla="*/ 233473 h 1002962"/>
              <a:gd name="connsiteX441" fmla="*/ 1154967 w 12210216"/>
              <a:gd name="connsiteY441" fmla="*/ 311297 h 1002962"/>
              <a:gd name="connsiteX442" fmla="*/ 1157847 w 12210216"/>
              <a:gd name="connsiteY442" fmla="*/ 315620 h 1002962"/>
              <a:gd name="connsiteX443" fmla="*/ 1157847 w 12210216"/>
              <a:gd name="connsiteY443" fmla="*/ 337238 h 1002962"/>
              <a:gd name="connsiteX444" fmla="*/ 1178008 w 12210216"/>
              <a:gd name="connsiteY444" fmla="*/ 337238 h 1002962"/>
              <a:gd name="connsiteX445" fmla="*/ 1178008 w 12210216"/>
              <a:gd name="connsiteY445" fmla="*/ 354532 h 1002962"/>
              <a:gd name="connsiteX446" fmla="*/ 1189529 w 12210216"/>
              <a:gd name="connsiteY446" fmla="*/ 378312 h 1002962"/>
              <a:gd name="connsiteX447" fmla="*/ 1180888 w 12210216"/>
              <a:gd name="connsiteY447" fmla="*/ 382635 h 1002962"/>
              <a:gd name="connsiteX448" fmla="*/ 1163607 w 12210216"/>
              <a:gd name="connsiteY448" fmla="*/ 404253 h 1002962"/>
              <a:gd name="connsiteX449" fmla="*/ 1185461 w 12210216"/>
              <a:gd name="connsiteY449" fmla="*/ 814322 h 1002962"/>
              <a:gd name="connsiteX450" fmla="*/ 1201050 w 12210216"/>
              <a:gd name="connsiteY450" fmla="*/ 814322 h 1002962"/>
              <a:gd name="connsiteX451" fmla="*/ 1201050 w 12210216"/>
              <a:gd name="connsiteY451" fmla="*/ 810668 h 1002962"/>
              <a:gd name="connsiteX452" fmla="*/ 1255774 w 12210216"/>
              <a:gd name="connsiteY452" fmla="*/ 810668 h 1002962"/>
              <a:gd name="connsiteX453" fmla="*/ 1255774 w 12210216"/>
              <a:gd name="connsiteY453" fmla="*/ 814322 h 1002962"/>
              <a:gd name="connsiteX454" fmla="*/ 1264414 w 12210216"/>
              <a:gd name="connsiteY454" fmla="*/ 814322 h 1002962"/>
              <a:gd name="connsiteX455" fmla="*/ 1264414 w 12210216"/>
              <a:gd name="connsiteY455" fmla="*/ 797697 h 1002962"/>
              <a:gd name="connsiteX456" fmla="*/ 1273055 w 12210216"/>
              <a:gd name="connsiteY456" fmla="*/ 797697 h 1002962"/>
              <a:gd name="connsiteX457" fmla="*/ 1273055 w 12210216"/>
              <a:gd name="connsiteY457" fmla="*/ 814322 h 1002962"/>
              <a:gd name="connsiteX458" fmla="*/ 1319138 w 12210216"/>
              <a:gd name="connsiteY458" fmla="*/ 814322 h 1002962"/>
              <a:gd name="connsiteX459" fmla="*/ 1319138 w 12210216"/>
              <a:gd name="connsiteY459" fmla="*/ 812829 h 1002962"/>
              <a:gd name="connsiteX460" fmla="*/ 1339300 w 12210216"/>
              <a:gd name="connsiteY460" fmla="*/ 812829 h 1002962"/>
              <a:gd name="connsiteX461" fmla="*/ 1339300 w 12210216"/>
              <a:gd name="connsiteY461" fmla="*/ 806344 h 1002962"/>
              <a:gd name="connsiteX462" fmla="*/ 1362342 w 12210216"/>
              <a:gd name="connsiteY462" fmla="*/ 806344 h 1002962"/>
              <a:gd name="connsiteX463" fmla="*/ 1362342 w 12210216"/>
              <a:gd name="connsiteY463" fmla="*/ 810668 h 1002962"/>
              <a:gd name="connsiteX464" fmla="*/ 1379623 w 12210216"/>
              <a:gd name="connsiteY464" fmla="*/ 810668 h 1002962"/>
              <a:gd name="connsiteX465" fmla="*/ 1379623 w 12210216"/>
              <a:gd name="connsiteY465" fmla="*/ 806344 h 1002962"/>
              <a:gd name="connsiteX466" fmla="*/ 1535154 w 12210216"/>
              <a:gd name="connsiteY466" fmla="*/ 806344 h 1002962"/>
              <a:gd name="connsiteX467" fmla="*/ 1535154 w 12210216"/>
              <a:gd name="connsiteY467" fmla="*/ 799859 h 1002962"/>
              <a:gd name="connsiteX468" fmla="*/ 1546675 w 12210216"/>
              <a:gd name="connsiteY468" fmla="*/ 799859 h 1002962"/>
              <a:gd name="connsiteX469" fmla="*/ 1546675 w 12210216"/>
              <a:gd name="connsiteY469" fmla="*/ 806344 h 1002962"/>
              <a:gd name="connsiteX470" fmla="*/ 1558196 w 12210216"/>
              <a:gd name="connsiteY470" fmla="*/ 806344 h 1002962"/>
              <a:gd name="connsiteX471" fmla="*/ 1558196 w 12210216"/>
              <a:gd name="connsiteY471" fmla="*/ 814322 h 1002962"/>
              <a:gd name="connsiteX472" fmla="*/ 1566837 w 12210216"/>
              <a:gd name="connsiteY472" fmla="*/ 814322 h 1002962"/>
              <a:gd name="connsiteX473" fmla="*/ 1566837 w 12210216"/>
              <a:gd name="connsiteY473" fmla="*/ 810668 h 1002962"/>
              <a:gd name="connsiteX474" fmla="*/ 1575477 w 12210216"/>
              <a:gd name="connsiteY474" fmla="*/ 810668 h 1002962"/>
              <a:gd name="connsiteX475" fmla="*/ 1575477 w 12210216"/>
              <a:gd name="connsiteY475" fmla="*/ 814322 h 1002962"/>
              <a:gd name="connsiteX476" fmla="*/ 1601399 w 12210216"/>
              <a:gd name="connsiteY476" fmla="*/ 814322 h 1002962"/>
              <a:gd name="connsiteX477" fmla="*/ 1601399 w 12210216"/>
              <a:gd name="connsiteY477" fmla="*/ 808506 h 1002962"/>
              <a:gd name="connsiteX478" fmla="*/ 1618681 w 12210216"/>
              <a:gd name="connsiteY478" fmla="*/ 808506 h 1002962"/>
              <a:gd name="connsiteX479" fmla="*/ 1618681 w 12210216"/>
              <a:gd name="connsiteY479" fmla="*/ 814322 h 1002962"/>
              <a:gd name="connsiteX480" fmla="*/ 1693957 w 12210216"/>
              <a:gd name="connsiteY480" fmla="*/ 814322 h 1002962"/>
              <a:gd name="connsiteX481" fmla="*/ 1696446 w 12210216"/>
              <a:gd name="connsiteY481" fmla="*/ 782564 h 1002962"/>
              <a:gd name="connsiteX482" fmla="*/ 1705087 w 12210216"/>
              <a:gd name="connsiteY482" fmla="*/ 782564 h 1002962"/>
              <a:gd name="connsiteX483" fmla="*/ 1707576 w 12210216"/>
              <a:gd name="connsiteY483" fmla="*/ 814322 h 1002962"/>
              <a:gd name="connsiteX484" fmla="*/ 1719879 w 12210216"/>
              <a:gd name="connsiteY484" fmla="*/ 814322 h 1002962"/>
              <a:gd name="connsiteX485" fmla="*/ 1722368 w 12210216"/>
              <a:gd name="connsiteY485" fmla="*/ 782564 h 1002962"/>
              <a:gd name="connsiteX486" fmla="*/ 1731009 w 12210216"/>
              <a:gd name="connsiteY486" fmla="*/ 782564 h 1002962"/>
              <a:gd name="connsiteX487" fmla="*/ 1733829 w 12210216"/>
              <a:gd name="connsiteY487" fmla="*/ 814322 h 1002962"/>
              <a:gd name="connsiteX488" fmla="*/ 1808774 w 12210216"/>
              <a:gd name="connsiteY488" fmla="*/ 814322 h 1002962"/>
              <a:gd name="connsiteX489" fmla="*/ 1808774 w 12210216"/>
              <a:gd name="connsiteY489" fmla="*/ 810668 h 1002962"/>
              <a:gd name="connsiteX490" fmla="*/ 1800134 w 12210216"/>
              <a:gd name="connsiteY490" fmla="*/ 810668 h 1002962"/>
              <a:gd name="connsiteX491" fmla="*/ 1800134 w 12210216"/>
              <a:gd name="connsiteY491" fmla="*/ 806344 h 1002962"/>
              <a:gd name="connsiteX492" fmla="*/ 1814535 w 12210216"/>
              <a:gd name="connsiteY492" fmla="*/ 806344 h 1002962"/>
              <a:gd name="connsiteX493" fmla="*/ 1814535 w 12210216"/>
              <a:gd name="connsiteY493" fmla="*/ 789050 h 1002962"/>
              <a:gd name="connsiteX494" fmla="*/ 1923983 w 12210216"/>
              <a:gd name="connsiteY494" fmla="*/ 789050 h 1002962"/>
              <a:gd name="connsiteX495" fmla="*/ 1923983 w 12210216"/>
              <a:gd name="connsiteY495" fmla="*/ 806344 h 1002962"/>
              <a:gd name="connsiteX496" fmla="*/ 1955665 w 12210216"/>
              <a:gd name="connsiteY496" fmla="*/ 804182 h 1002962"/>
              <a:gd name="connsiteX497" fmla="*/ 1955665 w 12210216"/>
              <a:gd name="connsiteY497" fmla="*/ 786888 h 1002962"/>
              <a:gd name="connsiteX498" fmla="*/ 1967186 w 12210216"/>
              <a:gd name="connsiteY498" fmla="*/ 786888 h 1002962"/>
              <a:gd name="connsiteX499" fmla="*/ 1967186 w 12210216"/>
              <a:gd name="connsiteY499" fmla="*/ 756623 h 1002962"/>
              <a:gd name="connsiteX500" fmla="*/ 1981587 w 12210216"/>
              <a:gd name="connsiteY500" fmla="*/ 756623 h 1002962"/>
              <a:gd name="connsiteX501" fmla="*/ 1987347 w 12210216"/>
              <a:gd name="connsiteY501" fmla="*/ 754461 h 1002962"/>
              <a:gd name="connsiteX502" fmla="*/ 2001749 w 12210216"/>
              <a:gd name="connsiteY502" fmla="*/ 754461 h 1002962"/>
              <a:gd name="connsiteX503" fmla="*/ 2004629 w 12210216"/>
              <a:gd name="connsiteY503" fmla="*/ 756623 h 1002962"/>
              <a:gd name="connsiteX504" fmla="*/ 2021910 w 12210216"/>
              <a:gd name="connsiteY504" fmla="*/ 756623 h 1002962"/>
              <a:gd name="connsiteX505" fmla="*/ 2021910 w 12210216"/>
              <a:gd name="connsiteY505" fmla="*/ 786888 h 1002962"/>
              <a:gd name="connsiteX506" fmla="*/ 2065113 w 12210216"/>
              <a:gd name="connsiteY506" fmla="*/ 786888 h 1002962"/>
              <a:gd name="connsiteX507" fmla="*/ 2065113 w 12210216"/>
              <a:gd name="connsiteY507" fmla="*/ 773917 h 1002962"/>
              <a:gd name="connsiteX508" fmla="*/ 2070874 w 12210216"/>
              <a:gd name="connsiteY508" fmla="*/ 773917 h 1002962"/>
              <a:gd name="connsiteX509" fmla="*/ 2070874 w 12210216"/>
              <a:gd name="connsiteY509" fmla="*/ 786888 h 1002962"/>
              <a:gd name="connsiteX510" fmla="*/ 2088155 w 12210216"/>
              <a:gd name="connsiteY510" fmla="*/ 786888 h 1002962"/>
              <a:gd name="connsiteX511" fmla="*/ 2088155 w 12210216"/>
              <a:gd name="connsiteY511" fmla="*/ 648534 h 1002962"/>
              <a:gd name="connsiteX512" fmla="*/ 2142879 w 12210216"/>
              <a:gd name="connsiteY512" fmla="*/ 648534 h 1002962"/>
              <a:gd name="connsiteX513" fmla="*/ 2142879 w 12210216"/>
              <a:gd name="connsiteY513" fmla="*/ 637725 h 1002962"/>
              <a:gd name="connsiteX514" fmla="*/ 2151520 w 12210216"/>
              <a:gd name="connsiteY514" fmla="*/ 637725 h 1002962"/>
              <a:gd name="connsiteX515" fmla="*/ 2151520 w 12210216"/>
              <a:gd name="connsiteY515" fmla="*/ 644211 h 1002962"/>
              <a:gd name="connsiteX516" fmla="*/ 2177442 w 12210216"/>
              <a:gd name="connsiteY516" fmla="*/ 644211 h 1002962"/>
              <a:gd name="connsiteX517" fmla="*/ 2177442 w 12210216"/>
              <a:gd name="connsiteY517" fmla="*/ 637725 h 1002962"/>
              <a:gd name="connsiteX518" fmla="*/ 2183202 w 12210216"/>
              <a:gd name="connsiteY518" fmla="*/ 637725 h 1002962"/>
              <a:gd name="connsiteX519" fmla="*/ 2183202 w 12210216"/>
              <a:gd name="connsiteY519" fmla="*/ 652858 h 1002962"/>
              <a:gd name="connsiteX520" fmla="*/ 2191843 w 12210216"/>
              <a:gd name="connsiteY520" fmla="*/ 652858 h 1002962"/>
              <a:gd name="connsiteX521" fmla="*/ 2191843 w 12210216"/>
              <a:gd name="connsiteY521" fmla="*/ 665828 h 1002962"/>
              <a:gd name="connsiteX522" fmla="*/ 2223525 w 12210216"/>
              <a:gd name="connsiteY522" fmla="*/ 665828 h 1002962"/>
              <a:gd name="connsiteX523" fmla="*/ 2223525 w 12210216"/>
              <a:gd name="connsiteY523" fmla="*/ 698255 h 1002962"/>
              <a:gd name="connsiteX524" fmla="*/ 2226405 w 12210216"/>
              <a:gd name="connsiteY524" fmla="*/ 698255 h 1002962"/>
              <a:gd name="connsiteX525" fmla="*/ 2226405 w 12210216"/>
              <a:gd name="connsiteY525" fmla="*/ 676637 h 1002962"/>
              <a:gd name="connsiteX526" fmla="*/ 2240807 w 12210216"/>
              <a:gd name="connsiteY526" fmla="*/ 676637 h 1002962"/>
              <a:gd name="connsiteX527" fmla="*/ 2240807 w 12210216"/>
              <a:gd name="connsiteY527" fmla="*/ 713388 h 1002962"/>
              <a:gd name="connsiteX528" fmla="*/ 2284010 w 12210216"/>
              <a:gd name="connsiteY528" fmla="*/ 713388 h 1002962"/>
              <a:gd name="connsiteX529" fmla="*/ 2284010 w 12210216"/>
              <a:gd name="connsiteY529" fmla="*/ 700417 h 1002962"/>
              <a:gd name="connsiteX530" fmla="*/ 2301291 w 12210216"/>
              <a:gd name="connsiteY530" fmla="*/ 700417 h 1002962"/>
              <a:gd name="connsiteX531" fmla="*/ 2301291 w 12210216"/>
              <a:gd name="connsiteY531" fmla="*/ 717711 h 1002962"/>
              <a:gd name="connsiteX532" fmla="*/ 2307051 w 12210216"/>
              <a:gd name="connsiteY532" fmla="*/ 717711 h 1002962"/>
              <a:gd name="connsiteX533" fmla="*/ 2307051 w 12210216"/>
              <a:gd name="connsiteY533" fmla="*/ 700417 h 1002962"/>
              <a:gd name="connsiteX534" fmla="*/ 2327213 w 12210216"/>
              <a:gd name="connsiteY534" fmla="*/ 700417 h 1002962"/>
              <a:gd name="connsiteX535" fmla="*/ 2327213 w 12210216"/>
              <a:gd name="connsiteY535" fmla="*/ 661505 h 1002962"/>
              <a:gd name="connsiteX536" fmla="*/ 2338734 w 12210216"/>
              <a:gd name="connsiteY536" fmla="*/ 661505 h 1002962"/>
              <a:gd name="connsiteX537" fmla="*/ 2353135 w 12210216"/>
              <a:gd name="connsiteY537" fmla="*/ 618269 h 1002962"/>
              <a:gd name="connsiteX538" fmla="*/ 2367536 w 12210216"/>
              <a:gd name="connsiteY538" fmla="*/ 618269 h 1002962"/>
              <a:gd name="connsiteX539" fmla="*/ 2384817 w 12210216"/>
              <a:gd name="connsiteY539" fmla="*/ 661505 h 1002962"/>
              <a:gd name="connsiteX540" fmla="*/ 2396338 w 12210216"/>
              <a:gd name="connsiteY540" fmla="*/ 661505 h 1002962"/>
              <a:gd name="connsiteX541" fmla="*/ 2396338 w 12210216"/>
              <a:gd name="connsiteY541" fmla="*/ 726358 h 1002962"/>
              <a:gd name="connsiteX542" fmla="*/ 2404979 w 12210216"/>
              <a:gd name="connsiteY542" fmla="*/ 726358 h 1002962"/>
              <a:gd name="connsiteX543" fmla="*/ 2404979 w 12210216"/>
              <a:gd name="connsiteY543" fmla="*/ 771756 h 1002962"/>
              <a:gd name="connsiteX544" fmla="*/ 2410739 w 12210216"/>
              <a:gd name="connsiteY544" fmla="*/ 771756 h 1002962"/>
              <a:gd name="connsiteX545" fmla="*/ 2410739 w 12210216"/>
              <a:gd name="connsiteY545" fmla="*/ 756623 h 1002962"/>
              <a:gd name="connsiteX546" fmla="*/ 2419379 w 12210216"/>
              <a:gd name="connsiteY546" fmla="*/ 767432 h 1002962"/>
              <a:gd name="connsiteX547" fmla="*/ 2428020 w 12210216"/>
              <a:gd name="connsiteY547" fmla="*/ 767432 h 1002962"/>
              <a:gd name="connsiteX548" fmla="*/ 2428020 w 12210216"/>
              <a:gd name="connsiteY548" fmla="*/ 680961 h 1002962"/>
              <a:gd name="connsiteX549" fmla="*/ 2468343 w 12210216"/>
              <a:gd name="connsiteY549" fmla="*/ 680961 h 1002962"/>
              <a:gd name="connsiteX550" fmla="*/ 2485625 w 12210216"/>
              <a:gd name="connsiteY550" fmla="*/ 696093 h 1002962"/>
              <a:gd name="connsiteX551" fmla="*/ 2485625 w 12210216"/>
              <a:gd name="connsiteY551" fmla="*/ 680961 h 1002962"/>
              <a:gd name="connsiteX552" fmla="*/ 2488505 w 12210216"/>
              <a:gd name="connsiteY552" fmla="*/ 680961 h 1002962"/>
              <a:gd name="connsiteX553" fmla="*/ 2488505 w 12210216"/>
              <a:gd name="connsiteY553" fmla="*/ 678799 h 1002962"/>
              <a:gd name="connsiteX554" fmla="*/ 2502906 w 12210216"/>
              <a:gd name="connsiteY554" fmla="*/ 678799 h 1002962"/>
              <a:gd name="connsiteX555" fmla="*/ 2502906 w 12210216"/>
              <a:gd name="connsiteY555" fmla="*/ 655020 h 1002962"/>
              <a:gd name="connsiteX556" fmla="*/ 2511546 w 12210216"/>
              <a:gd name="connsiteY556" fmla="*/ 655020 h 1002962"/>
              <a:gd name="connsiteX557" fmla="*/ 2511546 w 12210216"/>
              <a:gd name="connsiteY557" fmla="*/ 642049 h 1002962"/>
              <a:gd name="connsiteX558" fmla="*/ 2514426 w 12210216"/>
              <a:gd name="connsiteY558" fmla="*/ 642049 h 1002962"/>
              <a:gd name="connsiteX559" fmla="*/ 2514426 w 12210216"/>
              <a:gd name="connsiteY559" fmla="*/ 618269 h 1002962"/>
              <a:gd name="connsiteX560" fmla="*/ 2537468 w 12210216"/>
              <a:gd name="connsiteY560" fmla="*/ 618269 h 1002962"/>
              <a:gd name="connsiteX561" fmla="*/ 2537468 w 12210216"/>
              <a:gd name="connsiteY561" fmla="*/ 588004 h 1002962"/>
              <a:gd name="connsiteX562" fmla="*/ 2548989 w 12210216"/>
              <a:gd name="connsiteY562" fmla="*/ 588004 h 1002962"/>
              <a:gd name="connsiteX563" fmla="*/ 2548989 w 12210216"/>
              <a:gd name="connsiteY563" fmla="*/ 581519 h 1002962"/>
              <a:gd name="connsiteX564" fmla="*/ 2557630 w 12210216"/>
              <a:gd name="connsiteY564" fmla="*/ 581519 h 1002962"/>
              <a:gd name="connsiteX565" fmla="*/ 2557630 w 12210216"/>
              <a:gd name="connsiteY565" fmla="*/ 551254 h 1002962"/>
              <a:gd name="connsiteX566" fmla="*/ 2563390 w 12210216"/>
              <a:gd name="connsiteY566" fmla="*/ 551254 h 1002962"/>
              <a:gd name="connsiteX567" fmla="*/ 2563390 w 12210216"/>
              <a:gd name="connsiteY567" fmla="*/ 542607 h 1002962"/>
              <a:gd name="connsiteX568" fmla="*/ 2572031 w 12210216"/>
              <a:gd name="connsiteY568" fmla="*/ 542607 h 1002962"/>
              <a:gd name="connsiteX569" fmla="*/ 2572031 w 12210216"/>
              <a:gd name="connsiteY569" fmla="*/ 512342 h 1002962"/>
              <a:gd name="connsiteX570" fmla="*/ 2609474 w 12210216"/>
              <a:gd name="connsiteY570" fmla="*/ 512342 h 1002962"/>
              <a:gd name="connsiteX571" fmla="*/ 2609474 w 12210216"/>
              <a:gd name="connsiteY571" fmla="*/ 499371 h 1002962"/>
              <a:gd name="connsiteX572" fmla="*/ 2652677 w 12210216"/>
              <a:gd name="connsiteY572" fmla="*/ 499371 h 1002962"/>
              <a:gd name="connsiteX573" fmla="*/ 2652677 w 12210216"/>
              <a:gd name="connsiteY573" fmla="*/ 490724 h 1002962"/>
              <a:gd name="connsiteX574" fmla="*/ 2678599 w 12210216"/>
              <a:gd name="connsiteY574" fmla="*/ 490724 h 1002962"/>
              <a:gd name="connsiteX575" fmla="*/ 2678599 w 12210216"/>
              <a:gd name="connsiteY575" fmla="*/ 499371 h 1002962"/>
              <a:gd name="connsiteX576" fmla="*/ 2684359 w 12210216"/>
              <a:gd name="connsiteY576" fmla="*/ 499371 h 1002962"/>
              <a:gd name="connsiteX577" fmla="*/ 2684359 w 12210216"/>
              <a:gd name="connsiteY577" fmla="*/ 495048 h 1002962"/>
              <a:gd name="connsiteX578" fmla="*/ 2698760 w 12210216"/>
              <a:gd name="connsiteY578" fmla="*/ 495048 h 1002962"/>
              <a:gd name="connsiteX579" fmla="*/ 2698760 w 12210216"/>
              <a:gd name="connsiteY579" fmla="*/ 499371 h 1002962"/>
              <a:gd name="connsiteX580" fmla="*/ 2707401 w 12210216"/>
              <a:gd name="connsiteY580" fmla="*/ 499371 h 1002962"/>
              <a:gd name="connsiteX581" fmla="*/ 2707401 w 12210216"/>
              <a:gd name="connsiteY581" fmla="*/ 490724 h 1002962"/>
              <a:gd name="connsiteX582" fmla="*/ 2727562 w 12210216"/>
              <a:gd name="connsiteY582" fmla="*/ 490724 h 1002962"/>
              <a:gd name="connsiteX583" fmla="*/ 2727562 w 12210216"/>
              <a:gd name="connsiteY583" fmla="*/ 499371 h 1002962"/>
              <a:gd name="connsiteX584" fmla="*/ 2759245 w 12210216"/>
              <a:gd name="connsiteY584" fmla="*/ 499371 h 1002962"/>
              <a:gd name="connsiteX585" fmla="*/ 2759245 w 12210216"/>
              <a:gd name="connsiteY585" fmla="*/ 514504 h 1002962"/>
              <a:gd name="connsiteX586" fmla="*/ 2779406 w 12210216"/>
              <a:gd name="connsiteY586" fmla="*/ 514504 h 1002962"/>
              <a:gd name="connsiteX587" fmla="*/ 2779406 w 12210216"/>
              <a:gd name="connsiteY587" fmla="*/ 596652 h 1002962"/>
              <a:gd name="connsiteX588" fmla="*/ 2788046 w 12210216"/>
              <a:gd name="connsiteY588" fmla="*/ 596652 h 1002962"/>
              <a:gd name="connsiteX589" fmla="*/ 2788046 w 12210216"/>
              <a:gd name="connsiteY589" fmla="*/ 564225 h 1002962"/>
              <a:gd name="connsiteX590" fmla="*/ 2842771 w 12210216"/>
              <a:gd name="connsiteY590" fmla="*/ 564225 h 1002962"/>
              <a:gd name="connsiteX591" fmla="*/ 2842771 w 12210216"/>
              <a:gd name="connsiteY591" fmla="*/ 596652 h 1002962"/>
              <a:gd name="connsiteX592" fmla="*/ 2848531 w 12210216"/>
              <a:gd name="connsiteY592" fmla="*/ 596652 h 1002962"/>
              <a:gd name="connsiteX593" fmla="*/ 2848531 w 12210216"/>
              <a:gd name="connsiteY593" fmla="*/ 683123 h 1002962"/>
              <a:gd name="connsiteX594" fmla="*/ 2857172 w 12210216"/>
              <a:gd name="connsiteY594" fmla="*/ 680961 h 1002962"/>
              <a:gd name="connsiteX595" fmla="*/ 2860052 w 12210216"/>
              <a:gd name="connsiteY595" fmla="*/ 611784 h 1002962"/>
              <a:gd name="connsiteX596" fmla="*/ 2862932 w 12210216"/>
              <a:gd name="connsiteY596" fmla="*/ 680961 h 1002962"/>
              <a:gd name="connsiteX597" fmla="*/ 2871573 w 12210216"/>
              <a:gd name="connsiteY597" fmla="*/ 683123 h 1002962"/>
              <a:gd name="connsiteX598" fmla="*/ 2880213 w 12210216"/>
              <a:gd name="connsiteY598" fmla="*/ 724196 h 1002962"/>
              <a:gd name="connsiteX599" fmla="*/ 2903255 w 12210216"/>
              <a:gd name="connsiteY599" fmla="*/ 735005 h 1002962"/>
              <a:gd name="connsiteX600" fmla="*/ 2903255 w 12210216"/>
              <a:gd name="connsiteY600" fmla="*/ 717711 h 1002962"/>
              <a:gd name="connsiteX601" fmla="*/ 2911896 w 12210216"/>
              <a:gd name="connsiteY601" fmla="*/ 717711 h 1002962"/>
              <a:gd name="connsiteX602" fmla="*/ 2911896 w 12210216"/>
              <a:gd name="connsiteY602" fmla="*/ 706902 h 1002962"/>
              <a:gd name="connsiteX603" fmla="*/ 2981021 w 12210216"/>
              <a:gd name="connsiteY603" fmla="*/ 706902 h 1002962"/>
              <a:gd name="connsiteX604" fmla="*/ 2981021 w 12210216"/>
              <a:gd name="connsiteY604" fmla="*/ 711226 h 1002962"/>
              <a:gd name="connsiteX605" fmla="*/ 2989662 w 12210216"/>
              <a:gd name="connsiteY605" fmla="*/ 711226 h 1002962"/>
              <a:gd name="connsiteX606" fmla="*/ 2989662 w 12210216"/>
              <a:gd name="connsiteY606" fmla="*/ 698255 h 1002962"/>
              <a:gd name="connsiteX607" fmla="*/ 3001182 w 12210216"/>
              <a:gd name="connsiteY607" fmla="*/ 698255 h 1002962"/>
              <a:gd name="connsiteX608" fmla="*/ 3001182 w 12210216"/>
              <a:gd name="connsiteY608" fmla="*/ 713388 h 1002962"/>
              <a:gd name="connsiteX609" fmla="*/ 3006943 w 12210216"/>
              <a:gd name="connsiteY609" fmla="*/ 713388 h 1002962"/>
              <a:gd name="connsiteX610" fmla="*/ 3006943 w 12210216"/>
              <a:gd name="connsiteY610" fmla="*/ 696093 h 1002962"/>
              <a:gd name="connsiteX611" fmla="*/ 3021343 w 12210216"/>
              <a:gd name="connsiteY611" fmla="*/ 696093 h 1002962"/>
              <a:gd name="connsiteX612" fmla="*/ 3021343 w 12210216"/>
              <a:gd name="connsiteY612" fmla="*/ 687446 h 1002962"/>
              <a:gd name="connsiteX613" fmla="*/ 3047266 w 12210216"/>
              <a:gd name="connsiteY613" fmla="*/ 687446 h 1002962"/>
              <a:gd name="connsiteX614" fmla="*/ 3047266 w 12210216"/>
              <a:gd name="connsiteY614" fmla="*/ 665828 h 1002962"/>
              <a:gd name="connsiteX615" fmla="*/ 3055906 w 12210216"/>
              <a:gd name="connsiteY615" fmla="*/ 663667 h 1002962"/>
              <a:gd name="connsiteX616" fmla="*/ 3055906 w 12210216"/>
              <a:gd name="connsiteY616" fmla="*/ 659343 h 1002962"/>
              <a:gd name="connsiteX617" fmla="*/ 3078948 w 12210216"/>
              <a:gd name="connsiteY617" fmla="*/ 659343 h 1002962"/>
              <a:gd name="connsiteX618" fmla="*/ 3078948 w 12210216"/>
              <a:gd name="connsiteY618" fmla="*/ 646372 h 1002962"/>
              <a:gd name="connsiteX619" fmla="*/ 3090469 w 12210216"/>
              <a:gd name="connsiteY619" fmla="*/ 646372 h 1002962"/>
              <a:gd name="connsiteX620" fmla="*/ 3090469 w 12210216"/>
              <a:gd name="connsiteY620" fmla="*/ 607460 h 1002962"/>
              <a:gd name="connsiteX621" fmla="*/ 3110630 w 12210216"/>
              <a:gd name="connsiteY621" fmla="*/ 607460 h 1002962"/>
              <a:gd name="connsiteX622" fmla="*/ 3110630 w 12210216"/>
              <a:gd name="connsiteY622" fmla="*/ 603137 h 1002962"/>
              <a:gd name="connsiteX623" fmla="*/ 3122151 w 12210216"/>
              <a:gd name="connsiteY623" fmla="*/ 603137 h 1002962"/>
              <a:gd name="connsiteX624" fmla="*/ 3122151 w 12210216"/>
              <a:gd name="connsiteY624" fmla="*/ 555578 h 1002962"/>
              <a:gd name="connsiteX625" fmla="*/ 3148073 w 12210216"/>
              <a:gd name="connsiteY625" fmla="*/ 555578 h 1002962"/>
              <a:gd name="connsiteX626" fmla="*/ 3148073 w 12210216"/>
              <a:gd name="connsiteY626" fmla="*/ 536122 h 1002962"/>
              <a:gd name="connsiteX627" fmla="*/ 3197037 w 12210216"/>
              <a:gd name="connsiteY627" fmla="*/ 536122 h 1002962"/>
              <a:gd name="connsiteX628" fmla="*/ 3197037 w 12210216"/>
              <a:gd name="connsiteY628" fmla="*/ 557740 h 1002962"/>
              <a:gd name="connsiteX629" fmla="*/ 3234480 w 12210216"/>
              <a:gd name="connsiteY629" fmla="*/ 557740 h 1002962"/>
              <a:gd name="connsiteX630" fmla="*/ 3234480 w 12210216"/>
              <a:gd name="connsiteY630" fmla="*/ 605299 h 1002962"/>
              <a:gd name="connsiteX631" fmla="*/ 3251761 w 12210216"/>
              <a:gd name="connsiteY631" fmla="*/ 605299 h 1002962"/>
              <a:gd name="connsiteX632" fmla="*/ 3251761 w 12210216"/>
              <a:gd name="connsiteY632" fmla="*/ 711226 h 1002962"/>
              <a:gd name="connsiteX633" fmla="*/ 3260401 w 12210216"/>
              <a:gd name="connsiteY633" fmla="*/ 711226 h 1002962"/>
              <a:gd name="connsiteX634" fmla="*/ 3271922 w 12210216"/>
              <a:gd name="connsiteY634" fmla="*/ 683123 h 1002962"/>
              <a:gd name="connsiteX635" fmla="*/ 3280563 w 12210216"/>
              <a:gd name="connsiteY635" fmla="*/ 696093 h 1002962"/>
              <a:gd name="connsiteX636" fmla="*/ 3277683 w 12210216"/>
              <a:gd name="connsiteY636" fmla="*/ 696093 h 1002962"/>
              <a:gd name="connsiteX637" fmla="*/ 3277683 w 12210216"/>
              <a:gd name="connsiteY637" fmla="*/ 711226 h 1002962"/>
              <a:gd name="connsiteX638" fmla="*/ 3289203 w 12210216"/>
              <a:gd name="connsiteY638" fmla="*/ 711226 h 1002962"/>
              <a:gd name="connsiteX639" fmla="*/ 3289203 w 12210216"/>
              <a:gd name="connsiteY639" fmla="*/ 743652 h 1002962"/>
              <a:gd name="connsiteX640" fmla="*/ 3300724 w 12210216"/>
              <a:gd name="connsiteY640" fmla="*/ 743652 h 1002962"/>
              <a:gd name="connsiteX641" fmla="*/ 3300724 w 12210216"/>
              <a:gd name="connsiteY641" fmla="*/ 767432 h 1002962"/>
              <a:gd name="connsiteX642" fmla="*/ 3320885 w 12210216"/>
              <a:gd name="connsiteY642" fmla="*/ 767432 h 1002962"/>
              <a:gd name="connsiteX643" fmla="*/ 3320885 w 12210216"/>
              <a:gd name="connsiteY643" fmla="*/ 758785 h 1002962"/>
              <a:gd name="connsiteX644" fmla="*/ 3343927 w 12210216"/>
              <a:gd name="connsiteY644" fmla="*/ 758785 h 1002962"/>
              <a:gd name="connsiteX645" fmla="*/ 3343927 w 12210216"/>
              <a:gd name="connsiteY645" fmla="*/ 735005 h 1002962"/>
              <a:gd name="connsiteX646" fmla="*/ 3398652 w 12210216"/>
              <a:gd name="connsiteY646" fmla="*/ 735005 h 1002962"/>
              <a:gd name="connsiteX647" fmla="*/ 3398652 w 12210216"/>
              <a:gd name="connsiteY647" fmla="*/ 741491 h 1002962"/>
              <a:gd name="connsiteX648" fmla="*/ 3404412 w 12210216"/>
              <a:gd name="connsiteY648" fmla="*/ 741491 h 1002962"/>
              <a:gd name="connsiteX649" fmla="*/ 3404412 w 12210216"/>
              <a:gd name="connsiteY649" fmla="*/ 743652 h 1002962"/>
              <a:gd name="connsiteX650" fmla="*/ 3407292 w 12210216"/>
              <a:gd name="connsiteY650" fmla="*/ 743652 h 1002962"/>
              <a:gd name="connsiteX651" fmla="*/ 3407292 w 12210216"/>
              <a:gd name="connsiteY651" fmla="*/ 735005 h 1002962"/>
              <a:gd name="connsiteX652" fmla="*/ 3418813 w 12210216"/>
              <a:gd name="connsiteY652" fmla="*/ 735005 h 1002962"/>
              <a:gd name="connsiteX653" fmla="*/ 3418813 w 12210216"/>
              <a:gd name="connsiteY653" fmla="*/ 752300 h 1002962"/>
              <a:gd name="connsiteX654" fmla="*/ 3427454 w 12210216"/>
              <a:gd name="connsiteY654" fmla="*/ 752300 h 1002962"/>
              <a:gd name="connsiteX655" fmla="*/ 3427454 w 12210216"/>
              <a:gd name="connsiteY655" fmla="*/ 743652 h 1002962"/>
              <a:gd name="connsiteX656" fmla="*/ 3438974 w 12210216"/>
              <a:gd name="connsiteY656" fmla="*/ 743652 h 1002962"/>
              <a:gd name="connsiteX657" fmla="*/ 3438974 w 12210216"/>
              <a:gd name="connsiteY657" fmla="*/ 719873 h 1002962"/>
              <a:gd name="connsiteX658" fmla="*/ 3482178 w 12210216"/>
              <a:gd name="connsiteY658" fmla="*/ 719873 h 1002962"/>
              <a:gd name="connsiteX659" fmla="*/ 3482178 w 12210216"/>
              <a:gd name="connsiteY659" fmla="*/ 726358 h 1002962"/>
              <a:gd name="connsiteX660" fmla="*/ 3490818 w 12210216"/>
              <a:gd name="connsiteY660" fmla="*/ 726358 h 1002962"/>
              <a:gd name="connsiteX661" fmla="*/ 3490818 w 12210216"/>
              <a:gd name="connsiteY661" fmla="*/ 713388 h 1002962"/>
              <a:gd name="connsiteX662" fmla="*/ 3513860 w 12210216"/>
              <a:gd name="connsiteY662" fmla="*/ 713388 h 1002962"/>
              <a:gd name="connsiteX663" fmla="*/ 3513860 w 12210216"/>
              <a:gd name="connsiteY663" fmla="*/ 687446 h 1002962"/>
              <a:gd name="connsiteX664" fmla="*/ 3534022 w 12210216"/>
              <a:gd name="connsiteY664" fmla="*/ 687446 h 1002962"/>
              <a:gd name="connsiteX665" fmla="*/ 3534022 w 12210216"/>
              <a:gd name="connsiteY665" fmla="*/ 696093 h 1002962"/>
              <a:gd name="connsiteX666" fmla="*/ 3545542 w 12210216"/>
              <a:gd name="connsiteY666" fmla="*/ 696093 h 1002962"/>
              <a:gd name="connsiteX667" fmla="*/ 3545542 w 12210216"/>
              <a:gd name="connsiteY667" fmla="*/ 672314 h 1002962"/>
              <a:gd name="connsiteX668" fmla="*/ 3565703 w 12210216"/>
              <a:gd name="connsiteY668" fmla="*/ 672314 h 1002962"/>
              <a:gd name="connsiteX669" fmla="*/ 3565703 w 12210216"/>
              <a:gd name="connsiteY669" fmla="*/ 687446 h 1002962"/>
              <a:gd name="connsiteX670" fmla="*/ 3597386 w 12210216"/>
              <a:gd name="connsiteY670" fmla="*/ 687446 h 1002962"/>
              <a:gd name="connsiteX671" fmla="*/ 3597386 w 12210216"/>
              <a:gd name="connsiteY671" fmla="*/ 678799 h 1002962"/>
              <a:gd name="connsiteX672" fmla="*/ 3620427 w 12210216"/>
              <a:gd name="connsiteY672" fmla="*/ 678799 h 1002962"/>
              <a:gd name="connsiteX673" fmla="*/ 3620427 w 12210216"/>
              <a:gd name="connsiteY673" fmla="*/ 687446 h 1002962"/>
              <a:gd name="connsiteX674" fmla="*/ 3629068 w 12210216"/>
              <a:gd name="connsiteY674" fmla="*/ 687446 h 1002962"/>
              <a:gd name="connsiteX675" fmla="*/ 3629068 w 12210216"/>
              <a:gd name="connsiteY675" fmla="*/ 702579 h 1002962"/>
              <a:gd name="connsiteX676" fmla="*/ 3640589 w 12210216"/>
              <a:gd name="connsiteY676" fmla="*/ 702579 h 1002962"/>
              <a:gd name="connsiteX677" fmla="*/ 3640589 w 12210216"/>
              <a:gd name="connsiteY677" fmla="*/ 713388 h 1002962"/>
              <a:gd name="connsiteX678" fmla="*/ 3703954 w 12210216"/>
              <a:gd name="connsiteY678" fmla="*/ 713388 h 1002962"/>
              <a:gd name="connsiteX679" fmla="*/ 3703954 w 12210216"/>
              <a:gd name="connsiteY679" fmla="*/ 743652 h 1002962"/>
              <a:gd name="connsiteX680" fmla="*/ 3726996 w 12210216"/>
              <a:gd name="connsiteY680" fmla="*/ 743652 h 1002962"/>
              <a:gd name="connsiteX681" fmla="*/ 3726996 w 12210216"/>
              <a:gd name="connsiteY681" fmla="*/ 735005 h 1002962"/>
              <a:gd name="connsiteX682" fmla="*/ 3790360 w 12210216"/>
              <a:gd name="connsiteY682" fmla="*/ 735005 h 1002962"/>
              <a:gd name="connsiteX683" fmla="*/ 3790360 w 12210216"/>
              <a:gd name="connsiteY683" fmla="*/ 724196 h 1002962"/>
              <a:gd name="connsiteX684" fmla="*/ 3801881 w 12210216"/>
              <a:gd name="connsiteY684" fmla="*/ 719873 h 1002962"/>
              <a:gd name="connsiteX685" fmla="*/ 3801881 w 12210216"/>
              <a:gd name="connsiteY685" fmla="*/ 687446 h 1002962"/>
              <a:gd name="connsiteX686" fmla="*/ 3822042 w 12210216"/>
              <a:gd name="connsiteY686" fmla="*/ 687446 h 1002962"/>
              <a:gd name="connsiteX687" fmla="*/ 3830683 w 12210216"/>
              <a:gd name="connsiteY687" fmla="*/ 706902 h 1002962"/>
              <a:gd name="connsiteX688" fmla="*/ 3833564 w 12210216"/>
              <a:gd name="connsiteY688" fmla="*/ 700417 h 1002962"/>
              <a:gd name="connsiteX689" fmla="*/ 3850845 w 12210216"/>
              <a:gd name="connsiteY689" fmla="*/ 698255 h 1002962"/>
              <a:gd name="connsiteX690" fmla="*/ 3847965 w 12210216"/>
              <a:gd name="connsiteY690" fmla="*/ 609622 h 1002962"/>
              <a:gd name="connsiteX691" fmla="*/ 3865245 w 12210216"/>
              <a:gd name="connsiteY691" fmla="*/ 611784 h 1002962"/>
              <a:gd name="connsiteX692" fmla="*/ 3865245 w 12210216"/>
              <a:gd name="connsiteY692" fmla="*/ 471268 h 1002962"/>
              <a:gd name="connsiteX693" fmla="*/ 3891168 w 12210216"/>
              <a:gd name="connsiteY693" fmla="*/ 471268 h 1002962"/>
              <a:gd name="connsiteX694" fmla="*/ 3891168 w 12210216"/>
              <a:gd name="connsiteY694" fmla="*/ 356694 h 1002962"/>
              <a:gd name="connsiteX695" fmla="*/ 3896928 w 12210216"/>
              <a:gd name="connsiteY695" fmla="*/ 350209 h 1002962"/>
              <a:gd name="connsiteX696" fmla="*/ 3896928 w 12210216"/>
              <a:gd name="connsiteY696" fmla="*/ 326429 h 1002962"/>
              <a:gd name="connsiteX697" fmla="*/ 3919969 w 12210216"/>
              <a:gd name="connsiteY697" fmla="*/ 326429 h 1002962"/>
              <a:gd name="connsiteX698" fmla="*/ 3974694 w 12210216"/>
              <a:gd name="connsiteY698" fmla="*/ 246443 h 1002962"/>
              <a:gd name="connsiteX699" fmla="*/ 3977574 w 12210216"/>
              <a:gd name="connsiteY699" fmla="*/ 1 h 1002962"/>
              <a:gd name="connsiteX700" fmla="*/ 3983335 w 12210216"/>
              <a:gd name="connsiteY700" fmla="*/ 246443 h 1002962"/>
              <a:gd name="connsiteX701" fmla="*/ 4035178 w 12210216"/>
              <a:gd name="connsiteY701" fmla="*/ 328591 h 1002962"/>
              <a:gd name="connsiteX702" fmla="*/ 4058220 w 12210216"/>
              <a:gd name="connsiteY702" fmla="*/ 328591 h 1002962"/>
              <a:gd name="connsiteX703" fmla="*/ 4058220 w 12210216"/>
              <a:gd name="connsiteY703" fmla="*/ 354532 h 1002962"/>
              <a:gd name="connsiteX704" fmla="*/ 4063981 w 12210216"/>
              <a:gd name="connsiteY704" fmla="*/ 356694 h 1002962"/>
              <a:gd name="connsiteX705" fmla="*/ 4063981 w 12210216"/>
              <a:gd name="connsiteY705" fmla="*/ 471268 h 1002962"/>
              <a:gd name="connsiteX706" fmla="*/ 4084142 w 12210216"/>
              <a:gd name="connsiteY706" fmla="*/ 471268 h 1002962"/>
              <a:gd name="connsiteX707" fmla="*/ 4084142 w 12210216"/>
              <a:gd name="connsiteY707" fmla="*/ 607460 h 1002962"/>
              <a:gd name="connsiteX708" fmla="*/ 4107184 w 12210216"/>
              <a:gd name="connsiteY708" fmla="*/ 607460 h 1002962"/>
              <a:gd name="connsiteX709" fmla="*/ 4107184 w 12210216"/>
              <a:gd name="connsiteY709" fmla="*/ 730682 h 1002962"/>
              <a:gd name="connsiteX710" fmla="*/ 4144626 w 12210216"/>
              <a:gd name="connsiteY710" fmla="*/ 728520 h 1002962"/>
              <a:gd name="connsiteX711" fmla="*/ 4150387 w 12210216"/>
              <a:gd name="connsiteY711" fmla="*/ 717711 h 1002962"/>
              <a:gd name="connsiteX712" fmla="*/ 4170548 w 12210216"/>
              <a:gd name="connsiteY712" fmla="*/ 715549 h 1002962"/>
              <a:gd name="connsiteX713" fmla="*/ 4176309 w 12210216"/>
              <a:gd name="connsiteY713" fmla="*/ 724196 h 1002962"/>
              <a:gd name="connsiteX714" fmla="*/ 4205111 w 12210216"/>
              <a:gd name="connsiteY714" fmla="*/ 724196 h 1002962"/>
              <a:gd name="connsiteX715" fmla="*/ 4205111 w 12210216"/>
              <a:gd name="connsiteY715" fmla="*/ 726591 h 1002962"/>
              <a:gd name="connsiteX716" fmla="*/ 4207550 w 12210216"/>
              <a:gd name="connsiteY716" fmla="*/ 712285 h 1002962"/>
              <a:gd name="connsiteX717" fmla="*/ 4214422 w 12210216"/>
              <a:gd name="connsiteY717" fmla="*/ 671967 h 1002962"/>
              <a:gd name="connsiteX718" fmla="*/ 4208478 w 12210216"/>
              <a:gd name="connsiteY718" fmla="*/ 667318 h 1002962"/>
              <a:gd name="connsiteX719" fmla="*/ 4208478 w 12210216"/>
              <a:gd name="connsiteY719" fmla="*/ 660344 h 1002962"/>
              <a:gd name="connsiteX720" fmla="*/ 4217394 w 12210216"/>
              <a:gd name="connsiteY720" fmla="*/ 655694 h 1002962"/>
              <a:gd name="connsiteX721" fmla="*/ 4220366 w 12210216"/>
              <a:gd name="connsiteY721" fmla="*/ 641747 h 1002962"/>
              <a:gd name="connsiteX722" fmla="*/ 4226312 w 12210216"/>
              <a:gd name="connsiteY722" fmla="*/ 655694 h 1002962"/>
              <a:gd name="connsiteX723" fmla="*/ 4232255 w 12210216"/>
              <a:gd name="connsiteY723" fmla="*/ 660344 h 1002962"/>
              <a:gd name="connsiteX724" fmla="*/ 4232255 w 12210216"/>
              <a:gd name="connsiteY724" fmla="*/ 669642 h 1002962"/>
              <a:gd name="connsiteX725" fmla="*/ 4226312 w 12210216"/>
              <a:gd name="connsiteY725" fmla="*/ 671967 h 1002962"/>
              <a:gd name="connsiteX726" fmla="*/ 4241171 w 12210216"/>
              <a:gd name="connsiteY726" fmla="*/ 739382 h 1002962"/>
              <a:gd name="connsiteX727" fmla="*/ 4253059 w 12210216"/>
              <a:gd name="connsiteY727" fmla="*/ 739382 h 1002962"/>
              <a:gd name="connsiteX728" fmla="*/ 4261975 w 12210216"/>
              <a:gd name="connsiteY728" fmla="*/ 771927 h 1002962"/>
              <a:gd name="connsiteX729" fmla="*/ 4306555 w 12210216"/>
              <a:gd name="connsiteY729" fmla="*/ 778901 h 1002962"/>
              <a:gd name="connsiteX730" fmla="*/ 4306555 w 12210216"/>
              <a:gd name="connsiteY730" fmla="*/ 739382 h 1002962"/>
              <a:gd name="connsiteX731" fmla="*/ 4380856 w 12210216"/>
              <a:gd name="connsiteY731" fmla="*/ 739382 h 1002962"/>
              <a:gd name="connsiteX732" fmla="*/ 4410576 w 12210216"/>
              <a:gd name="connsiteY732" fmla="*/ 755654 h 1002962"/>
              <a:gd name="connsiteX733" fmla="*/ 4425436 w 12210216"/>
              <a:gd name="connsiteY733" fmla="*/ 755654 h 1002962"/>
              <a:gd name="connsiteX734" fmla="*/ 4440296 w 12210216"/>
              <a:gd name="connsiteY734" fmla="*/ 739382 h 1002962"/>
              <a:gd name="connsiteX735" fmla="*/ 4461100 w 12210216"/>
              <a:gd name="connsiteY735" fmla="*/ 739382 h 1002962"/>
              <a:gd name="connsiteX736" fmla="*/ 4461100 w 12210216"/>
              <a:gd name="connsiteY736" fmla="*/ 804472 h 1002962"/>
              <a:gd name="connsiteX737" fmla="*/ 4472988 w 12210216"/>
              <a:gd name="connsiteY737" fmla="*/ 806797 h 1002962"/>
              <a:gd name="connsiteX738" fmla="*/ 4472988 w 12210216"/>
              <a:gd name="connsiteY738" fmla="*/ 797498 h 1002962"/>
              <a:gd name="connsiteX739" fmla="*/ 4505680 w 12210216"/>
              <a:gd name="connsiteY739" fmla="*/ 797498 h 1002962"/>
              <a:gd name="connsiteX740" fmla="*/ 4505680 w 12210216"/>
              <a:gd name="connsiteY740" fmla="*/ 699863 h 1002962"/>
              <a:gd name="connsiteX741" fmla="*/ 4508652 w 12210216"/>
              <a:gd name="connsiteY741" fmla="*/ 697538 h 1002962"/>
              <a:gd name="connsiteX742" fmla="*/ 4577008 w 12210216"/>
              <a:gd name="connsiteY742" fmla="*/ 697538 h 1002962"/>
              <a:gd name="connsiteX743" fmla="*/ 4577008 w 12210216"/>
              <a:gd name="connsiteY743" fmla="*/ 685915 h 1002962"/>
              <a:gd name="connsiteX744" fmla="*/ 4606729 w 12210216"/>
              <a:gd name="connsiteY744" fmla="*/ 685915 h 1002962"/>
              <a:gd name="connsiteX745" fmla="*/ 4606729 w 12210216"/>
              <a:gd name="connsiteY745" fmla="*/ 676616 h 1002962"/>
              <a:gd name="connsiteX746" fmla="*/ 4666169 w 12210216"/>
              <a:gd name="connsiteY746" fmla="*/ 676616 h 1002962"/>
              <a:gd name="connsiteX747" fmla="*/ 4666169 w 12210216"/>
              <a:gd name="connsiteY747" fmla="*/ 697538 h 1002962"/>
              <a:gd name="connsiteX748" fmla="*/ 4689946 w 12210216"/>
              <a:gd name="connsiteY748" fmla="*/ 706837 h 1002962"/>
              <a:gd name="connsiteX749" fmla="*/ 4689946 w 12210216"/>
              <a:gd name="connsiteY749" fmla="*/ 737057 h 1002962"/>
              <a:gd name="connsiteX750" fmla="*/ 4704806 w 12210216"/>
              <a:gd name="connsiteY750" fmla="*/ 741706 h 1002962"/>
              <a:gd name="connsiteX751" fmla="*/ 4704806 w 12210216"/>
              <a:gd name="connsiteY751" fmla="*/ 732408 h 1002962"/>
              <a:gd name="connsiteX752" fmla="*/ 4716694 w 12210216"/>
              <a:gd name="connsiteY752" fmla="*/ 732408 h 1002962"/>
              <a:gd name="connsiteX753" fmla="*/ 4716694 w 12210216"/>
              <a:gd name="connsiteY753" fmla="*/ 725434 h 1002962"/>
              <a:gd name="connsiteX754" fmla="*/ 4704806 w 12210216"/>
              <a:gd name="connsiteY754" fmla="*/ 725434 h 1002962"/>
              <a:gd name="connsiteX755" fmla="*/ 4704806 w 12210216"/>
              <a:gd name="connsiteY755" fmla="*/ 716135 h 1002962"/>
              <a:gd name="connsiteX756" fmla="*/ 4716694 w 12210216"/>
              <a:gd name="connsiteY756" fmla="*/ 716135 h 1002962"/>
              <a:gd name="connsiteX757" fmla="*/ 4716694 w 12210216"/>
              <a:gd name="connsiteY757" fmla="*/ 706837 h 1002962"/>
              <a:gd name="connsiteX758" fmla="*/ 4704806 w 12210216"/>
              <a:gd name="connsiteY758" fmla="*/ 706837 h 1002962"/>
              <a:gd name="connsiteX759" fmla="*/ 4704806 w 12210216"/>
              <a:gd name="connsiteY759" fmla="*/ 697538 h 1002962"/>
              <a:gd name="connsiteX760" fmla="*/ 4716694 w 12210216"/>
              <a:gd name="connsiteY760" fmla="*/ 697538 h 1002962"/>
              <a:gd name="connsiteX761" fmla="*/ 4716694 w 12210216"/>
              <a:gd name="connsiteY761" fmla="*/ 690564 h 1002962"/>
              <a:gd name="connsiteX762" fmla="*/ 4704806 w 12210216"/>
              <a:gd name="connsiteY762" fmla="*/ 690564 h 1002962"/>
              <a:gd name="connsiteX763" fmla="*/ 4704806 w 12210216"/>
              <a:gd name="connsiteY763" fmla="*/ 681266 h 1002962"/>
              <a:gd name="connsiteX764" fmla="*/ 4716694 w 12210216"/>
              <a:gd name="connsiteY764" fmla="*/ 681266 h 1002962"/>
              <a:gd name="connsiteX765" fmla="*/ 4716694 w 12210216"/>
              <a:gd name="connsiteY765" fmla="*/ 671967 h 1002962"/>
              <a:gd name="connsiteX766" fmla="*/ 4704806 w 12210216"/>
              <a:gd name="connsiteY766" fmla="*/ 671967 h 1002962"/>
              <a:gd name="connsiteX767" fmla="*/ 4704806 w 12210216"/>
              <a:gd name="connsiteY767" fmla="*/ 664993 h 1002962"/>
              <a:gd name="connsiteX768" fmla="*/ 4716694 w 12210216"/>
              <a:gd name="connsiteY768" fmla="*/ 664993 h 1002962"/>
              <a:gd name="connsiteX769" fmla="*/ 4716694 w 12210216"/>
              <a:gd name="connsiteY769" fmla="*/ 655694 h 1002962"/>
              <a:gd name="connsiteX770" fmla="*/ 4704806 w 12210216"/>
              <a:gd name="connsiteY770" fmla="*/ 655694 h 1002962"/>
              <a:gd name="connsiteX771" fmla="*/ 4704806 w 12210216"/>
              <a:gd name="connsiteY771" fmla="*/ 646396 h 1002962"/>
              <a:gd name="connsiteX772" fmla="*/ 4716694 w 12210216"/>
              <a:gd name="connsiteY772" fmla="*/ 646396 h 1002962"/>
              <a:gd name="connsiteX773" fmla="*/ 4716694 w 12210216"/>
              <a:gd name="connsiteY773" fmla="*/ 637097 h 1002962"/>
              <a:gd name="connsiteX774" fmla="*/ 4704806 w 12210216"/>
              <a:gd name="connsiteY774" fmla="*/ 637097 h 1002962"/>
              <a:gd name="connsiteX775" fmla="*/ 4704806 w 12210216"/>
              <a:gd name="connsiteY775" fmla="*/ 630123 h 1002962"/>
              <a:gd name="connsiteX776" fmla="*/ 4716694 w 12210216"/>
              <a:gd name="connsiteY776" fmla="*/ 630123 h 1002962"/>
              <a:gd name="connsiteX777" fmla="*/ 4716694 w 12210216"/>
              <a:gd name="connsiteY777" fmla="*/ 620825 h 1002962"/>
              <a:gd name="connsiteX778" fmla="*/ 4704806 w 12210216"/>
              <a:gd name="connsiteY778" fmla="*/ 620825 h 1002962"/>
              <a:gd name="connsiteX779" fmla="*/ 4704806 w 12210216"/>
              <a:gd name="connsiteY779" fmla="*/ 611526 h 1002962"/>
              <a:gd name="connsiteX780" fmla="*/ 4716694 w 12210216"/>
              <a:gd name="connsiteY780" fmla="*/ 611526 h 1002962"/>
              <a:gd name="connsiteX781" fmla="*/ 4716694 w 12210216"/>
              <a:gd name="connsiteY781" fmla="*/ 604552 h 1002962"/>
              <a:gd name="connsiteX782" fmla="*/ 4704806 w 12210216"/>
              <a:gd name="connsiteY782" fmla="*/ 604552 h 1002962"/>
              <a:gd name="connsiteX783" fmla="*/ 4704806 w 12210216"/>
              <a:gd name="connsiteY783" fmla="*/ 595254 h 1002962"/>
              <a:gd name="connsiteX784" fmla="*/ 4716694 w 12210216"/>
              <a:gd name="connsiteY784" fmla="*/ 595254 h 1002962"/>
              <a:gd name="connsiteX785" fmla="*/ 4716694 w 12210216"/>
              <a:gd name="connsiteY785" fmla="*/ 585955 h 1002962"/>
              <a:gd name="connsiteX786" fmla="*/ 4704806 w 12210216"/>
              <a:gd name="connsiteY786" fmla="*/ 585955 h 1002962"/>
              <a:gd name="connsiteX787" fmla="*/ 4704806 w 12210216"/>
              <a:gd name="connsiteY787" fmla="*/ 576656 h 1002962"/>
              <a:gd name="connsiteX788" fmla="*/ 4716694 w 12210216"/>
              <a:gd name="connsiteY788" fmla="*/ 576656 h 1002962"/>
              <a:gd name="connsiteX789" fmla="*/ 4716694 w 12210216"/>
              <a:gd name="connsiteY789" fmla="*/ 569682 h 1002962"/>
              <a:gd name="connsiteX790" fmla="*/ 4704806 w 12210216"/>
              <a:gd name="connsiteY790" fmla="*/ 569682 h 1002962"/>
              <a:gd name="connsiteX791" fmla="*/ 4704806 w 12210216"/>
              <a:gd name="connsiteY791" fmla="*/ 560384 h 1002962"/>
              <a:gd name="connsiteX792" fmla="*/ 4716694 w 12210216"/>
              <a:gd name="connsiteY792" fmla="*/ 560384 h 1002962"/>
              <a:gd name="connsiteX793" fmla="*/ 4716694 w 12210216"/>
              <a:gd name="connsiteY793" fmla="*/ 551085 h 1002962"/>
              <a:gd name="connsiteX794" fmla="*/ 4704806 w 12210216"/>
              <a:gd name="connsiteY794" fmla="*/ 551085 h 1002962"/>
              <a:gd name="connsiteX795" fmla="*/ 4704806 w 12210216"/>
              <a:gd name="connsiteY795" fmla="*/ 541787 h 1002962"/>
              <a:gd name="connsiteX796" fmla="*/ 4716694 w 12210216"/>
              <a:gd name="connsiteY796" fmla="*/ 541787 h 1002962"/>
              <a:gd name="connsiteX797" fmla="*/ 4716694 w 12210216"/>
              <a:gd name="connsiteY797" fmla="*/ 534813 h 1002962"/>
              <a:gd name="connsiteX798" fmla="*/ 4704806 w 12210216"/>
              <a:gd name="connsiteY798" fmla="*/ 534813 h 1002962"/>
              <a:gd name="connsiteX799" fmla="*/ 4704806 w 12210216"/>
              <a:gd name="connsiteY799" fmla="*/ 525514 h 1002962"/>
              <a:gd name="connsiteX800" fmla="*/ 4716694 w 12210216"/>
              <a:gd name="connsiteY800" fmla="*/ 525514 h 1002962"/>
              <a:gd name="connsiteX801" fmla="*/ 4704806 w 12210216"/>
              <a:gd name="connsiteY801" fmla="*/ 511566 h 1002962"/>
              <a:gd name="connsiteX802" fmla="*/ 4704806 w 12210216"/>
              <a:gd name="connsiteY802" fmla="*/ 474372 h 1002962"/>
              <a:gd name="connsiteX803" fmla="*/ 4903930 w 12210216"/>
              <a:gd name="connsiteY803" fmla="*/ 474372 h 1002962"/>
              <a:gd name="connsiteX804" fmla="*/ 4921763 w 12210216"/>
              <a:gd name="connsiteY804" fmla="*/ 495294 h 1002962"/>
              <a:gd name="connsiteX805" fmla="*/ 4921763 w 12210216"/>
              <a:gd name="connsiteY805" fmla="*/ 541787 h 1002962"/>
              <a:gd name="connsiteX806" fmla="*/ 4909874 w 12210216"/>
              <a:gd name="connsiteY806" fmla="*/ 541787 h 1002962"/>
              <a:gd name="connsiteX807" fmla="*/ 4909874 w 12210216"/>
              <a:gd name="connsiteY807" fmla="*/ 551085 h 1002962"/>
              <a:gd name="connsiteX808" fmla="*/ 4921763 w 12210216"/>
              <a:gd name="connsiteY808" fmla="*/ 551085 h 1002962"/>
              <a:gd name="connsiteX809" fmla="*/ 4921763 w 12210216"/>
              <a:gd name="connsiteY809" fmla="*/ 560384 h 1002962"/>
              <a:gd name="connsiteX810" fmla="*/ 4909874 w 12210216"/>
              <a:gd name="connsiteY810" fmla="*/ 560384 h 1002962"/>
              <a:gd name="connsiteX811" fmla="*/ 4909874 w 12210216"/>
              <a:gd name="connsiteY811" fmla="*/ 569682 h 1002962"/>
              <a:gd name="connsiteX812" fmla="*/ 4921763 w 12210216"/>
              <a:gd name="connsiteY812" fmla="*/ 569682 h 1002962"/>
              <a:gd name="connsiteX813" fmla="*/ 4921763 w 12210216"/>
              <a:gd name="connsiteY813" fmla="*/ 576656 h 1002962"/>
              <a:gd name="connsiteX814" fmla="*/ 4909874 w 12210216"/>
              <a:gd name="connsiteY814" fmla="*/ 576656 h 1002962"/>
              <a:gd name="connsiteX815" fmla="*/ 4909874 w 12210216"/>
              <a:gd name="connsiteY815" fmla="*/ 585955 h 1002962"/>
              <a:gd name="connsiteX816" fmla="*/ 4921763 w 12210216"/>
              <a:gd name="connsiteY816" fmla="*/ 585955 h 1002962"/>
              <a:gd name="connsiteX817" fmla="*/ 4921763 w 12210216"/>
              <a:gd name="connsiteY817" fmla="*/ 595254 h 1002962"/>
              <a:gd name="connsiteX818" fmla="*/ 4909874 w 12210216"/>
              <a:gd name="connsiteY818" fmla="*/ 595254 h 1002962"/>
              <a:gd name="connsiteX819" fmla="*/ 4909874 w 12210216"/>
              <a:gd name="connsiteY819" fmla="*/ 604552 h 1002962"/>
              <a:gd name="connsiteX820" fmla="*/ 4921763 w 12210216"/>
              <a:gd name="connsiteY820" fmla="*/ 604552 h 1002962"/>
              <a:gd name="connsiteX821" fmla="*/ 4921763 w 12210216"/>
              <a:gd name="connsiteY821" fmla="*/ 611526 h 1002962"/>
              <a:gd name="connsiteX822" fmla="*/ 4909874 w 12210216"/>
              <a:gd name="connsiteY822" fmla="*/ 611526 h 1002962"/>
              <a:gd name="connsiteX823" fmla="*/ 4909874 w 12210216"/>
              <a:gd name="connsiteY823" fmla="*/ 620825 h 1002962"/>
              <a:gd name="connsiteX824" fmla="*/ 4921763 w 12210216"/>
              <a:gd name="connsiteY824" fmla="*/ 620825 h 1002962"/>
              <a:gd name="connsiteX825" fmla="*/ 4921763 w 12210216"/>
              <a:gd name="connsiteY825" fmla="*/ 630123 h 1002962"/>
              <a:gd name="connsiteX826" fmla="*/ 4909874 w 12210216"/>
              <a:gd name="connsiteY826" fmla="*/ 630123 h 1002962"/>
              <a:gd name="connsiteX827" fmla="*/ 4909874 w 12210216"/>
              <a:gd name="connsiteY827" fmla="*/ 637097 h 1002962"/>
              <a:gd name="connsiteX828" fmla="*/ 4921763 w 12210216"/>
              <a:gd name="connsiteY828" fmla="*/ 637097 h 1002962"/>
              <a:gd name="connsiteX829" fmla="*/ 4921763 w 12210216"/>
              <a:gd name="connsiteY829" fmla="*/ 646396 h 1002962"/>
              <a:gd name="connsiteX830" fmla="*/ 4909874 w 12210216"/>
              <a:gd name="connsiteY830" fmla="*/ 646396 h 1002962"/>
              <a:gd name="connsiteX831" fmla="*/ 4909874 w 12210216"/>
              <a:gd name="connsiteY831" fmla="*/ 655694 h 1002962"/>
              <a:gd name="connsiteX832" fmla="*/ 4921763 w 12210216"/>
              <a:gd name="connsiteY832" fmla="*/ 655694 h 1002962"/>
              <a:gd name="connsiteX833" fmla="*/ 4921763 w 12210216"/>
              <a:gd name="connsiteY833" fmla="*/ 664993 h 1002962"/>
              <a:gd name="connsiteX834" fmla="*/ 4909874 w 12210216"/>
              <a:gd name="connsiteY834" fmla="*/ 664993 h 1002962"/>
              <a:gd name="connsiteX835" fmla="*/ 4909874 w 12210216"/>
              <a:gd name="connsiteY835" fmla="*/ 671967 h 1002962"/>
              <a:gd name="connsiteX836" fmla="*/ 4921763 w 12210216"/>
              <a:gd name="connsiteY836" fmla="*/ 671967 h 1002962"/>
              <a:gd name="connsiteX837" fmla="*/ 4921763 w 12210216"/>
              <a:gd name="connsiteY837" fmla="*/ 681266 h 1002962"/>
              <a:gd name="connsiteX838" fmla="*/ 4909874 w 12210216"/>
              <a:gd name="connsiteY838" fmla="*/ 681266 h 1002962"/>
              <a:gd name="connsiteX839" fmla="*/ 4909874 w 12210216"/>
              <a:gd name="connsiteY839" fmla="*/ 690564 h 1002962"/>
              <a:gd name="connsiteX840" fmla="*/ 4921763 w 12210216"/>
              <a:gd name="connsiteY840" fmla="*/ 690564 h 1002962"/>
              <a:gd name="connsiteX841" fmla="*/ 4921763 w 12210216"/>
              <a:gd name="connsiteY841" fmla="*/ 697538 h 1002962"/>
              <a:gd name="connsiteX842" fmla="*/ 4909874 w 12210216"/>
              <a:gd name="connsiteY842" fmla="*/ 697538 h 1002962"/>
              <a:gd name="connsiteX843" fmla="*/ 4909874 w 12210216"/>
              <a:gd name="connsiteY843" fmla="*/ 706837 h 1002962"/>
              <a:gd name="connsiteX844" fmla="*/ 4921763 w 12210216"/>
              <a:gd name="connsiteY844" fmla="*/ 706837 h 1002962"/>
              <a:gd name="connsiteX845" fmla="*/ 4921763 w 12210216"/>
              <a:gd name="connsiteY845" fmla="*/ 716135 h 1002962"/>
              <a:gd name="connsiteX846" fmla="*/ 4909874 w 12210216"/>
              <a:gd name="connsiteY846" fmla="*/ 716135 h 1002962"/>
              <a:gd name="connsiteX847" fmla="*/ 4909874 w 12210216"/>
              <a:gd name="connsiteY847" fmla="*/ 725434 h 1002962"/>
              <a:gd name="connsiteX848" fmla="*/ 4921763 w 12210216"/>
              <a:gd name="connsiteY848" fmla="*/ 725434 h 1002962"/>
              <a:gd name="connsiteX849" fmla="*/ 4921763 w 12210216"/>
              <a:gd name="connsiteY849" fmla="*/ 732408 h 1002962"/>
              <a:gd name="connsiteX850" fmla="*/ 4909874 w 12210216"/>
              <a:gd name="connsiteY850" fmla="*/ 732408 h 1002962"/>
              <a:gd name="connsiteX851" fmla="*/ 4909874 w 12210216"/>
              <a:gd name="connsiteY851" fmla="*/ 741706 h 1002962"/>
              <a:gd name="connsiteX852" fmla="*/ 4942567 w 12210216"/>
              <a:gd name="connsiteY852" fmla="*/ 762628 h 1002962"/>
              <a:gd name="connsiteX853" fmla="*/ 4942567 w 12210216"/>
              <a:gd name="connsiteY853" fmla="*/ 767278 h 1002962"/>
              <a:gd name="connsiteX854" fmla="*/ 4930679 w 12210216"/>
              <a:gd name="connsiteY854" fmla="*/ 767278 h 1002962"/>
              <a:gd name="connsiteX855" fmla="*/ 4930679 w 12210216"/>
              <a:gd name="connsiteY855" fmla="*/ 792849 h 1002962"/>
              <a:gd name="connsiteX856" fmla="*/ 4942567 w 12210216"/>
              <a:gd name="connsiteY856" fmla="*/ 792849 h 1002962"/>
              <a:gd name="connsiteX857" fmla="*/ 4942567 w 12210216"/>
              <a:gd name="connsiteY857" fmla="*/ 781225 h 1002962"/>
              <a:gd name="connsiteX858" fmla="*/ 4954455 w 12210216"/>
              <a:gd name="connsiteY858" fmla="*/ 776576 h 1002962"/>
              <a:gd name="connsiteX859" fmla="*/ 4975259 w 12210216"/>
              <a:gd name="connsiteY859" fmla="*/ 776576 h 1002962"/>
              <a:gd name="connsiteX860" fmla="*/ 4975259 w 12210216"/>
              <a:gd name="connsiteY860" fmla="*/ 785875 h 1002962"/>
              <a:gd name="connsiteX861" fmla="*/ 4993091 w 12210216"/>
              <a:gd name="connsiteY861" fmla="*/ 785875 h 1002962"/>
              <a:gd name="connsiteX862" fmla="*/ 4993091 w 12210216"/>
              <a:gd name="connsiteY862" fmla="*/ 790524 h 1002962"/>
              <a:gd name="connsiteX863" fmla="*/ 5004979 w 12210216"/>
              <a:gd name="connsiteY863" fmla="*/ 790524 h 1002962"/>
              <a:gd name="connsiteX864" fmla="*/ 5018771 w 12210216"/>
              <a:gd name="connsiteY864" fmla="*/ 804254 h 1002962"/>
              <a:gd name="connsiteX865" fmla="*/ 5028884 w 12210216"/>
              <a:gd name="connsiteY865" fmla="*/ 814322 h 1002962"/>
              <a:gd name="connsiteX866" fmla="*/ 5070363 w 12210216"/>
              <a:gd name="connsiteY866" fmla="*/ 814322 h 1002962"/>
              <a:gd name="connsiteX867" fmla="*/ 5070363 w 12210216"/>
              <a:gd name="connsiteY867" fmla="*/ 802147 h 1002962"/>
              <a:gd name="connsiteX868" fmla="*/ 5120887 w 12210216"/>
              <a:gd name="connsiteY868" fmla="*/ 802147 h 1002962"/>
              <a:gd name="connsiteX869" fmla="*/ 5120887 w 12210216"/>
              <a:gd name="connsiteY869" fmla="*/ 727759 h 1002962"/>
              <a:gd name="connsiteX870" fmla="*/ 5168440 w 12210216"/>
              <a:gd name="connsiteY870" fmla="*/ 727759 h 1002962"/>
              <a:gd name="connsiteX871" fmla="*/ 5168440 w 12210216"/>
              <a:gd name="connsiteY871" fmla="*/ 720785 h 1002962"/>
              <a:gd name="connsiteX872" fmla="*/ 5198160 w 12210216"/>
              <a:gd name="connsiteY872" fmla="*/ 720785 h 1002962"/>
              <a:gd name="connsiteX873" fmla="*/ 5198160 w 12210216"/>
              <a:gd name="connsiteY873" fmla="*/ 681266 h 1002962"/>
              <a:gd name="connsiteX874" fmla="*/ 5192216 w 12210216"/>
              <a:gd name="connsiteY874" fmla="*/ 681266 h 1002962"/>
              <a:gd name="connsiteX875" fmla="*/ 5192216 w 12210216"/>
              <a:gd name="connsiteY875" fmla="*/ 667318 h 1002962"/>
              <a:gd name="connsiteX876" fmla="*/ 5198160 w 12210216"/>
              <a:gd name="connsiteY876" fmla="*/ 669642 h 1002962"/>
              <a:gd name="connsiteX877" fmla="*/ 5204104 w 12210216"/>
              <a:gd name="connsiteY877" fmla="*/ 646396 h 1002962"/>
              <a:gd name="connsiteX878" fmla="*/ 5210048 w 12210216"/>
              <a:gd name="connsiteY878" fmla="*/ 669642 h 1002962"/>
              <a:gd name="connsiteX879" fmla="*/ 5213020 w 12210216"/>
              <a:gd name="connsiteY879" fmla="*/ 667318 h 1002962"/>
              <a:gd name="connsiteX880" fmla="*/ 5215992 w 12210216"/>
              <a:gd name="connsiteY880" fmla="*/ 660344 h 1002962"/>
              <a:gd name="connsiteX881" fmla="*/ 5221936 w 12210216"/>
              <a:gd name="connsiteY881" fmla="*/ 651045 h 1002962"/>
              <a:gd name="connsiteX882" fmla="*/ 5227880 w 12210216"/>
              <a:gd name="connsiteY882" fmla="*/ 641747 h 1002962"/>
              <a:gd name="connsiteX883" fmla="*/ 5242740 w 12210216"/>
              <a:gd name="connsiteY883" fmla="*/ 634773 h 1002962"/>
              <a:gd name="connsiteX884" fmla="*/ 5260572 w 12210216"/>
              <a:gd name="connsiteY884" fmla="*/ 625474 h 1002962"/>
              <a:gd name="connsiteX885" fmla="*/ 5269488 w 12210216"/>
              <a:gd name="connsiteY885" fmla="*/ 616175 h 1002962"/>
              <a:gd name="connsiteX886" fmla="*/ 5275432 w 12210216"/>
              <a:gd name="connsiteY886" fmla="*/ 599903 h 1002962"/>
              <a:gd name="connsiteX887" fmla="*/ 5281376 w 12210216"/>
              <a:gd name="connsiteY887" fmla="*/ 616175 h 1002962"/>
              <a:gd name="connsiteX888" fmla="*/ 5287320 w 12210216"/>
              <a:gd name="connsiteY888" fmla="*/ 623149 h 1002962"/>
              <a:gd name="connsiteX889" fmla="*/ 5302180 w 12210216"/>
              <a:gd name="connsiteY889" fmla="*/ 632448 h 1002962"/>
              <a:gd name="connsiteX890" fmla="*/ 5314069 w 12210216"/>
              <a:gd name="connsiteY890" fmla="*/ 641747 h 1002962"/>
              <a:gd name="connsiteX891" fmla="*/ 5325957 w 12210216"/>
              <a:gd name="connsiteY891" fmla="*/ 651045 h 1002962"/>
              <a:gd name="connsiteX892" fmla="*/ 5328929 w 12210216"/>
              <a:gd name="connsiteY892" fmla="*/ 660344 h 1002962"/>
              <a:gd name="connsiteX893" fmla="*/ 5331901 w 12210216"/>
              <a:gd name="connsiteY893" fmla="*/ 669642 h 1002962"/>
              <a:gd name="connsiteX894" fmla="*/ 5337845 w 12210216"/>
              <a:gd name="connsiteY894" fmla="*/ 669642 h 1002962"/>
              <a:gd name="connsiteX895" fmla="*/ 5340817 w 12210216"/>
              <a:gd name="connsiteY895" fmla="*/ 646396 h 1002962"/>
              <a:gd name="connsiteX896" fmla="*/ 5346761 w 12210216"/>
              <a:gd name="connsiteY896" fmla="*/ 669642 h 1002962"/>
              <a:gd name="connsiteX897" fmla="*/ 5352705 w 12210216"/>
              <a:gd name="connsiteY897" fmla="*/ 669642 h 1002962"/>
              <a:gd name="connsiteX898" fmla="*/ 5352705 w 12210216"/>
              <a:gd name="connsiteY898" fmla="*/ 683590 h 1002962"/>
              <a:gd name="connsiteX899" fmla="*/ 5346761 w 12210216"/>
              <a:gd name="connsiteY899" fmla="*/ 683590 h 1002962"/>
              <a:gd name="connsiteX900" fmla="*/ 5346761 w 12210216"/>
              <a:gd name="connsiteY900" fmla="*/ 716135 h 1002962"/>
              <a:gd name="connsiteX901" fmla="*/ 5358649 w 12210216"/>
              <a:gd name="connsiteY901" fmla="*/ 716135 h 1002962"/>
              <a:gd name="connsiteX902" fmla="*/ 5358649 w 12210216"/>
              <a:gd name="connsiteY902" fmla="*/ 720785 h 1002962"/>
              <a:gd name="connsiteX903" fmla="*/ 5367565 w 12210216"/>
              <a:gd name="connsiteY903" fmla="*/ 720785 h 1002962"/>
              <a:gd name="connsiteX904" fmla="*/ 5367565 w 12210216"/>
              <a:gd name="connsiteY904" fmla="*/ 711486 h 1002962"/>
              <a:gd name="connsiteX905" fmla="*/ 5391342 w 12210216"/>
              <a:gd name="connsiteY905" fmla="*/ 711486 h 1002962"/>
              <a:gd name="connsiteX906" fmla="*/ 5391342 w 12210216"/>
              <a:gd name="connsiteY906" fmla="*/ 695213 h 1002962"/>
              <a:gd name="connsiteX907" fmla="*/ 5441865 w 12210216"/>
              <a:gd name="connsiteY907" fmla="*/ 695213 h 1002962"/>
              <a:gd name="connsiteX908" fmla="*/ 5441865 w 12210216"/>
              <a:gd name="connsiteY908" fmla="*/ 706837 h 1002962"/>
              <a:gd name="connsiteX909" fmla="*/ 5468614 w 12210216"/>
              <a:gd name="connsiteY909" fmla="*/ 706837 h 1002962"/>
              <a:gd name="connsiteX910" fmla="*/ 5468614 w 12210216"/>
              <a:gd name="connsiteY910" fmla="*/ 725434 h 1002962"/>
              <a:gd name="connsiteX911" fmla="*/ 5462670 w 12210216"/>
              <a:gd name="connsiteY911" fmla="*/ 725434 h 1002962"/>
              <a:gd name="connsiteX912" fmla="*/ 5462670 w 12210216"/>
              <a:gd name="connsiteY912" fmla="*/ 732408 h 1002962"/>
              <a:gd name="connsiteX913" fmla="*/ 5468614 w 12210216"/>
              <a:gd name="connsiteY913" fmla="*/ 732408 h 1002962"/>
              <a:gd name="connsiteX914" fmla="*/ 5468614 w 12210216"/>
              <a:gd name="connsiteY914" fmla="*/ 746356 h 1002962"/>
              <a:gd name="connsiteX915" fmla="*/ 5462670 w 12210216"/>
              <a:gd name="connsiteY915" fmla="*/ 751005 h 1002962"/>
              <a:gd name="connsiteX916" fmla="*/ 5462670 w 12210216"/>
              <a:gd name="connsiteY916" fmla="*/ 806797 h 1002962"/>
              <a:gd name="connsiteX917" fmla="*/ 5483473 w 12210216"/>
              <a:gd name="connsiteY917" fmla="*/ 806797 h 1002962"/>
              <a:gd name="connsiteX918" fmla="*/ 5483473 w 12210216"/>
              <a:gd name="connsiteY918" fmla="*/ 811446 h 1002962"/>
              <a:gd name="connsiteX919" fmla="*/ 5501306 w 12210216"/>
              <a:gd name="connsiteY919" fmla="*/ 811446 h 1002962"/>
              <a:gd name="connsiteX920" fmla="*/ 5501306 w 12210216"/>
              <a:gd name="connsiteY920" fmla="*/ 813480 h 1002962"/>
              <a:gd name="connsiteX921" fmla="*/ 5501306 w 12210216"/>
              <a:gd name="connsiteY921" fmla="*/ 814322 h 1002962"/>
              <a:gd name="connsiteX922" fmla="*/ 5519138 w 12210216"/>
              <a:gd name="connsiteY922" fmla="*/ 814322 h 1002962"/>
              <a:gd name="connsiteX923" fmla="*/ 5519138 w 12210216"/>
              <a:gd name="connsiteY923" fmla="*/ 811446 h 1002962"/>
              <a:gd name="connsiteX924" fmla="*/ 5539942 w 12210216"/>
              <a:gd name="connsiteY924" fmla="*/ 802147 h 1002962"/>
              <a:gd name="connsiteX925" fmla="*/ 5539942 w 12210216"/>
              <a:gd name="connsiteY925" fmla="*/ 781225 h 1002962"/>
              <a:gd name="connsiteX926" fmla="*/ 5533998 w 12210216"/>
              <a:gd name="connsiteY926" fmla="*/ 781225 h 1002962"/>
              <a:gd name="connsiteX927" fmla="*/ 5533998 w 12210216"/>
              <a:gd name="connsiteY927" fmla="*/ 757979 h 1002962"/>
              <a:gd name="connsiteX928" fmla="*/ 5545886 w 12210216"/>
              <a:gd name="connsiteY928" fmla="*/ 757979 h 1002962"/>
              <a:gd name="connsiteX929" fmla="*/ 5545886 w 12210216"/>
              <a:gd name="connsiteY929" fmla="*/ 755654 h 1002962"/>
              <a:gd name="connsiteX930" fmla="*/ 5572634 w 12210216"/>
              <a:gd name="connsiteY930" fmla="*/ 755654 h 1002962"/>
              <a:gd name="connsiteX931" fmla="*/ 5572634 w 12210216"/>
              <a:gd name="connsiteY931" fmla="*/ 746356 h 1002962"/>
              <a:gd name="connsiteX932" fmla="*/ 5590466 w 12210216"/>
              <a:gd name="connsiteY932" fmla="*/ 746356 h 1002962"/>
              <a:gd name="connsiteX933" fmla="*/ 5590466 w 12210216"/>
              <a:gd name="connsiteY933" fmla="*/ 630123 h 1002962"/>
              <a:gd name="connsiteX934" fmla="*/ 5602354 w 12210216"/>
              <a:gd name="connsiteY934" fmla="*/ 630123 h 1002962"/>
              <a:gd name="connsiteX935" fmla="*/ 5602354 w 12210216"/>
              <a:gd name="connsiteY935" fmla="*/ 611526 h 1002962"/>
              <a:gd name="connsiteX936" fmla="*/ 5605326 w 12210216"/>
              <a:gd name="connsiteY936" fmla="*/ 611526 h 1002962"/>
              <a:gd name="connsiteX937" fmla="*/ 5605326 w 12210216"/>
              <a:gd name="connsiteY937" fmla="*/ 565033 h 1002962"/>
              <a:gd name="connsiteX938" fmla="*/ 5617215 w 12210216"/>
              <a:gd name="connsiteY938" fmla="*/ 565033 h 1002962"/>
              <a:gd name="connsiteX939" fmla="*/ 5617215 w 12210216"/>
              <a:gd name="connsiteY939" fmla="*/ 574332 h 1002962"/>
              <a:gd name="connsiteX940" fmla="*/ 5623159 w 12210216"/>
              <a:gd name="connsiteY940" fmla="*/ 574332 h 1002962"/>
              <a:gd name="connsiteX941" fmla="*/ 5623159 w 12210216"/>
              <a:gd name="connsiteY941" fmla="*/ 555735 h 1002962"/>
              <a:gd name="connsiteX942" fmla="*/ 5638018 w 12210216"/>
              <a:gd name="connsiteY942" fmla="*/ 551085 h 1002962"/>
              <a:gd name="connsiteX943" fmla="*/ 5649906 w 12210216"/>
              <a:gd name="connsiteY943" fmla="*/ 555735 h 1002962"/>
              <a:gd name="connsiteX944" fmla="*/ 5667738 w 12210216"/>
              <a:gd name="connsiteY944" fmla="*/ 555735 h 1002962"/>
              <a:gd name="connsiteX945" fmla="*/ 5667738 w 12210216"/>
              <a:gd name="connsiteY945" fmla="*/ 525514 h 1002962"/>
              <a:gd name="connsiteX946" fmla="*/ 5679627 w 12210216"/>
              <a:gd name="connsiteY946" fmla="*/ 525514 h 1002962"/>
              <a:gd name="connsiteX947" fmla="*/ 5679627 w 12210216"/>
              <a:gd name="connsiteY947" fmla="*/ 530163 h 1002962"/>
              <a:gd name="connsiteX948" fmla="*/ 5694487 w 12210216"/>
              <a:gd name="connsiteY948" fmla="*/ 530163 h 1002962"/>
              <a:gd name="connsiteX949" fmla="*/ 5694487 w 12210216"/>
              <a:gd name="connsiteY949" fmla="*/ 525514 h 1002962"/>
              <a:gd name="connsiteX950" fmla="*/ 5706375 w 12210216"/>
              <a:gd name="connsiteY950" fmla="*/ 525514 h 1002962"/>
              <a:gd name="connsiteX951" fmla="*/ 5706375 w 12210216"/>
              <a:gd name="connsiteY951" fmla="*/ 560384 h 1002962"/>
              <a:gd name="connsiteX952" fmla="*/ 5721235 w 12210216"/>
              <a:gd name="connsiteY952" fmla="*/ 569682 h 1002962"/>
              <a:gd name="connsiteX953" fmla="*/ 5721235 w 12210216"/>
              <a:gd name="connsiteY953" fmla="*/ 574332 h 1002962"/>
              <a:gd name="connsiteX954" fmla="*/ 5718263 w 12210216"/>
              <a:gd name="connsiteY954" fmla="*/ 574332 h 1002962"/>
              <a:gd name="connsiteX955" fmla="*/ 5718263 w 12210216"/>
              <a:gd name="connsiteY955" fmla="*/ 576656 h 1002962"/>
              <a:gd name="connsiteX956" fmla="*/ 5750955 w 12210216"/>
              <a:gd name="connsiteY956" fmla="*/ 576656 h 1002962"/>
              <a:gd name="connsiteX957" fmla="*/ 5750955 w 12210216"/>
              <a:gd name="connsiteY957" fmla="*/ 565033 h 1002962"/>
              <a:gd name="connsiteX958" fmla="*/ 5789591 w 12210216"/>
              <a:gd name="connsiteY958" fmla="*/ 555735 h 1002962"/>
              <a:gd name="connsiteX959" fmla="*/ 5789591 w 12210216"/>
              <a:gd name="connsiteY959" fmla="*/ 546436 h 1002962"/>
              <a:gd name="connsiteX960" fmla="*/ 5798507 w 12210216"/>
              <a:gd name="connsiteY960" fmla="*/ 546436 h 1002962"/>
              <a:gd name="connsiteX961" fmla="*/ 5798507 w 12210216"/>
              <a:gd name="connsiteY961" fmla="*/ 539462 h 1002962"/>
              <a:gd name="connsiteX962" fmla="*/ 5822283 w 12210216"/>
              <a:gd name="connsiteY962" fmla="*/ 539462 h 1002962"/>
              <a:gd name="connsiteX963" fmla="*/ 5822283 w 12210216"/>
              <a:gd name="connsiteY963" fmla="*/ 546436 h 1002962"/>
              <a:gd name="connsiteX964" fmla="*/ 5840116 w 12210216"/>
              <a:gd name="connsiteY964" fmla="*/ 546436 h 1002962"/>
              <a:gd name="connsiteX965" fmla="*/ 5840116 w 12210216"/>
              <a:gd name="connsiteY965" fmla="*/ 560384 h 1002962"/>
              <a:gd name="connsiteX966" fmla="*/ 5872808 w 12210216"/>
              <a:gd name="connsiteY966" fmla="*/ 560384 h 1002962"/>
              <a:gd name="connsiteX967" fmla="*/ 5872808 w 12210216"/>
              <a:gd name="connsiteY967" fmla="*/ 551085 h 1002962"/>
              <a:gd name="connsiteX968" fmla="*/ 5887668 w 12210216"/>
              <a:gd name="connsiteY968" fmla="*/ 551085 h 1002962"/>
              <a:gd name="connsiteX969" fmla="*/ 5887668 w 12210216"/>
              <a:gd name="connsiteY969" fmla="*/ 541787 h 1002962"/>
              <a:gd name="connsiteX970" fmla="*/ 5905500 w 12210216"/>
              <a:gd name="connsiteY970" fmla="*/ 541787 h 1002962"/>
              <a:gd name="connsiteX971" fmla="*/ 5905500 w 12210216"/>
              <a:gd name="connsiteY971" fmla="*/ 551085 h 1002962"/>
              <a:gd name="connsiteX972" fmla="*/ 5911444 w 12210216"/>
              <a:gd name="connsiteY972" fmla="*/ 551085 h 1002962"/>
              <a:gd name="connsiteX973" fmla="*/ 5911444 w 12210216"/>
              <a:gd name="connsiteY973" fmla="*/ 495294 h 1002962"/>
              <a:gd name="connsiteX974" fmla="*/ 6045185 w 12210216"/>
              <a:gd name="connsiteY974" fmla="*/ 495294 h 1002962"/>
              <a:gd name="connsiteX975" fmla="*/ 6045185 w 12210216"/>
              <a:gd name="connsiteY975" fmla="*/ 569682 h 1002962"/>
              <a:gd name="connsiteX976" fmla="*/ 6068961 w 12210216"/>
              <a:gd name="connsiteY976" fmla="*/ 569682 h 1002962"/>
              <a:gd name="connsiteX977" fmla="*/ 6068961 w 12210216"/>
              <a:gd name="connsiteY977" fmla="*/ 485995 h 1002962"/>
              <a:gd name="connsiteX978" fmla="*/ 6098681 w 12210216"/>
              <a:gd name="connsiteY978" fmla="*/ 474372 h 1002962"/>
              <a:gd name="connsiteX979" fmla="*/ 6137317 w 12210216"/>
              <a:gd name="connsiteY979" fmla="*/ 474372 h 1002962"/>
              <a:gd name="connsiteX980" fmla="*/ 6158121 w 12210216"/>
              <a:gd name="connsiteY980" fmla="*/ 460424 h 1002962"/>
              <a:gd name="connsiteX981" fmla="*/ 6208645 w 12210216"/>
              <a:gd name="connsiteY981" fmla="*/ 460424 h 1002962"/>
              <a:gd name="connsiteX982" fmla="*/ 6208645 w 12210216"/>
              <a:gd name="connsiteY982" fmla="*/ 474372 h 1002962"/>
              <a:gd name="connsiteX983" fmla="*/ 6259170 w 12210216"/>
              <a:gd name="connsiteY983" fmla="*/ 474372 h 1002962"/>
              <a:gd name="connsiteX984" fmla="*/ 6259170 w 12210216"/>
              <a:gd name="connsiteY984" fmla="*/ 565033 h 1002962"/>
              <a:gd name="connsiteX985" fmla="*/ 6274030 w 12210216"/>
              <a:gd name="connsiteY985" fmla="*/ 565033 h 1002962"/>
              <a:gd name="connsiteX986" fmla="*/ 6274030 w 12210216"/>
              <a:gd name="connsiteY986" fmla="*/ 697538 h 1002962"/>
              <a:gd name="connsiteX987" fmla="*/ 6297806 w 12210216"/>
              <a:gd name="connsiteY987" fmla="*/ 697538 h 1002962"/>
              <a:gd name="connsiteX988" fmla="*/ 6297806 w 12210216"/>
              <a:gd name="connsiteY988" fmla="*/ 611526 h 1002962"/>
              <a:gd name="connsiteX989" fmla="*/ 6306722 w 12210216"/>
              <a:gd name="connsiteY989" fmla="*/ 606877 h 1002962"/>
              <a:gd name="connsiteX990" fmla="*/ 6312666 w 12210216"/>
              <a:gd name="connsiteY990" fmla="*/ 606877 h 1002962"/>
              <a:gd name="connsiteX991" fmla="*/ 6312666 w 12210216"/>
              <a:gd name="connsiteY991" fmla="*/ 616175 h 1002962"/>
              <a:gd name="connsiteX992" fmla="*/ 6336442 w 12210216"/>
              <a:gd name="connsiteY992" fmla="*/ 606877 h 1002962"/>
              <a:gd name="connsiteX993" fmla="*/ 6357246 w 12210216"/>
              <a:gd name="connsiteY993" fmla="*/ 606877 h 1002962"/>
              <a:gd name="connsiteX994" fmla="*/ 6357246 w 12210216"/>
              <a:gd name="connsiteY994" fmla="*/ 764953 h 1002962"/>
              <a:gd name="connsiteX995" fmla="*/ 6398854 w 12210216"/>
              <a:gd name="connsiteY995" fmla="*/ 769602 h 1002962"/>
              <a:gd name="connsiteX996" fmla="*/ 6398854 w 12210216"/>
              <a:gd name="connsiteY996" fmla="*/ 762628 h 1002962"/>
              <a:gd name="connsiteX997" fmla="*/ 6443435 w 12210216"/>
              <a:gd name="connsiteY997" fmla="*/ 762628 h 1002962"/>
              <a:gd name="connsiteX998" fmla="*/ 6443435 w 12210216"/>
              <a:gd name="connsiteY998" fmla="*/ 732408 h 1002962"/>
              <a:gd name="connsiteX999" fmla="*/ 6455323 w 12210216"/>
              <a:gd name="connsiteY999" fmla="*/ 732408 h 1002962"/>
              <a:gd name="connsiteX1000" fmla="*/ 6455323 w 12210216"/>
              <a:gd name="connsiteY1000" fmla="*/ 692889 h 1002962"/>
              <a:gd name="connsiteX1001" fmla="*/ 6464239 w 12210216"/>
              <a:gd name="connsiteY1001" fmla="*/ 692889 h 1002962"/>
              <a:gd name="connsiteX1002" fmla="*/ 6464239 w 12210216"/>
              <a:gd name="connsiteY1002" fmla="*/ 653370 h 1002962"/>
              <a:gd name="connsiteX1003" fmla="*/ 6485043 w 12210216"/>
              <a:gd name="connsiteY1003" fmla="*/ 653370 h 1002962"/>
              <a:gd name="connsiteX1004" fmla="*/ 6485043 w 12210216"/>
              <a:gd name="connsiteY1004" fmla="*/ 655694 h 1002962"/>
              <a:gd name="connsiteX1005" fmla="*/ 6550427 w 12210216"/>
              <a:gd name="connsiteY1005" fmla="*/ 632448 h 1002962"/>
              <a:gd name="connsiteX1006" fmla="*/ 6553399 w 12210216"/>
              <a:gd name="connsiteY1006" fmla="*/ 611526 h 1002962"/>
              <a:gd name="connsiteX1007" fmla="*/ 6559343 w 12210216"/>
              <a:gd name="connsiteY1007" fmla="*/ 632448 h 1002962"/>
              <a:gd name="connsiteX1008" fmla="*/ 6627700 w 12210216"/>
              <a:gd name="connsiteY1008" fmla="*/ 660344 h 1002962"/>
              <a:gd name="connsiteX1009" fmla="*/ 6627700 w 12210216"/>
              <a:gd name="connsiteY1009" fmla="*/ 655694 h 1002962"/>
              <a:gd name="connsiteX1010" fmla="*/ 6645532 w 12210216"/>
              <a:gd name="connsiteY1010" fmla="*/ 655694 h 1002962"/>
              <a:gd name="connsiteX1011" fmla="*/ 6645532 w 12210216"/>
              <a:gd name="connsiteY1011" fmla="*/ 692889 h 1002962"/>
              <a:gd name="connsiteX1012" fmla="*/ 6654448 w 12210216"/>
              <a:gd name="connsiteY1012" fmla="*/ 692889 h 1002962"/>
              <a:gd name="connsiteX1013" fmla="*/ 6654448 w 12210216"/>
              <a:gd name="connsiteY1013" fmla="*/ 737057 h 1002962"/>
              <a:gd name="connsiteX1014" fmla="*/ 6663364 w 12210216"/>
              <a:gd name="connsiteY1014" fmla="*/ 737057 h 1002962"/>
              <a:gd name="connsiteX1015" fmla="*/ 6663364 w 12210216"/>
              <a:gd name="connsiteY1015" fmla="*/ 757979 h 1002962"/>
              <a:gd name="connsiteX1016" fmla="*/ 6681196 w 12210216"/>
              <a:gd name="connsiteY1016" fmla="*/ 757979 h 1002962"/>
              <a:gd name="connsiteX1017" fmla="*/ 6681196 w 12210216"/>
              <a:gd name="connsiteY1017" fmla="*/ 790524 h 1002962"/>
              <a:gd name="connsiteX1018" fmla="*/ 6794133 w 12210216"/>
              <a:gd name="connsiteY1018" fmla="*/ 783550 h 1002962"/>
              <a:gd name="connsiteX1019" fmla="*/ 6794133 w 12210216"/>
              <a:gd name="connsiteY1019" fmla="*/ 751005 h 1002962"/>
              <a:gd name="connsiteX1020" fmla="*/ 6853573 w 12210216"/>
              <a:gd name="connsiteY1020" fmla="*/ 751005 h 1002962"/>
              <a:gd name="connsiteX1021" fmla="*/ 6853573 w 12210216"/>
              <a:gd name="connsiteY1021" fmla="*/ 732408 h 1002962"/>
              <a:gd name="connsiteX1022" fmla="*/ 6978398 w 12210216"/>
              <a:gd name="connsiteY1022" fmla="*/ 732408 h 1002962"/>
              <a:gd name="connsiteX1023" fmla="*/ 6978398 w 12210216"/>
              <a:gd name="connsiteY1023" fmla="*/ 744031 h 1002962"/>
              <a:gd name="connsiteX1024" fmla="*/ 7058642 w 12210216"/>
              <a:gd name="connsiteY1024" fmla="*/ 744031 h 1002962"/>
              <a:gd name="connsiteX1025" fmla="*/ 7058642 w 12210216"/>
              <a:gd name="connsiteY1025" fmla="*/ 751005 h 1002962"/>
              <a:gd name="connsiteX1026" fmla="*/ 7082418 w 12210216"/>
              <a:gd name="connsiteY1026" fmla="*/ 751005 h 1002962"/>
              <a:gd name="connsiteX1027" fmla="*/ 7082418 w 12210216"/>
              <a:gd name="connsiteY1027" fmla="*/ 757979 h 1002962"/>
              <a:gd name="connsiteX1028" fmla="*/ 7103222 w 12210216"/>
              <a:gd name="connsiteY1028" fmla="*/ 757979 h 1002962"/>
              <a:gd name="connsiteX1029" fmla="*/ 7103222 w 12210216"/>
              <a:gd name="connsiteY1029" fmla="*/ 653370 h 1002962"/>
              <a:gd name="connsiteX1030" fmla="*/ 7165635 w 12210216"/>
              <a:gd name="connsiteY1030" fmla="*/ 639422 h 1002962"/>
              <a:gd name="connsiteX1031" fmla="*/ 7281543 w 12210216"/>
              <a:gd name="connsiteY1031" fmla="*/ 639422 h 1002962"/>
              <a:gd name="connsiteX1032" fmla="*/ 7281543 w 12210216"/>
              <a:gd name="connsiteY1032" fmla="*/ 472047 h 1002962"/>
              <a:gd name="connsiteX1033" fmla="*/ 7314235 w 12210216"/>
              <a:gd name="connsiteY1033" fmla="*/ 460424 h 1002962"/>
              <a:gd name="connsiteX1034" fmla="*/ 7456892 w 12210216"/>
              <a:gd name="connsiteY1034" fmla="*/ 441827 h 1002962"/>
              <a:gd name="connsiteX1035" fmla="*/ 7507417 w 12210216"/>
              <a:gd name="connsiteY1035" fmla="*/ 453450 h 1002962"/>
              <a:gd name="connsiteX1036" fmla="*/ 7516333 w 12210216"/>
              <a:gd name="connsiteY1036" fmla="*/ 460424 h 1002962"/>
              <a:gd name="connsiteX1037" fmla="*/ 7516333 w 12210216"/>
              <a:gd name="connsiteY1037" fmla="*/ 771927 h 1002962"/>
              <a:gd name="connsiteX1038" fmla="*/ 7537137 w 12210216"/>
              <a:gd name="connsiteY1038" fmla="*/ 771927 h 1002962"/>
              <a:gd name="connsiteX1039" fmla="*/ 7537137 w 12210216"/>
              <a:gd name="connsiteY1039" fmla="*/ 646396 h 1002962"/>
              <a:gd name="connsiteX1040" fmla="*/ 7554969 w 12210216"/>
              <a:gd name="connsiteY1040" fmla="*/ 646396 h 1002962"/>
              <a:gd name="connsiteX1041" fmla="*/ 7554969 w 12210216"/>
              <a:gd name="connsiteY1041" fmla="*/ 634773 h 1002962"/>
              <a:gd name="connsiteX1042" fmla="*/ 7572801 w 12210216"/>
              <a:gd name="connsiteY1042" fmla="*/ 627799 h 1002962"/>
              <a:gd name="connsiteX1043" fmla="*/ 7587661 w 12210216"/>
              <a:gd name="connsiteY1043" fmla="*/ 627799 h 1002962"/>
              <a:gd name="connsiteX1044" fmla="*/ 7587661 w 12210216"/>
              <a:gd name="connsiteY1044" fmla="*/ 616175 h 1002962"/>
              <a:gd name="connsiteX1045" fmla="*/ 7599549 w 12210216"/>
              <a:gd name="connsiteY1045" fmla="*/ 609201 h 1002962"/>
              <a:gd name="connsiteX1046" fmla="*/ 7629269 w 12210216"/>
              <a:gd name="connsiteY1046" fmla="*/ 609201 h 1002962"/>
              <a:gd name="connsiteX1047" fmla="*/ 7629269 w 12210216"/>
              <a:gd name="connsiteY1047" fmla="*/ 646396 h 1002962"/>
              <a:gd name="connsiteX1048" fmla="*/ 7691682 w 12210216"/>
              <a:gd name="connsiteY1048" fmla="*/ 646396 h 1002962"/>
              <a:gd name="connsiteX1049" fmla="*/ 7691682 w 12210216"/>
              <a:gd name="connsiteY1049" fmla="*/ 776576 h 1002962"/>
              <a:gd name="connsiteX1050" fmla="*/ 7715458 w 12210216"/>
              <a:gd name="connsiteY1050" fmla="*/ 776576 h 1002962"/>
              <a:gd name="connsiteX1051" fmla="*/ 7739234 w 12210216"/>
              <a:gd name="connsiteY1051" fmla="*/ 769602 h 1002962"/>
              <a:gd name="connsiteX1052" fmla="*/ 7739234 w 12210216"/>
              <a:gd name="connsiteY1052" fmla="*/ 760304 h 1002962"/>
              <a:gd name="connsiteX1053" fmla="*/ 7730318 w 12210216"/>
              <a:gd name="connsiteY1053" fmla="*/ 757979 h 1002962"/>
              <a:gd name="connsiteX1054" fmla="*/ 7730318 w 12210216"/>
              <a:gd name="connsiteY1054" fmla="*/ 751005 h 1002962"/>
              <a:gd name="connsiteX1055" fmla="*/ 7739234 w 12210216"/>
              <a:gd name="connsiteY1055" fmla="*/ 746356 h 1002962"/>
              <a:gd name="connsiteX1056" fmla="*/ 7739234 w 12210216"/>
              <a:gd name="connsiteY1056" fmla="*/ 695213 h 1002962"/>
              <a:gd name="connsiteX1057" fmla="*/ 7730318 w 12210216"/>
              <a:gd name="connsiteY1057" fmla="*/ 692889 h 1002962"/>
              <a:gd name="connsiteX1058" fmla="*/ 7730318 w 12210216"/>
              <a:gd name="connsiteY1058" fmla="*/ 685915 h 1002962"/>
              <a:gd name="connsiteX1059" fmla="*/ 7739234 w 12210216"/>
              <a:gd name="connsiteY1059" fmla="*/ 681266 h 1002962"/>
              <a:gd name="connsiteX1060" fmla="*/ 7739234 w 12210216"/>
              <a:gd name="connsiteY1060" fmla="*/ 676616 h 1002962"/>
              <a:gd name="connsiteX1061" fmla="*/ 7745178 w 12210216"/>
              <a:gd name="connsiteY1061" fmla="*/ 676616 h 1002962"/>
              <a:gd name="connsiteX1062" fmla="*/ 7745178 w 12210216"/>
              <a:gd name="connsiteY1062" fmla="*/ 667318 h 1002962"/>
              <a:gd name="connsiteX1063" fmla="*/ 7739234 w 12210216"/>
              <a:gd name="connsiteY1063" fmla="*/ 667318 h 1002962"/>
              <a:gd name="connsiteX1064" fmla="*/ 7739234 w 12210216"/>
              <a:gd name="connsiteY1064" fmla="*/ 660344 h 1002962"/>
              <a:gd name="connsiteX1065" fmla="*/ 7748150 w 12210216"/>
              <a:gd name="connsiteY1065" fmla="*/ 655694 h 1002962"/>
              <a:gd name="connsiteX1066" fmla="*/ 7795702 w 12210216"/>
              <a:gd name="connsiteY1066" fmla="*/ 590604 h 1002962"/>
              <a:gd name="connsiteX1067" fmla="*/ 7789758 w 12210216"/>
              <a:gd name="connsiteY1067" fmla="*/ 588280 h 1002962"/>
              <a:gd name="connsiteX1068" fmla="*/ 7789758 w 12210216"/>
              <a:gd name="connsiteY1068" fmla="*/ 581306 h 1002962"/>
              <a:gd name="connsiteX1069" fmla="*/ 7798674 w 12210216"/>
              <a:gd name="connsiteY1069" fmla="*/ 578981 h 1002962"/>
              <a:gd name="connsiteX1070" fmla="*/ 7798674 w 12210216"/>
              <a:gd name="connsiteY1070" fmla="*/ 569682 h 1002962"/>
              <a:gd name="connsiteX1071" fmla="*/ 7804618 w 12210216"/>
              <a:gd name="connsiteY1071" fmla="*/ 569682 h 1002962"/>
              <a:gd name="connsiteX1072" fmla="*/ 7804618 w 12210216"/>
              <a:gd name="connsiteY1072" fmla="*/ 548761 h 1002962"/>
              <a:gd name="connsiteX1073" fmla="*/ 7798674 w 12210216"/>
              <a:gd name="connsiteY1073" fmla="*/ 548761 h 1002962"/>
              <a:gd name="connsiteX1074" fmla="*/ 7798674 w 12210216"/>
              <a:gd name="connsiteY1074" fmla="*/ 544111 h 1002962"/>
              <a:gd name="connsiteX1075" fmla="*/ 7804618 w 12210216"/>
              <a:gd name="connsiteY1075" fmla="*/ 541787 h 1002962"/>
              <a:gd name="connsiteX1076" fmla="*/ 7819478 w 12210216"/>
              <a:gd name="connsiteY1076" fmla="*/ 525514 h 1002962"/>
              <a:gd name="connsiteX1077" fmla="*/ 7819478 w 12210216"/>
              <a:gd name="connsiteY1077" fmla="*/ 523189 h 1002962"/>
              <a:gd name="connsiteX1078" fmla="*/ 7822450 w 12210216"/>
              <a:gd name="connsiteY1078" fmla="*/ 523189 h 1002962"/>
              <a:gd name="connsiteX1079" fmla="*/ 7822450 w 12210216"/>
              <a:gd name="connsiteY1079" fmla="*/ 516216 h 1002962"/>
              <a:gd name="connsiteX1080" fmla="*/ 7822450 w 12210216"/>
              <a:gd name="connsiteY1080" fmla="*/ 490644 h 1002962"/>
              <a:gd name="connsiteX1081" fmla="*/ 7825422 w 12210216"/>
              <a:gd name="connsiteY1081" fmla="*/ 483670 h 1002962"/>
              <a:gd name="connsiteX1082" fmla="*/ 7828394 w 12210216"/>
              <a:gd name="connsiteY1082" fmla="*/ 490644 h 1002962"/>
              <a:gd name="connsiteX1083" fmla="*/ 7831366 w 12210216"/>
              <a:gd name="connsiteY1083" fmla="*/ 516216 h 1002962"/>
              <a:gd name="connsiteX1084" fmla="*/ 7831366 w 12210216"/>
              <a:gd name="connsiteY1084" fmla="*/ 523189 h 1002962"/>
              <a:gd name="connsiteX1085" fmla="*/ 7834338 w 12210216"/>
              <a:gd name="connsiteY1085" fmla="*/ 523189 h 1002962"/>
              <a:gd name="connsiteX1086" fmla="*/ 7834338 w 12210216"/>
              <a:gd name="connsiteY1086" fmla="*/ 525514 h 1002962"/>
              <a:gd name="connsiteX1087" fmla="*/ 7846226 w 12210216"/>
              <a:gd name="connsiteY1087" fmla="*/ 541787 h 1002962"/>
              <a:gd name="connsiteX1088" fmla="*/ 7852170 w 12210216"/>
              <a:gd name="connsiteY1088" fmla="*/ 544111 h 1002962"/>
              <a:gd name="connsiteX1089" fmla="*/ 7852170 w 12210216"/>
              <a:gd name="connsiteY1089" fmla="*/ 548761 h 1002962"/>
              <a:gd name="connsiteX1090" fmla="*/ 7849198 w 12210216"/>
              <a:gd name="connsiteY1090" fmla="*/ 548761 h 1002962"/>
              <a:gd name="connsiteX1091" fmla="*/ 7849198 w 12210216"/>
              <a:gd name="connsiteY1091" fmla="*/ 569682 h 1002962"/>
              <a:gd name="connsiteX1092" fmla="*/ 7855142 w 12210216"/>
              <a:gd name="connsiteY1092" fmla="*/ 569682 h 1002962"/>
              <a:gd name="connsiteX1093" fmla="*/ 7855142 w 12210216"/>
              <a:gd name="connsiteY1093" fmla="*/ 578981 h 1002962"/>
              <a:gd name="connsiteX1094" fmla="*/ 7861087 w 12210216"/>
              <a:gd name="connsiteY1094" fmla="*/ 581306 h 1002962"/>
              <a:gd name="connsiteX1095" fmla="*/ 7861087 w 12210216"/>
              <a:gd name="connsiteY1095" fmla="*/ 588280 h 1002962"/>
              <a:gd name="connsiteX1096" fmla="*/ 7855142 w 12210216"/>
              <a:gd name="connsiteY1096" fmla="*/ 590604 h 1002962"/>
              <a:gd name="connsiteX1097" fmla="*/ 7902695 w 12210216"/>
              <a:gd name="connsiteY1097" fmla="*/ 655694 h 1002962"/>
              <a:gd name="connsiteX1098" fmla="*/ 7911611 w 12210216"/>
              <a:gd name="connsiteY1098" fmla="*/ 660344 h 1002962"/>
              <a:gd name="connsiteX1099" fmla="*/ 7911611 w 12210216"/>
              <a:gd name="connsiteY1099" fmla="*/ 667318 h 1002962"/>
              <a:gd name="connsiteX1100" fmla="*/ 7905667 w 12210216"/>
              <a:gd name="connsiteY1100" fmla="*/ 667318 h 1002962"/>
              <a:gd name="connsiteX1101" fmla="*/ 7905667 w 12210216"/>
              <a:gd name="connsiteY1101" fmla="*/ 676616 h 1002962"/>
              <a:gd name="connsiteX1102" fmla="*/ 7911611 w 12210216"/>
              <a:gd name="connsiteY1102" fmla="*/ 676616 h 1002962"/>
              <a:gd name="connsiteX1103" fmla="*/ 7911611 w 12210216"/>
              <a:gd name="connsiteY1103" fmla="*/ 681266 h 1002962"/>
              <a:gd name="connsiteX1104" fmla="*/ 7920527 w 12210216"/>
              <a:gd name="connsiteY1104" fmla="*/ 685915 h 1002962"/>
              <a:gd name="connsiteX1105" fmla="*/ 7920527 w 12210216"/>
              <a:gd name="connsiteY1105" fmla="*/ 692889 h 1002962"/>
              <a:gd name="connsiteX1106" fmla="*/ 7911611 w 12210216"/>
              <a:gd name="connsiteY1106" fmla="*/ 695213 h 1002962"/>
              <a:gd name="connsiteX1107" fmla="*/ 7911611 w 12210216"/>
              <a:gd name="connsiteY1107" fmla="*/ 746356 h 1002962"/>
              <a:gd name="connsiteX1108" fmla="*/ 7920527 w 12210216"/>
              <a:gd name="connsiteY1108" fmla="*/ 751005 h 1002962"/>
              <a:gd name="connsiteX1109" fmla="*/ 7920527 w 12210216"/>
              <a:gd name="connsiteY1109" fmla="*/ 757979 h 1002962"/>
              <a:gd name="connsiteX1110" fmla="*/ 7911611 w 12210216"/>
              <a:gd name="connsiteY1110" fmla="*/ 760304 h 1002962"/>
              <a:gd name="connsiteX1111" fmla="*/ 7911611 w 12210216"/>
              <a:gd name="connsiteY1111" fmla="*/ 767278 h 1002962"/>
              <a:gd name="connsiteX1112" fmla="*/ 7923499 w 12210216"/>
              <a:gd name="connsiteY1112" fmla="*/ 767278 h 1002962"/>
              <a:gd name="connsiteX1113" fmla="*/ 7923499 w 12210216"/>
              <a:gd name="connsiteY1113" fmla="*/ 776576 h 1002962"/>
              <a:gd name="connsiteX1114" fmla="*/ 7944303 w 12210216"/>
              <a:gd name="connsiteY1114" fmla="*/ 776576 h 1002962"/>
              <a:gd name="connsiteX1115" fmla="*/ 7944303 w 12210216"/>
              <a:gd name="connsiteY1115" fmla="*/ 620825 h 1002962"/>
              <a:gd name="connsiteX1116" fmla="*/ 8021575 w 12210216"/>
              <a:gd name="connsiteY1116" fmla="*/ 609201 h 1002962"/>
              <a:gd name="connsiteX1117" fmla="*/ 8063184 w 12210216"/>
              <a:gd name="connsiteY1117" fmla="*/ 609201 h 1002962"/>
              <a:gd name="connsiteX1118" fmla="*/ 8063184 w 12210216"/>
              <a:gd name="connsiteY1118" fmla="*/ 516216 h 1002962"/>
              <a:gd name="connsiteX1119" fmla="*/ 8179092 w 12210216"/>
              <a:gd name="connsiteY1119" fmla="*/ 516216 h 1002962"/>
              <a:gd name="connsiteX1120" fmla="*/ 8179092 w 12210216"/>
              <a:gd name="connsiteY1120" fmla="*/ 755654 h 1002962"/>
              <a:gd name="connsiteX1121" fmla="*/ 8220701 w 12210216"/>
              <a:gd name="connsiteY1121" fmla="*/ 755654 h 1002962"/>
              <a:gd name="connsiteX1122" fmla="*/ 8220701 w 12210216"/>
              <a:gd name="connsiteY1122" fmla="*/ 634773 h 1002962"/>
              <a:gd name="connsiteX1123" fmla="*/ 8318777 w 12210216"/>
              <a:gd name="connsiteY1123" fmla="*/ 634773 h 1002962"/>
              <a:gd name="connsiteX1124" fmla="*/ 8336609 w 12210216"/>
              <a:gd name="connsiteY1124" fmla="*/ 655694 h 1002962"/>
              <a:gd name="connsiteX1125" fmla="*/ 8336609 w 12210216"/>
              <a:gd name="connsiteY1125" fmla="*/ 730582 h 1002962"/>
              <a:gd name="connsiteX1126" fmla="*/ 8338212 w 12210216"/>
              <a:gd name="connsiteY1126" fmla="*/ 730681 h 1002962"/>
              <a:gd name="connsiteX1127" fmla="*/ 8338212 w 12210216"/>
              <a:gd name="connsiteY1127" fmla="*/ 607459 h 1002962"/>
              <a:gd name="connsiteX1128" fmla="*/ 8359830 w 12210216"/>
              <a:gd name="connsiteY1128" fmla="*/ 607459 h 1002962"/>
              <a:gd name="connsiteX1129" fmla="*/ 8359830 w 12210216"/>
              <a:gd name="connsiteY1129" fmla="*/ 471267 h 1002962"/>
              <a:gd name="connsiteX1130" fmla="*/ 8378746 w 12210216"/>
              <a:gd name="connsiteY1130" fmla="*/ 471267 h 1002962"/>
              <a:gd name="connsiteX1131" fmla="*/ 8378746 w 12210216"/>
              <a:gd name="connsiteY1131" fmla="*/ 356693 h 1002962"/>
              <a:gd name="connsiteX1132" fmla="*/ 8384150 w 12210216"/>
              <a:gd name="connsiteY1132" fmla="*/ 354531 h 1002962"/>
              <a:gd name="connsiteX1133" fmla="*/ 8384150 w 12210216"/>
              <a:gd name="connsiteY1133" fmla="*/ 328590 h 1002962"/>
              <a:gd name="connsiteX1134" fmla="*/ 8405768 w 12210216"/>
              <a:gd name="connsiteY1134" fmla="*/ 328590 h 1002962"/>
              <a:gd name="connsiteX1135" fmla="*/ 8454409 w 12210216"/>
              <a:gd name="connsiteY1135" fmla="*/ 246442 h 1002962"/>
              <a:gd name="connsiteX1136" fmla="*/ 8459813 w 12210216"/>
              <a:gd name="connsiteY1136" fmla="*/ 0 h 100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</a:cxnLst>
            <a:rect l="l" t="t" r="r" b="b"/>
            <a:pathLst>
              <a:path w="12210216" h="1002962">
                <a:moveTo>
                  <a:pt x="8459813" y="0"/>
                </a:moveTo>
                <a:cubicBezTo>
                  <a:pt x="8459813" y="0"/>
                  <a:pt x="8459813" y="0"/>
                  <a:pt x="8462516" y="246442"/>
                </a:cubicBezTo>
                <a:cubicBezTo>
                  <a:pt x="8462516" y="246442"/>
                  <a:pt x="8462516" y="246442"/>
                  <a:pt x="8513858" y="326428"/>
                </a:cubicBezTo>
                <a:cubicBezTo>
                  <a:pt x="8513858" y="326428"/>
                  <a:pt x="8513858" y="326428"/>
                  <a:pt x="8535476" y="326428"/>
                </a:cubicBezTo>
                <a:cubicBezTo>
                  <a:pt x="8535476" y="326428"/>
                  <a:pt x="8535476" y="326428"/>
                  <a:pt x="8535476" y="350208"/>
                </a:cubicBezTo>
                <a:cubicBezTo>
                  <a:pt x="8535476" y="350208"/>
                  <a:pt x="8535476" y="350208"/>
                  <a:pt x="8540881" y="356693"/>
                </a:cubicBezTo>
                <a:cubicBezTo>
                  <a:pt x="8540881" y="356693"/>
                  <a:pt x="8540881" y="356693"/>
                  <a:pt x="8540881" y="471267"/>
                </a:cubicBezTo>
                <a:cubicBezTo>
                  <a:pt x="8540881" y="471267"/>
                  <a:pt x="8540881" y="471267"/>
                  <a:pt x="8565201" y="471267"/>
                </a:cubicBezTo>
                <a:cubicBezTo>
                  <a:pt x="8565201" y="471267"/>
                  <a:pt x="8565201" y="471267"/>
                  <a:pt x="8565201" y="611783"/>
                </a:cubicBezTo>
                <a:cubicBezTo>
                  <a:pt x="8565201" y="611783"/>
                  <a:pt x="8565201" y="611783"/>
                  <a:pt x="8581415" y="609621"/>
                </a:cubicBezTo>
                <a:cubicBezTo>
                  <a:pt x="8581415" y="609621"/>
                  <a:pt x="8581415" y="609621"/>
                  <a:pt x="8578712" y="698254"/>
                </a:cubicBezTo>
                <a:cubicBezTo>
                  <a:pt x="8578712" y="698254"/>
                  <a:pt x="8578712" y="698254"/>
                  <a:pt x="8594926" y="700416"/>
                </a:cubicBezTo>
                <a:cubicBezTo>
                  <a:pt x="8594926" y="700416"/>
                  <a:pt x="8594926" y="700416"/>
                  <a:pt x="8597628" y="706901"/>
                </a:cubicBezTo>
                <a:cubicBezTo>
                  <a:pt x="8597628" y="706901"/>
                  <a:pt x="8597628" y="706901"/>
                  <a:pt x="8605735" y="687445"/>
                </a:cubicBezTo>
                <a:cubicBezTo>
                  <a:pt x="8605735" y="687445"/>
                  <a:pt x="8605735" y="687445"/>
                  <a:pt x="8624651" y="687445"/>
                </a:cubicBezTo>
                <a:cubicBezTo>
                  <a:pt x="8624651" y="687445"/>
                  <a:pt x="8624651" y="687445"/>
                  <a:pt x="8624651" y="719872"/>
                </a:cubicBezTo>
                <a:cubicBezTo>
                  <a:pt x="8624651" y="719872"/>
                  <a:pt x="8624651" y="719872"/>
                  <a:pt x="8635460" y="724195"/>
                </a:cubicBezTo>
                <a:cubicBezTo>
                  <a:pt x="8635460" y="724195"/>
                  <a:pt x="8635460" y="724195"/>
                  <a:pt x="8635460" y="735004"/>
                </a:cubicBezTo>
                <a:cubicBezTo>
                  <a:pt x="8635460" y="735004"/>
                  <a:pt x="8635460" y="735004"/>
                  <a:pt x="8694910" y="735004"/>
                </a:cubicBezTo>
                <a:cubicBezTo>
                  <a:pt x="8694910" y="735004"/>
                  <a:pt x="8694910" y="735004"/>
                  <a:pt x="8694910" y="743651"/>
                </a:cubicBezTo>
                <a:cubicBezTo>
                  <a:pt x="8694910" y="743651"/>
                  <a:pt x="8694910" y="743651"/>
                  <a:pt x="8716528" y="743651"/>
                </a:cubicBezTo>
                <a:cubicBezTo>
                  <a:pt x="8716528" y="743651"/>
                  <a:pt x="8716528" y="743651"/>
                  <a:pt x="8716528" y="713387"/>
                </a:cubicBezTo>
                <a:cubicBezTo>
                  <a:pt x="8716528" y="713387"/>
                  <a:pt x="8716528" y="713387"/>
                  <a:pt x="8775977" y="713387"/>
                </a:cubicBezTo>
                <a:cubicBezTo>
                  <a:pt x="8775977" y="713387"/>
                  <a:pt x="8775977" y="713387"/>
                  <a:pt x="8775977" y="702578"/>
                </a:cubicBezTo>
                <a:cubicBezTo>
                  <a:pt x="8775977" y="702578"/>
                  <a:pt x="8775977" y="702578"/>
                  <a:pt x="8786786" y="702578"/>
                </a:cubicBezTo>
                <a:cubicBezTo>
                  <a:pt x="8786786" y="702578"/>
                  <a:pt x="8786786" y="702578"/>
                  <a:pt x="8786786" y="687445"/>
                </a:cubicBezTo>
                <a:cubicBezTo>
                  <a:pt x="8786786" y="687445"/>
                  <a:pt x="8786786" y="687445"/>
                  <a:pt x="8794893" y="687445"/>
                </a:cubicBezTo>
                <a:cubicBezTo>
                  <a:pt x="8794893" y="687445"/>
                  <a:pt x="8794893" y="687445"/>
                  <a:pt x="8794893" y="678798"/>
                </a:cubicBezTo>
                <a:cubicBezTo>
                  <a:pt x="8794893" y="678798"/>
                  <a:pt x="8794893" y="678798"/>
                  <a:pt x="8816511" y="678798"/>
                </a:cubicBezTo>
                <a:cubicBezTo>
                  <a:pt x="8816511" y="678798"/>
                  <a:pt x="8816511" y="678798"/>
                  <a:pt x="8816511" y="687445"/>
                </a:cubicBezTo>
                <a:cubicBezTo>
                  <a:pt x="8816511" y="687445"/>
                  <a:pt x="8816511" y="687445"/>
                  <a:pt x="8846236" y="687445"/>
                </a:cubicBezTo>
                <a:cubicBezTo>
                  <a:pt x="8846236" y="687445"/>
                  <a:pt x="8846236" y="687445"/>
                  <a:pt x="8846236" y="672313"/>
                </a:cubicBezTo>
                <a:cubicBezTo>
                  <a:pt x="8846236" y="672313"/>
                  <a:pt x="8846236" y="672313"/>
                  <a:pt x="8865152" y="672313"/>
                </a:cubicBezTo>
                <a:cubicBezTo>
                  <a:pt x="8865152" y="672313"/>
                  <a:pt x="8865152" y="672313"/>
                  <a:pt x="8865152" y="696092"/>
                </a:cubicBezTo>
                <a:cubicBezTo>
                  <a:pt x="8865152" y="696092"/>
                  <a:pt x="8865152" y="696092"/>
                  <a:pt x="8875960" y="696092"/>
                </a:cubicBezTo>
                <a:cubicBezTo>
                  <a:pt x="8875960" y="696092"/>
                  <a:pt x="8875960" y="696092"/>
                  <a:pt x="8875960" y="687445"/>
                </a:cubicBezTo>
                <a:cubicBezTo>
                  <a:pt x="8875960" y="687445"/>
                  <a:pt x="8875960" y="687445"/>
                  <a:pt x="8894876" y="687445"/>
                </a:cubicBezTo>
                <a:cubicBezTo>
                  <a:pt x="8894876" y="687445"/>
                  <a:pt x="8894876" y="687445"/>
                  <a:pt x="8894876" y="713387"/>
                </a:cubicBezTo>
                <a:cubicBezTo>
                  <a:pt x="8894876" y="713387"/>
                  <a:pt x="8894876" y="713387"/>
                  <a:pt x="8916494" y="713387"/>
                </a:cubicBezTo>
                <a:cubicBezTo>
                  <a:pt x="8916494" y="713387"/>
                  <a:pt x="8916494" y="713387"/>
                  <a:pt x="8916494" y="726357"/>
                </a:cubicBezTo>
                <a:cubicBezTo>
                  <a:pt x="8916494" y="726357"/>
                  <a:pt x="8916494" y="726357"/>
                  <a:pt x="8924601" y="726357"/>
                </a:cubicBezTo>
                <a:cubicBezTo>
                  <a:pt x="8924601" y="726357"/>
                  <a:pt x="8924601" y="726357"/>
                  <a:pt x="8924601" y="719872"/>
                </a:cubicBezTo>
                <a:cubicBezTo>
                  <a:pt x="8924601" y="719872"/>
                  <a:pt x="8924601" y="719872"/>
                  <a:pt x="8965135" y="719872"/>
                </a:cubicBezTo>
                <a:cubicBezTo>
                  <a:pt x="8965135" y="719872"/>
                  <a:pt x="8965135" y="719872"/>
                  <a:pt x="8965135" y="743651"/>
                </a:cubicBezTo>
                <a:cubicBezTo>
                  <a:pt x="8965135" y="743651"/>
                  <a:pt x="8965135" y="743651"/>
                  <a:pt x="8975944" y="743651"/>
                </a:cubicBezTo>
                <a:cubicBezTo>
                  <a:pt x="8975944" y="743651"/>
                  <a:pt x="8975944" y="743651"/>
                  <a:pt x="8975944" y="752299"/>
                </a:cubicBezTo>
                <a:cubicBezTo>
                  <a:pt x="8975944" y="752299"/>
                  <a:pt x="8975944" y="752299"/>
                  <a:pt x="8984051" y="752299"/>
                </a:cubicBezTo>
                <a:cubicBezTo>
                  <a:pt x="8984051" y="752299"/>
                  <a:pt x="8984051" y="752299"/>
                  <a:pt x="8984051" y="735004"/>
                </a:cubicBezTo>
                <a:cubicBezTo>
                  <a:pt x="8984051" y="735004"/>
                  <a:pt x="8984051" y="735004"/>
                  <a:pt x="8994860" y="735004"/>
                </a:cubicBezTo>
                <a:cubicBezTo>
                  <a:pt x="8994860" y="735004"/>
                  <a:pt x="8994860" y="735004"/>
                  <a:pt x="8994860" y="743651"/>
                </a:cubicBezTo>
                <a:cubicBezTo>
                  <a:pt x="8994860" y="743651"/>
                  <a:pt x="8994860" y="743651"/>
                  <a:pt x="8997562" y="743651"/>
                </a:cubicBezTo>
                <a:cubicBezTo>
                  <a:pt x="8997562" y="743651"/>
                  <a:pt x="8997562" y="743651"/>
                  <a:pt x="8997562" y="741490"/>
                </a:cubicBezTo>
                <a:cubicBezTo>
                  <a:pt x="8997562" y="741490"/>
                  <a:pt x="8997562" y="741490"/>
                  <a:pt x="9002966" y="741490"/>
                </a:cubicBezTo>
                <a:cubicBezTo>
                  <a:pt x="9002966" y="741490"/>
                  <a:pt x="9002966" y="741490"/>
                  <a:pt x="9002966" y="735004"/>
                </a:cubicBezTo>
                <a:cubicBezTo>
                  <a:pt x="9002966" y="735004"/>
                  <a:pt x="9002966" y="735004"/>
                  <a:pt x="9054310" y="735004"/>
                </a:cubicBezTo>
                <a:cubicBezTo>
                  <a:pt x="9054310" y="735004"/>
                  <a:pt x="9054310" y="735004"/>
                  <a:pt x="9054310" y="758784"/>
                </a:cubicBezTo>
                <a:cubicBezTo>
                  <a:pt x="9054310" y="758784"/>
                  <a:pt x="9054310" y="758784"/>
                  <a:pt x="9075928" y="758784"/>
                </a:cubicBezTo>
                <a:cubicBezTo>
                  <a:pt x="9075928" y="758784"/>
                  <a:pt x="9075928" y="758784"/>
                  <a:pt x="9075928" y="767431"/>
                </a:cubicBezTo>
                <a:cubicBezTo>
                  <a:pt x="9075928" y="767431"/>
                  <a:pt x="9075928" y="767431"/>
                  <a:pt x="9094843" y="767431"/>
                </a:cubicBezTo>
                <a:cubicBezTo>
                  <a:pt x="9094843" y="767431"/>
                  <a:pt x="9094843" y="767431"/>
                  <a:pt x="9094843" y="743651"/>
                </a:cubicBezTo>
                <a:cubicBezTo>
                  <a:pt x="9094843" y="743651"/>
                  <a:pt x="9094843" y="743651"/>
                  <a:pt x="9105652" y="743651"/>
                </a:cubicBezTo>
                <a:cubicBezTo>
                  <a:pt x="9105652" y="743651"/>
                  <a:pt x="9105652" y="743651"/>
                  <a:pt x="9105652" y="711225"/>
                </a:cubicBezTo>
                <a:cubicBezTo>
                  <a:pt x="9105652" y="711225"/>
                  <a:pt x="9105652" y="711225"/>
                  <a:pt x="9116461" y="711225"/>
                </a:cubicBezTo>
                <a:cubicBezTo>
                  <a:pt x="9116461" y="711225"/>
                  <a:pt x="9116461" y="711225"/>
                  <a:pt x="9116461" y="696092"/>
                </a:cubicBezTo>
                <a:cubicBezTo>
                  <a:pt x="9116461" y="696092"/>
                  <a:pt x="9116461" y="696092"/>
                  <a:pt x="9113759" y="696092"/>
                </a:cubicBezTo>
                <a:cubicBezTo>
                  <a:pt x="9113759" y="696092"/>
                  <a:pt x="9113759" y="696092"/>
                  <a:pt x="9121866" y="683122"/>
                </a:cubicBezTo>
                <a:cubicBezTo>
                  <a:pt x="9121866" y="683122"/>
                  <a:pt x="9121866" y="683122"/>
                  <a:pt x="9132675" y="711225"/>
                </a:cubicBezTo>
                <a:cubicBezTo>
                  <a:pt x="9132675" y="711225"/>
                  <a:pt x="9132675" y="711225"/>
                  <a:pt x="9140782" y="711225"/>
                </a:cubicBezTo>
                <a:cubicBezTo>
                  <a:pt x="9140782" y="711225"/>
                  <a:pt x="9140782" y="711225"/>
                  <a:pt x="9140782" y="605298"/>
                </a:cubicBezTo>
                <a:cubicBezTo>
                  <a:pt x="9140782" y="605298"/>
                  <a:pt x="9140782" y="605298"/>
                  <a:pt x="9156995" y="605298"/>
                </a:cubicBezTo>
                <a:cubicBezTo>
                  <a:pt x="9156995" y="605298"/>
                  <a:pt x="9156995" y="605298"/>
                  <a:pt x="9156995" y="557739"/>
                </a:cubicBezTo>
                <a:cubicBezTo>
                  <a:pt x="9156995" y="557739"/>
                  <a:pt x="9156995" y="557739"/>
                  <a:pt x="9192124" y="557739"/>
                </a:cubicBezTo>
                <a:cubicBezTo>
                  <a:pt x="9192124" y="557739"/>
                  <a:pt x="9192124" y="557739"/>
                  <a:pt x="9192124" y="536121"/>
                </a:cubicBezTo>
                <a:cubicBezTo>
                  <a:pt x="9192124" y="536121"/>
                  <a:pt x="9192124" y="536121"/>
                  <a:pt x="9238063" y="536121"/>
                </a:cubicBezTo>
                <a:cubicBezTo>
                  <a:pt x="9238063" y="536121"/>
                  <a:pt x="9238063" y="536121"/>
                  <a:pt x="9238063" y="555577"/>
                </a:cubicBezTo>
                <a:cubicBezTo>
                  <a:pt x="9238063" y="555577"/>
                  <a:pt x="9238063" y="555577"/>
                  <a:pt x="9262383" y="555577"/>
                </a:cubicBezTo>
                <a:cubicBezTo>
                  <a:pt x="9262383" y="555577"/>
                  <a:pt x="9262383" y="555577"/>
                  <a:pt x="9262383" y="603136"/>
                </a:cubicBezTo>
                <a:cubicBezTo>
                  <a:pt x="9262383" y="603136"/>
                  <a:pt x="9262383" y="603136"/>
                  <a:pt x="9273192" y="603136"/>
                </a:cubicBezTo>
                <a:cubicBezTo>
                  <a:pt x="9273192" y="603136"/>
                  <a:pt x="9273192" y="603136"/>
                  <a:pt x="9273192" y="607459"/>
                </a:cubicBezTo>
                <a:cubicBezTo>
                  <a:pt x="9273192" y="607459"/>
                  <a:pt x="9273192" y="607459"/>
                  <a:pt x="9292108" y="607459"/>
                </a:cubicBezTo>
                <a:cubicBezTo>
                  <a:pt x="9292108" y="607459"/>
                  <a:pt x="9292108" y="607459"/>
                  <a:pt x="9292108" y="646371"/>
                </a:cubicBezTo>
                <a:cubicBezTo>
                  <a:pt x="9292108" y="646371"/>
                  <a:pt x="9292108" y="646371"/>
                  <a:pt x="9302917" y="646371"/>
                </a:cubicBezTo>
                <a:cubicBezTo>
                  <a:pt x="9302917" y="646371"/>
                  <a:pt x="9302917" y="646371"/>
                  <a:pt x="9302917" y="659342"/>
                </a:cubicBezTo>
                <a:cubicBezTo>
                  <a:pt x="9302917" y="659342"/>
                  <a:pt x="9302917" y="659342"/>
                  <a:pt x="9324535" y="659342"/>
                </a:cubicBezTo>
                <a:cubicBezTo>
                  <a:pt x="9324535" y="659342"/>
                  <a:pt x="9324535" y="659342"/>
                  <a:pt x="9324535" y="663666"/>
                </a:cubicBezTo>
                <a:cubicBezTo>
                  <a:pt x="9324535" y="663666"/>
                  <a:pt x="9324535" y="663666"/>
                  <a:pt x="9332642" y="665827"/>
                </a:cubicBezTo>
                <a:cubicBezTo>
                  <a:pt x="9332642" y="665827"/>
                  <a:pt x="9332642" y="665827"/>
                  <a:pt x="9332642" y="687445"/>
                </a:cubicBezTo>
                <a:cubicBezTo>
                  <a:pt x="9332642" y="687445"/>
                  <a:pt x="9332642" y="687445"/>
                  <a:pt x="9356962" y="687445"/>
                </a:cubicBezTo>
                <a:cubicBezTo>
                  <a:pt x="9356962" y="687445"/>
                  <a:pt x="9356962" y="687445"/>
                  <a:pt x="9356962" y="696092"/>
                </a:cubicBezTo>
                <a:cubicBezTo>
                  <a:pt x="9356962" y="696092"/>
                  <a:pt x="9356962" y="696092"/>
                  <a:pt x="9370473" y="696092"/>
                </a:cubicBezTo>
                <a:cubicBezTo>
                  <a:pt x="9370473" y="696092"/>
                  <a:pt x="9370473" y="696092"/>
                  <a:pt x="9370473" y="713387"/>
                </a:cubicBezTo>
                <a:cubicBezTo>
                  <a:pt x="9370473" y="713387"/>
                  <a:pt x="9370473" y="713387"/>
                  <a:pt x="9375878" y="713387"/>
                </a:cubicBezTo>
                <a:cubicBezTo>
                  <a:pt x="9375878" y="713387"/>
                  <a:pt x="9375878" y="713387"/>
                  <a:pt x="9375878" y="698254"/>
                </a:cubicBezTo>
                <a:cubicBezTo>
                  <a:pt x="9375878" y="698254"/>
                  <a:pt x="9375878" y="698254"/>
                  <a:pt x="9386687" y="698254"/>
                </a:cubicBezTo>
                <a:cubicBezTo>
                  <a:pt x="9386687" y="698254"/>
                  <a:pt x="9386687" y="698254"/>
                  <a:pt x="9386687" y="711225"/>
                </a:cubicBezTo>
                <a:cubicBezTo>
                  <a:pt x="9386687" y="711225"/>
                  <a:pt x="9386687" y="711225"/>
                  <a:pt x="9394794" y="711225"/>
                </a:cubicBezTo>
                <a:cubicBezTo>
                  <a:pt x="9394794" y="711225"/>
                  <a:pt x="9394794" y="711225"/>
                  <a:pt x="9394794" y="706901"/>
                </a:cubicBezTo>
                <a:cubicBezTo>
                  <a:pt x="9394794" y="706901"/>
                  <a:pt x="9394794" y="706901"/>
                  <a:pt x="9459648" y="706901"/>
                </a:cubicBezTo>
                <a:cubicBezTo>
                  <a:pt x="9459648" y="706901"/>
                  <a:pt x="9459648" y="706901"/>
                  <a:pt x="9459648" y="717710"/>
                </a:cubicBezTo>
                <a:cubicBezTo>
                  <a:pt x="9459648" y="717710"/>
                  <a:pt x="9459648" y="717710"/>
                  <a:pt x="9467754" y="717710"/>
                </a:cubicBezTo>
                <a:cubicBezTo>
                  <a:pt x="9467754" y="717710"/>
                  <a:pt x="9467754" y="717710"/>
                  <a:pt x="9467754" y="735004"/>
                </a:cubicBezTo>
                <a:cubicBezTo>
                  <a:pt x="9467754" y="735004"/>
                  <a:pt x="9467754" y="735004"/>
                  <a:pt x="9489372" y="724195"/>
                </a:cubicBezTo>
                <a:cubicBezTo>
                  <a:pt x="9489372" y="724195"/>
                  <a:pt x="9489372" y="724195"/>
                  <a:pt x="9497479" y="683122"/>
                </a:cubicBezTo>
                <a:cubicBezTo>
                  <a:pt x="9497479" y="683122"/>
                  <a:pt x="9497479" y="683122"/>
                  <a:pt x="9505586" y="680960"/>
                </a:cubicBezTo>
                <a:cubicBezTo>
                  <a:pt x="9505586" y="680960"/>
                  <a:pt x="9505586" y="680960"/>
                  <a:pt x="9508288" y="611783"/>
                </a:cubicBezTo>
                <a:cubicBezTo>
                  <a:pt x="9508288" y="611783"/>
                  <a:pt x="9508288" y="611783"/>
                  <a:pt x="9510990" y="680960"/>
                </a:cubicBezTo>
                <a:cubicBezTo>
                  <a:pt x="9510990" y="680960"/>
                  <a:pt x="9510990" y="680960"/>
                  <a:pt x="9519097" y="683122"/>
                </a:cubicBezTo>
                <a:cubicBezTo>
                  <a:pt x="9519097" y="683122"/>
                  <a:pt x="9519097" y="683122"/>
                  <a:pt x="9519097" y="596651"/>
                </a:cubicBezTo>
                <a:cubicBezTo>
                  <a:pt x="9519097" y="596651"/>
                  <a:pt x="9519097" y="596651"/>
                  <a:pt x="9524502" y="596651"/>
                </a:cubicBezTo>
                <a:cubicBezTo>
                  <a:pt x="9524502" y="596651"/>
                  <a:pt x="9524502" y="596651"/>
                  <a:pt x="9524502" y="564224"/>
                </a:cubicBezTo>
                <a:cubicBezTo>
                  <a:pt x="9524502" y="564224"/>
                  <a:pt x="9524502" y="564224"/>
                  <a:pt x="9575845" y="564224"/>
                </a:cubicBezTo>
                <a:cubicBezTo>
                  <a:pt x="9575845" y="564224"/>
                  <a:pt x="9575845" y="564224"/>
                  <a:pt x="9575845" y="596651"/>
                </a:cubicBezTo>
                <a:cubicBezTo>
                  <a:pt x="9575845" y="596651"/>
                  <a:pt x="9575845" y="596651"/>
                  <a:pt x="9583952" y="596651"/>
                </a:cubicBezTo>
                <a:cubicBezTo>
                  <a:pt x="9583952" y="596651"/>
                  <a:pt x="9583952" y="596651"/>
                  <a:pt x="9583952" y="514503"/>
                </a:cubicBezTo>
                <a:cubicBezTo>
                  <a:pt x="9583952" y="514503"/>
                  <a:pt x="9583952" y="514503"/>
                  <a:pt x="9602867" y="514503"/>
                </a:cubicBezTo>
                <a:cubicBezTo>
                  <a:pt x="9602867" y="514503"/>
                  <a:pt x="9602867" y="514503"/>
                  <a:pt x="9602867" y="499370"/>
                </a:cubicBezTo>
                <a:cubicBezTo>
                  <a:pt x="9602867" y="499370"/>
                  <a:pt x="9602867" y="499370"/>
                  <a:pt x="9632592" y="499370"/>
                </a:cubicBezTo>
                <a:cubicBezTo>
                  <a:pt x="9632592" y="499370"/>
                  <a:pt x="9632592" y="499370"/>
                  <a:pt x="9632592" y="490723"/>
                </a:cubicBezTo>
                <a:cubicBezTo>
                  <a:pt x="9632592" y="490723"/>
                  <a:pt x="9632592" y="490723"/>
                  <a:pt x="9651508" y="490723"/>
                </a:cubicBezTo>
                <a:cubicBezTo>
                  <a:pt x="9651508" y="490723"/>
                  <a:pt x="9651508" y="490723"/>
                  <a:pt x="9651508" y="499370"/>
                </a:cubicBezTo>
                <a:cubicBezTo>
                  <a:pt x="9651508" y="499370"/>
                  <a:pt x="9651508" y="499370"/>
                  <a:pt x="9659614" y="499370"/>
                </a:cubicBezTo>
                <a:cubicBezTo>
                  <a:pt x="9659614" y="499370"/>
                  <a:pt x="9659614" y="499370"/>
                  <a:pt x="9659614" y="495047"/>
                </a:cubicBezTo>
                <a:cubicBezTo>
                  <a:pt x="9659614" y="495047"/>
                  <a:pt x="9659614" y="495047"/>
                  <a:pt x="9673126" y="495047"/>
                </a:cubicBezTo>
                <a:cubicBezTo>
                  <a:pt x="9673126" y="495047"/>
                  <a:pt x="9673126" y="495047"/>
                  <a:pt x="9673126" y="499370"/>
                </a:cubicBezTo>
                <a:cubicBezTo>
                  <a:pt x="9673126" y="499370"/>
                  <a:pt x="9673126" y="499370"/>
                  <a:pt x="9678530" y="499370"/>
                </a:cubicBezTo>
                <a:cubicBezTo>
                  <a:pt x="9678530" y="499370"/>
                  <a:pt x="9678530" y="499370"/>
                  <a:pt x="9678530" y="490723"/>
                </a:cubicBezTo>
                <a:cubicBezTo>
                  <a:pt x="9678530" y="490723"/>
                  <a:pt x="9678530" y="490723"/>
                  <a:pt x="9702851" y="490723"/>
                </a:cubicBezTo>
                <a:cubicBezTo>
                  <a:pt x="9702851" y="490723"/>
                  <a:pt x="9702851" y="490723"/>
                  <a:pt x="9702851" y="499370"/>
                </a:cubicBezTo>
                <a:cubicBezTo>
                  <a:pt x="9702851" y="499370"/>
                  <a:pt x="9702851" y="499370"/>
                  <a:pt x="9743384" y="499370"/>
                </a:cubicBezTo>
                <a:cubicBezTo>
                  <a:pt x="9743384" y="499370"/>
                  <a:pt x="9743384" y="499370"/>
                  <a:pt x="9743384" y="512341"/>
                </a:cubicBezTo>
                <a:cubicBezTo>
                  <a:pt x="9743384" y="512341"/>
                  <a:pt x="9743384" y="512341"/>
                  <a:pt x="9778514" y="512341"/>
                </a:cubicBezTo>
                <a:cubicBezTo>
                  <a:pt x="9778514" y="512341"/>
                  <a:pt x="9778514" y="512341"/>
                  <a:pt x="9778514" y="542606"/>
                </a:cubicBezTo>
                <a:cubicBezTo>
                  <a:pt x="9778514" y="542606"/>
                  <a:pt x="9778514" y="542606"/>
                  <a:pt x="9786620" y="542606"/>
                </a:cubicBezTo>
                <a:cubicBezTo>
                  <a:pt x="9786620" y="542606"/>
                  <a:pt x="9786620" y="542606"/>
                  <a:pt x="9786620" y="551253"/>
                </a:cubicBezTo>
                <a:cubicBezTo>
                  <a:pt x="9786620" y="551253"/>
                  <a:pt x="9786620" y="551253"/>
                  <a:pt x="9792025" y="551253"/>
                </a:cubicBezTo>
                <a:cubicBezTo>
                  <a:pt x="9792025" y="551253"/>
                  <a:pt x="9792025" y="551253"/>
                  <a:pt x="9792025" y="581518"/>
                </a:cubicBezTo>
                <a:cubicBezTo>
                  <a:pt x="9792025" y="581518"/>
                  <a:pt x="9792025" y="581518"/>
                  <a:pt x="9800132" y="581518"/>
                </a:cubicBezTo>
                <a:cubicBezTo>
                  <a:pt x="9800132" y="581518"/>
                  <a:pt x="9800132" y="581518"/>
                  <a:pt x="9800132" y="588003"/>
                </a:cubicBezTo>
                <a:cubicBezTo>
                  <a:pt x="9800132" y="588003"/>
                  <a:pt x="9800132" y="588003"/>
                  <a:pt x="9810941" y="588003"/>
                </a:cubicBezTo>
                <a:cubicBezTo>
                  <a:pt x="9810941" y="588003"/>
                  <a:pt x="9810941" y="588003"/>
                  <a:pt x="9810941" y="618268"/>
                </a:cubicBezTo>
                <a:cubicBezTo>
                  <a:pt x="9810941" y="618268"/>
                  <a:pt x="9810941" y="618268"/>
                  <a:pt x="9832559" y="618268"/>
                </a:cubicBezTo>
                <a:cubicBezTo>
                  <a:pt x="9832559" y="618268"/>
                  <a:pt x="9832559" y="618268"/>
                  <a:pt x="9832559" y="642048"/>
                </a:cubicBezTo>
                <a:cubicBezTo>
                  <a:pt x="9832559" y="642048"/>
                  <a:pt x="9832559" y="642048"/>
                  <a:pt x="9835261" y="642048"/>
                </a:cubicBezTo>
                <a:cubicBezTo>
                  <a:pt x="9835261" y="642048"/>
                  <a:pt x="9835261" y="642048"/>
                  <a:pt x="9835261" y="655019"/>
                </a:cubicBezTo>
                <a:cubicBezTo>
                  <a:pt x="9835261" y="655019"/>
                  <a:pt x="9835261" y="655019"/>
                  <a:pt x="9843368" y="655019"/>
                </a:cubicBezTo>
                <a:cubicBezTo>
                  <a:pt x="9843368" y="655019"/>
                  <a:pt x="9843368" y="655019"/>
                  <a:pt x="9843368" y="678798"/>
                </a:cubicBezTo>
                <a:cubicBezTo>
                  <a:pt x="9843368" y="678798"/>
                  <a:pt x="9843368" y="678798"/>
                  <a:pt x="9856879" y="678798"/>
                </a:cubicBezTo>
                <a:cubicBezTo>
                  <a:pt x="9856879" y="678798"/>
                  <a:pt x="9856879" y="678798"/>
                  <a:pt x="9856879" y="680960"/>
                </a:cubicBezTo>
                <a:cubicBezTo>
                  <a:pt x="9856879" y="680960"/>
                  <a:pt x="9856879" y="680960"/>
                  <a:pt x="9859582" y="680960"/>
                </a:cubicBezTo>
                <a:cubicBezTo>
                  <a:pt x="9859582" y="680960"/>
                  <a:pt x="9859582" y="680960"/>
                  <a:pt x="9859582" y="696092"/>
                </a:cubicBezTo>
                <a:cubicBezTo>
                  <a:pt x="9859582" y="696092"/>
                  <a:pt x="9859582" y="696092"/>
                  <a:pt x="9875795" y="680960"/>
                </a:cubicBezTo>
                <a:cubicBezTo>
                  <a:pt x="9875795" y="680960"/>
                  <a:pt x="9875795" y="680960"/>
                  <a:pt x="9913627" y="680960"/>
                </a:cubicBezTo>
                <a:cubicBezTo>
                  <a:pt x="9913627" y="680960"/>
                  <a:pt x="9913627" y="680960"/>
                  <a:pt x="9913627" y="767431"/>
                </a:cubicBezTo>
                <a:cubicBezTo>
                  <a:pt x="9913627" y="767431"/>
                  <a:pt x="9913627" y="767431"/>
                  <a:pt x="9921734" y="767431"/>
                </a:cubicBezTo>
                <a:cubicBezTo>
                  <a:pt x="9921734" y="767431"/>
                  <a:pt x="9921734" y="767431"/>
                  <a:pt x="9929840" y="756622"/>
                </a:cubicBezTo>
                <a:cubicBezTo>
                  <a:pt x="9929840" y="756622"/>
                  <a:pt x="9929840" y="756622"/>
                  <a:pt x="9929840" y="771755"/>
                </a:cubicBezTo>
                <a:cubicBezTo>
                  <a:pt x="9929840" y="771755"/>
                  <a:pt x="9929840" y="771755"/>
                  <a:pt x="9935245" y="771755"/>
                </a:cubicBezTo>
                <a:cubicBezTo>
                  <a:pt x="9935245" y="771755"/>
                  <a:pt x="9935245" y="771755"/>
                  <a:pt x="9935245" y="726357"/>
                </a:cubicBezTo>
                <a:cubicBezTo>
                  <a:pt x="9935245" y="726357"/>
                  <a:pt x="9935245" y="726357"/>
                  <a:pt x="9943352" y="726357"/>
                </a:cubicBezTo>
                <a:cubicBezTo>
                  <a:pt x="9943352" y="726357"/>
                  <a:pt x="9943352" y="726357"/>
                  <a:pt x="9943352" y="661504"/>
                </a:cubicBezTo>
                <a:cubicBezTo>
                  <a:pt x="9943352" y="661504"/>
                  <a:pt x="9943352" y="661504"/>
                  <a:pt x="9954160" y="661504"/>
                </a:cubicBezTo>
                <a:cubicBezTo>
                  <a:pt x="9954160" y="661504"/>
                  <a:pt x="9954160" y="661504"/>
                  <a:pt x="9970374" y="618268"/>
                </a:cubicBezTo>
                <a:cubicBezTo>
                  <a:pt x="9970374" y="618268"/>
                  <a:pt x="9970374" y="618268"/>
                  <a:pt x="9983885" y="618268"/>
                </a:cubicBezTo>
                <a:cubicBezTo>
                  <a:pt x="9983885" y="618268"/>
                  <a:pt x="9983885" y="618268"/>
                  <a:pt x="9997396" y="661504"/>
                </a:cubicBezTo>
                <a:cubicBezTo>
                  <a:pt x="9997396" y="661504"/>
                  <a:pt x="9997396" y="661504"/>
                  <a:pt x="10008206" y="661504"/>
                </a:cubicBezTo>
                <a:cubicBezTo>
                  <a:pt x="10008206" y="661504"/>
                  <a:pt x="10008206" y="661504"/>
                  <a:pt x="10008206" y="700416"/>
                </a:cubicBezTo>
                <a:cubicBezTo>
                  <a:pt x="10008206" y="700416"/>
                  <a:pt x="10008206" y="700416"/>
                  <a:pt x="10027121" y="700416"/>
                </a:cubicBezTo>
                <a:cubicBezTo>
                  <a:pt x="10027121" y="700416"/>
                  <a:pt x="10027121" y="700416"/>
                  <a:pt x="10027121" y="717710"/>
                </a:cubicBezTo>
                <a:cubicBezTo>
                  <a:pt x="10027121" y="717710"/>
                  <a:pt x="10027121" y="717710"/>
                  <a:pt x="10032526" y="717710"/>
                </a:cubicBezTo>
                <a:cubicBezTo>
                  <a:pt x="10032526" y="717710"/>
                  <a:pt x="10032526" y="717710"/>
                  <a:pt x="10032526" y="700416"/>
                </a:cubicBezTo>
                <a:cubicBezTo>
                  <a:pt x="10032526" y="700416"/>
                  <a:pt x="10032526" y="700416"/>
                  <a:pt x="10048740" y="700416"/>
                </a:cubicBezTo>
                <a:cubicBezTo>
                  <a:pt x="10048740" y="700416"/>
                  <a:pt x="10048740" y="700416"/>
                  <a:pt x="10048740" y="713387"/>
                </a:cubicBezTo>
                <a:cubicBezTo>
                  <a:pt x="10048740" y="713387"/>
                  <a:pt x="10048740" y="713387"/>
                  <a:pt x="10089273" y="713387"/>
                </a:cubicBezTo>
                <a:cubicBezTo>
                  <a:pt x="10089273" y="713387"/>
                  <a:pt x="10089273" y="713387"/>
                  <a:pt x="10089273" y="676636"/>
                </a:cubicBezTo>
                <a:cubicBezTo>
                  <a:pt x="10089273" y="676636"/>
                  <a:pt x="10089273" y="676636"/>
                  <a:pt x="10102784" y="676636"/>
                </a:cubicBezTo>
                <a:cubicBezTo>
                  <a:pt x="10102784" y="676636"/>
                  <a:pt x="10102784" y="676636"/>
                  <a:pt x="10102784" y="698254"/>
                </a:cubicBezTo>
                <a:cubicBezTo>
                  <a:pt x="10102784" y="698254"/>
                  <a:pt x="10102784" y="698254"/>
                  <a:pt x="10105487" y="698254"/>
                </a:cubicBezTo>
                <a:cubicBezTo>
                  <a:pt x="10105487" y="698254"/>
                  <a:pt x="10105487" y="698254"/>
                  <a:pt x="10105487" y="665827"/>
                </a:cubicBezTo>
                <a:cubicBezTo>
                  <a:pt x="10105487" y="665827"/>
                  <a:pt x="10105487" y="665827"/>
                  <a:pt x="10135212" y="665827"/>
                </a:cubicBezTo>
                <a:cubicBezTo>
                  <a:pt x="10135212" y="665827"/>
                  <a:pt x="10135212" y="665827"/>
                  <a:pt x="10135212" y="652857"/>
                </a:cubicBezTo>
                <a:cubicBezTo>
                  <a:pt x="10135212" y="652857"/>
                  <a:pt x="10135212" y="652857"/>
                  <a:pt x="10143318" y="652857"/>
                </a:cubicBezTo>
                <a:cubicBezTo>
                  <a:pt x="10143318" y="652857"/>
                  <a:pt x="10143318" y="652857"/>
                  <a:pt x="10143318" y="637724"/>
                </a:cubicBezTo>
                <a:cubicBezTo>
                  <a:pt x="10143318" y="637724"/>
                  <a:pt x="10143318" y="637724"/>
                  <a:pt x="10148723" y="637724"/>
                </a:cubicBezTo>
                <a:cubicBezTo>
                  <a:pt x="10148723" y="637724"/>
                  <a:pt x="10148723" y="637724"/>
                  <a:pt x="10148723" y="644210"/>
                </a:cubicBezTo>
                <a:cubicBezTo>
                  <a:pt x="10148723" y="644210"/>
                  <a:pt x="10148723" y="644210"/>
                  <a:pt x="10173043" y="644210"/>
                </a:cubicBezTo>
                <a:cubicBezTo>
                  <a:pt x="10173043" y="644210"/>
                  <a:pt x="10173043" y="644210"/>
                  <a:pt x="10173043" y="637724"/>
                </a:cubicBezTo>
                <a:cubicBezTo>
                  <a:pt x="10173043" y="637724"/>
                  <a:pt x="10173043" y="637724"/>
                  <a:pt x="10181150" y="637724"/>
                </a:cubicBezTo>
                <a:cubicBezTo>
                  <a:pt x="10181150" y="637724"/>
                  <a:pt x="10181150" y="637724"/>
                  <a:pt x="10181150" y="648533"/>
                </a:cubicBezTo>
                <a:cubicBezTo>
                  <a:pt x="10181150" y="648533"/>
                  <a:pt x="10181150" y="648533"/>
                  <a:pt x="10232493" y="648533"/>
                </a:cubicBezTo>
                <a:cubicBezTo>
                  <a:pt x="10232493" y="648533"/>
                  <a:pt x="10232493" y="648533"/>
                  <a:pt x="10232493" y="786887"/>
                </a:cubicBezTo>
                <a:cubicBezTo>
                  <a:pt x="10232493" y="786887"/>
                  <a:pt x="10232493" y="786887"/>
                  <a:pt x="10248706" y="786887"/>
                </a:cubicBezTo>
                <a:cubicBezTo>
                  <a:pt x="10248706" y="782563"/>
                  <a:pt x="10248706" y="778240"/>
                  <a:pt x="10248706" y="773916"/>
                </a:cubicBezTo>
                <a:cubicBezTo>
                  <a:pt x="10251409" y="773916"/>
                  <a:pt x="10251409" y="773916"/>
                  <a:pt x="10254111" y="773916"/>
                </a:cubicBezTo>
                <a:cubicBezTo>
                  <a:pt x="10254111" y="778240"/>
                  <a:pt x="10254111" y="782563"/>
                  <a:pt x="10254111" y="786887"/>
                </a:cubicBezTo>
                <a:cubicBezTo>
                  <a:pt x="10267622" y="786887"/>
                  <a:pt x="10281133" y="786887"/>
                  <a:pt x="10294645" y="786887"/>
                </a:cubicBezTo>
                <a:cubicBezTo>
                  <a:pt x="10294645" y="776078"/>
                  <a:pt x="10294645" y="767431"/>
                  <a:pt x="10294645" y="756622"/>
                </a:cubicBezTo>
                <a:cubicBezTo>
                  <a:pt x="10300049" y="756622"/>
                  <a:pt x="10305454" y="756622"/>
                  <a:pt x="10310858" y="756622"/>
                </a:cubicBezTo>
                <a:cubicBezTo>
                  <a:pt x="10310858" y="756622"/>
                  <a:pt x="10313560" y="754460"/>
                  <a:pt x="10313560" y="754460"/>
                </a:cubicBezTo>
                <a:cubicBezTo>
                  <a:pt x="10318965" y="754460"/>
                  <a:pt x="10324370" y="754460"/>
                  <a:pt x="10327072" y="754460"/>
                </a:cubicBezTo>
                <a:cubicBezTo>
                  <a:pt x="10329774" y="754460"/>
                  <a:pt x="10329774" y="756622"/>
                  <a:pt x="10332476" y="756622"/>
                </a:cubicBezTo>
                <a:cubicBezTo>
                  <a:pt x="10335178" y="756622"/>
                  <a:pt x="10340583" y="756622"/>
                  <a:pt x="10345988" y="756622"/>
                </a:cubicBezTo>
                <a:cubicBezTo>
                  <a:pt x="10345988" y="767431"/>
                  <a:pt x="10345988" y="778240"/>
                  <a:pt x="10345988" y="786887"/>
                </a:cubicBezTo>
                <a:cubicBezTo>
                  <a:pt x="10348690" y="786887"/>
                  <a:pt x="10351392" y="786887"/>
                  <a:pt x="10356796" y="786887"/>
                </a:cubicBezTo>
                <a:cubicBezTo>
                  <a:pt x="10356796" y="793372"/>
                  <a:pt x="10356796" y="799858"/>
                  <a:pt x="10356796" y="804181"/>
                </a:cubicBezTo>
                <a:cubicBezTo>
                  <a:pt x="10364903" y="806343"/>
                  <a:pt x="10375712" y="806343"/>
                  <a:pt x="10386521" y="806343"/>
                </a:cubicBezTo>
                <a:cubicBezTo>
                  <a:pt x="10386521" y="799858"/>
                  <a:pt x="10386521" y="795534"/>
                  <a:pt x="10386521" y="789049"/>
                </a:cubicBezTo>
                <a:cubicBezTo>
                  <a:pt x="10418948" y="789049"/>
                  <a:pt x="10454078" y="789049"/>
                  <a:pt x="10489207" y="789049"/>
                </a:cubicBezTo>
                <a:cubicBezTo>
                  <a:pt x="10489207" y="795534"/>
                  <a:pt x="10489207" y="799858"/>
                  <a:pt x="10489207" y="806343"/>
                </a:cubicBezTo>
                <a:cubicBezTo>
                  <a:pt x="10491909" y="806343"/>
                  <a:pt x="10497314" y="806343"/>
                  <a:pt x="10502718" y="806343"/>
                </a:cubicBezTo>
                <a:cubicBezTo>
                  <a:pt x="10502718" y="808505"/>
                  <a:pt x="10502718" y="808505"/>
                  <a:pt x="10502718" y="810667"/>
                </a:cubicBezTo>
                <a:cubicBezTo>
                  <a:pt x="10500016" y="810667"/>
                  <a:pt x="10497314" y="810667"/>
                  <a:pt x="10494612" y="810667"/>
                </a:cubicBezTo>
                <a:lnTo>
                  <a:pt x="10494612" y="814322"/>
                </a:lnTo>
                <a:lnTo>
                  <a:pt x="10564926" y="814322"/>
                </a:lnTo>
                <a:lnTo>
                  <a:pt x="10567572" y="782563"/>
                </a:lnTo>
                <a:cubicBezTo>
                  <a:pt x="10570275" y="782563"/>
                  <a:pt x="10572977" y="782563"/>
                  <a:pt x="10575679" y="782563"/>
                </a:cubicBezTo>
                <a:lnTo>
                  <a:pt x="10578015" y="814322"/>
                </a:lnTo>
                <a:lnTo>
                  <a:pt x="10589557" y="814322"/>
                </a:lnTo>
                <a:lnTo>
                  <a:pt x="10591893" y="782563"/>
                </a:lnTo>
                <a:cubicBezTo>
                  <a:pt x="10594595" y="782563"/>
                  <a:pt x="10597297" y="782563"/>
                  <a:pt x="10600000" y="782563"/>
                </a:cubicBezTo>
                <a:lnTo>
                  <a:pt x="10602335" y="814322"/>
                </a:lnTo>
                <a:lnTo>
                  <a:pt x="10672960" y="814322"/>
                </a:lnTo>
                <a:lnTo>
                  <a:pt x="10672960" y="808505"/>
                </a:lnTo>
                <a:cubicBezTo>
                  <a:pt x="10678365" y="808505"/>
                  <a:pt x="10683770" y="808505"/>
                  <a:pt x="10689174" y="808505"/>
                </a:cubicBezTo>
                <a:lnTo>
                  <a:pt x="10689174" y="814322"/>
                </a:lnTo>
                <a:lnTo>
                  <a:pt x="10713494" y="814322"/>
                </a:lnTo>
                <a:lnTo>
                  <a:pt x="10713494" y="810667"/>
                </a:lnTo>
                <a:cubicBezTo>
                  <a:pt x="10716196" y="810667"/>
                  <a:pt x="10718899" y="810667"/>
                  <a:pt x="10721601" y="810667"/>
                </a:cubicBezTo>
                <a:lnTo>
                  <a:pt x="10721601" y="814322"/>
                </a:lnTo>
                <a:lnTo>
                  <a:pt x="10729708" y="814322"/>
                </a:lnTo>
                <a:lnTo>
                  <a:pt x="10729708" y="806343"/>
                </a:lnTo>
                <a:cubicBezTo>
                  <a:pt x="10732410" y="806343"/>
                  <a:pt x="10737814" y="806343"/>
                  <a:pt x="10740517" y="806343"/>
                </a:cubicBezTo>
                <a:cubicBezTo>
                  <a:pt x="10740517" y="804181"/>
                  <a:pt x="10740517" y="802019"/>
                  <a:pt x="10740517" y="799858"/>
                </a:cubicBezTo>
                <a:cubicBezTo>
                  <a:pt x="10743219" y="799858"/>
                  <a:pt x="10748624" y="799858"/>
                  <a:pt x="10751326" y="799858"/>
                </a:cubicBezTo>
                <a:cubicBezTo>
                  <a:pt x="10751326" y="802019"/>
                  <a:pt x="10751326" y="804181"/>
                  <a:pt x="10751326" y="806343"/>
                </a:cubicBezTo>
                <a:cubicBezTo>
                  <a:pt x="10799966" y="806343"/>
                  <a:pt x="10848607" y="806343"/>
                  <a:pt x="10897248" y="806343"/>
                </a:cubicBezTo>
                <a:cubicBezTo>
                  <a:pt x="10897248" y="808505"/>
                  <a:pt x="10897248" y="808505"/>
                  <a:pt x="10897248" y="810667"/>
                </a:cubicBezTo>
                <a:cubicBezTo>
                  <a:pt x="10902652" y="810667"/>
                  <a:pt x="10908057" y="810667"/>
                  <a:pt x="10913461" y="810667"/>
                </a:cubicBezTo>
                <a:cubicBezTo>
                  <a:pt x="10913461" y="808505"/>
                  <a:pt x="10913461" y="808505"/>
                  <a:pt x="10913461" y="806343"/>
                </a:cubicBezTo>
                <a:cubicBezTo>
                  <a:pt x="10918866" y="806343"/>
                  <a:pt x="10926972" y="806343"/>
                  <a:pt x="10935079" y="806343"/>
                </a:cubicBezTo>
                <a:cubicBezTo>
                  <a:pt x="10935079" y="808505"/>
                  <a:pt x="10935079" y="810667"/>
                  <a:pt x="10935079" y="812828"/>
                </a:cubicBezTo>
                <a:cubicBezTo>
                  <a:pt x="10940484" y="812828"/>
                  <a:pt x="10948590" y="812828"/>
                  <a:pt x="10953995" y="812828"/>
                </a:cubicBezTo>
                <a:lnTo>
                  <a:pt x="10953995" y="814322"/>
                </a:lnTo>
                <a:lnTo>
                  <a:pt x="10997231" y="814322"/>
                </a:lnTo>
                <a:lnTo>
                  <a:pt x="10997231" y="797696"/>
                </a:lnTo>
                <a:cubicBezTo>
                  <a:pt x="10999933" y="797696"/>
                  <a:pt x="11002636" y="797696"/>
                  <a:pt x="11005338" y="797696"/>
                </a:cubicBezTo>
                <a:lnTo>
                  <a:pt x="11005338" y="814322"/>
                </a:lnTo>
                <a:lnTo>
                  <a:pt x="11013445" y="814322"/>
                </a:lnTo>
                <a:lnTo>
                  <a:pt x="11013445" y="810667"/>
                </a:lnTo>
                <a:cubicBezTo>
                  <a:pt x="11029658" y="810667"/>
                  <a:pt x="11048574" y="810667"/>
                  <a:pt x="11064788" y="810667"/>
                </a:cubicBezTo>
                <a:lnTo>
                  <a:pt x="11064788" y="814322"/>
                </a:lnTo>
                <a:lnTo>
                  <a:pt x="11079413" y="814322"/>
                </a:lnTo>
                <a:lnTo>
                  <a:pt x="11099917" y="404252"/>
                </a:lnTo>
                <a:cubicBezTo>
                  <a:pt x="11086406" y="404252"/>
                  <a:pt x="11053978" y="391282"/>
                  <a:pt x="11083703" y="382634"/>
                </a:cubicBezTo>
                <a:cubicBezTo>
                  <a:pt x="11081001" y="380473"/>
                  <a:pt x="11078299" y="378311"/>
                  <a:pt x="11075596" y="378311"/>
                </a:cubicBezTo>
                <a:cubicBezTo>
                  <a:pt x="11075596" y="365340"/>
                  <a:pt x="11072894" y="363178"/>
                  <a:pt x="11086406" y="354531"/>
                </a:cubicBezTo>
                <a:cubicBezTo>
                  <a:pt x="11086406" y="350208"/>
                  <a:pt x="11086406" y="343722"/>
                  <a:pt x="11086406" y="337237"/>
                </a:cubicBezTo>
                <a:cubicBezTo>
                  <a:pt x="11091810" y="337237"/>
                  <a:pt x="11097214" y="337237"/>
                  <a:pt x="11105321" y="337237"/>
                </a:cubicBezTo>
                <a:cubicBezTo>
                  <a:pt x="11105321" y="328590"/>
                  <a:pt x="11105321" y="322105"/>
                  <a:pt x="11105321" y="315619"/>
                </a:cubicBezTo>
                <a:cubicBezTo>
                  <a:pt x="11105321" y="313458"/>
                  <a:pt x="11108024" y="313458"/>
                  <a:pt x="11108024" y="311296"/>
                </a:cubicBezTo>
                <a:cubicBezTo>
                  <a:pt x="11108024" y="285354"/>
                  <a:pt x="11108024" y="259413"/>
                  <a:pt x="11108024" y="233472"/>
                </a:cubicBezTo>
                <a:cubicBezTo>
                  <a:pt x="11108024" y="231310"/>
                  <a:pt x="11105321" y="229148"/>
                  <a:pt x="11105321" y="226986"/>
                </a:cubicBezTo>
                <a:cubicBezTo>
                  <a:pt x="11108024" y="224825"/>
                  <a:pt x="11110726" y="222663"/>
                  <a:pt x="11113428" y="220501"/>
                </a:cubicBezTo>
                <a:cubicBezTo>
                  <a:pt x="11113428" y="201045"/>
                  <a:pt x="11113428" y="181589"/>
                  <a:pt x="11113428" y="162133"/>
                </a:cubicBezTo>
                <a:cubicBezTo>
                  <a:pt x="11113428" y="159971"/>
                  <a:pt x="11113428" y="159971"/>
                  <a:pt x="11116130" y="157810"/>
                </a:cubicBezTo>
                <a:cubicBezTo>
                  <a:pt x="11116130" y="140515"/>
                  <a:pt x="11116130" y="121059"/>
                  <a:pt x="11116130" y="101603"/>
                </a:cubicBezTo>
                <a:cubicBezTo>
                  <a:pt x="11116130" y="101603"/>
                  <a:pt x="11116130" y="99442"/>
                  <a:pt x="11118833" y="99442"/>
                </a:cubicBezTo>
                <a:cubicBezTo>
                  <a:pt x="11118833" y="92956"/>
                  <a:pt x="11118833" y="88633"/>
                  <a:pt x="11118833" y="82147"/>
                </a:cubicBezTo>
                <a:cubicBezTo>
                  <a:pt x="11118833" y="82147"/>
                  <a:pt x="11118833" y="79986"/>
                  <a:pt x="11121535" y="79986"/>
                </a:cubicBezTo>
                <a:cubicBezTo>
                  <a:pt x="11124237" y="79986"/>
                  <a:pt x="11124237" y="82147"/>
                  <a:pt x="11124237" y="82147"/>
                </a:cubicBezTo>
                <a:cubicBezTo>
                  <a:pt x="11124237" y="88633"/>
                  <a:pt x="11124237" y="92956"/>
                  <a:pt x="11124237" y="99442"/>
                </a:cubicBezTo>
                <a:cubicBezTo>
                  <a:pt x="11124237" y="99442"/>
                  <a:pt x="11126939" y="101603"/>
                  <a:pt x="11126939" y="101603"/>
                </a:cubicBezTo>
                <a:cubicBezTo>
                  <a:pt x="11126939" y="121059"/>
                  <a:pt x="11126939" y="140515"/>
                  <a:pt x="11126939" y="157810"/>
                </a:cubicBezTo>
                <a:cubicBezTo>
                  <a:pt x="11126939" y="159971"/>
                  <a:pt x="11129642" y="162133"/>
                  <a:pt x="11129642" y="162133"/>
                </a:cubicBezTo>
                <a:cubicBezTo>
                  <a:pt x="11129642" y="181589"/>
                  <a:pt x="11129642" y="201045"/>
                  <a:pt x="11129642" y="220501"/>
                </a:cubicBezTo>
                <a:cubicBezTo>
                  <a:pt x="11132344" y="222663"/>
                  <a:pt x="11135046" y="224825"/>
                  <a:pt x="11137748" y="226986"/>
                </a:cubicBezTo>
                <a:cubicBezTo>
                  <a:pt x="11137748" y="229148"/>
                  <a:pt x="11135046" y="231310"/>
                  <a:pt x="11135046" y="233472"/>
                </a:cubicBezTo>
                <a:cubicBezTo>
                  <a:pt x="11135046" y="259413"/>
                  <a:pt x="11135046" y="285354"/>
                  <a:pt x="11135046" y="311296"/>
                </a:cubicBezTo>
                <a:cubicBezTo>
                  <a:pt x="11135046" y="313458"/>
                  <a:pt x="11137748" y="313458"/>
                  <a:pt x="11137748" y="315619"/>
                </a:cubicBezTo>
                <a:cubicBezTo>
                  <a:pt x="11137748" y="322105"/>
                  <a:pt x="11137748" y="328590"/>
                  <a:pt x="11137748" y="337237"/>
                </a:cubicBezTo>
                <a:cubicBezTo>
                  <a:pt x="11143153" y="337237"/>
                  <a:pt x="11151260" y="337237"/>
                  <a:pt x="11156664" y="337237"/>
                </a:cubicBezTo>
                <a:cubicBezTo>
                  <a:pt x="11156664" y="343722"/>
                  <a:pt x="11156664" y="350208"/>
                  <a:pt x="11156664" y="354531"/>
                </a:cubicBezTo>
                <a:cubicBezTo>
                  <a:pt x="11167473" y="363178"/>
                  <a:pt x="11167473" y="363178"/>
                  <a:pt x="11167473" y="378311"/>
                </a:cubicBezTo>
                <a:cubicBezTo>
                  <a:pt x="11164771" y="378311"/>
                  <a:pt x="11162069" y="380473"/>
                  <a:pt x="11159366" y="382634"/>
                </a:cubicBezTo>
                <a:cubicBezTo>
                  <a:pt x="11186389" y="393443"/>
                  <a:pt x="11153962" y="402090"/>
                  <a:pt x="11143153" y="404252"/>
                </a:cubicBezTo>
                <a:cubicBezTo>
                  <a:pt x="11145855" y="488562"/>
                  <a:pt x="11151260" y="572871"/>
                  <a:pt x="11153962" y="657180"/>
                </a:cubicBezTo>
                <a:cubicBezTo>
                  <a:pt x="11183687" y="657180"/>
                  <a:pt x="11213412" y="657180"/>
                  <a:pt x="11240434" y="657180"/>
                </a:cubicBezTo>
                <a:cubicBezTo>
                  <a:pt x="11240434" y="683122"/>
                  <a:pt x="11240434" y="709063"/>
                  <a:pt x="11240434" y="732843"/>
                </a:cubicBezTo>
                <a:cubicBezTo>
                  <a:pt x="11245839" y="732843"/>
                  <a:pt x="11248541" y="732843"/>
                  <a:pt x="11251243" y="732843"/>
                </a:cubicBezTo>
                <a:cubicBezTo>
                  <a:pt x="11251243" y="730681"/>
                  <a:pt x="11253945" y="728519"/>
                  <a:pt x="11253945" y="726357"/>
                </a:cubicBezTo>
                <a:cubicBezTo>
                  <a:pt x="11256648" y="726357"/>
                  <a:pt x="11259350" y="726357"/>
                  <a:pt x="11262052" y="726357"/>
                </a:cubicBezTo>
                <a:cubicBezTo>
                  <a:pt x="11262052" y="728519"/>
                  <a:pt x="11262052" y="730681"/>
                  <a:pt x="11264754" y="735004"/>
                </a:cubicBezTo>
                <a:cubicBezTo>
                  <a:pt x="11270159" y="735004"/>
                  <a:pt x="11275563" y="735004"/>
                  <a:pt x="11280968" y="735004"/>
                </a:cubicBezTo>
                <a:cubicBezTo>
                  <a:pt x="11280968" y="732843"/>
                  <a:pt x="11280968" y="730681"/>
                  <a:pt x="11280968" y="728519"/>
                </a:cubicBezTo>
                <a:cubicBezTo>
                  <a:pt x="11291777" y="728519"/>
                  <a:pt x="11299884" y="728519"/>
                  <a:pt x="11310693" y="728519"/>
                </a:cubicBezTo>
                <a:cubicBezTo>
                  <a:pt x="11310693" y="730681"/>
                  <a:pt x="11310693" y="732843"/>
                  <a:pt x="11310693" y="735004"/>
                </a:cubicBezTo>
                <a:cubicBezTo>
                  <a:pt x="11318800" y="735004"/>
                  <a:pt x="11329608" y="735004"/>
                  <a:pt x="11337715" y="735004"/>
                </a:cubicBezTo>
                <a:cubicBezTo>
                  <a:pt x="11337715" y="750137"/>
                  <a:pt x="11337715" y="765269"/>
                  <a:pt x="11337715" y="780402"/>
                </a:cubicBezTo>
                <a:cubicBezTo>
                  <a:pt x="11343120" y="780402"/>
                  <a:pt x="11351227" y="780402"/>
                  <a:pt x="11356631" y="780402"/>
                </a:cubicBezTo>
                <a:cubicBezTo>
                  <a:pt x="11356631" y="776078"/>
                  <a:pt x="11356631" y="771755"/>
                  <a:pt x="11356631" y="767431"/>
                </a:cubicBezTo>
                <a:cubicBezTo>
                  <a:pt x="11364738" y="767431"/>
                  <a:pt x="11372845" y="767431"/>
                  <a:pt x="11378249" y="767431"/>
                </a:cubicBezTo>
                <a:cubicBezTo>
                  <a:pt x="11378249" y="706901"/>
                  <a:pt x="11378249" y="648533"/>
                  <a:pt x="11378249" y="588003"/>
                </a:cubicBezTo>
                <a:cubicBezTo>
                  <a:pt x="11380951" y="585842"/>
                  <a:pt x="11383654" y="583680"/>
                  <a:pt x="11386356" y="581518"/>
                </a:cubicBezTo>
                <a:cubicBezTo>
                  <a:pt x="11418783" y="581518"/>
                  <a:pt x="11451210" y="581518"/>
                  <a:pt x="11483637" y="581518"/>
                </a:cubicBezTo>
                <a:cubicBezTo>
                  <a:pt x="11483637" y="583680"/>
                  <a:pt x="11483637" y="588003"/>
                  <a:pt x="11483637" y="590165"/>
                </a:cubicBezTo>
                <a:cubicBezTo>
                  <a:pt x="11486339" y="590165"/>
                  <a:pt x="11491744" y="590165"/>
                  <a:pt x="11497148" y="590165"/>
                </a:cubicBezTo>
                <a:cubicBezTo>
                  <a:pt x="11497148" y="629077"/>
                  <a:pt x="11497148" y="667989"/>
                  <a:pt x="11497148" y="704739"/>
                </a:cubicBezTo>
                <a:cubicBezTo>
                  <a:pt x="11507957" y="704739"/>
                  <a:pt x="11516064" y="704739"/>
                  <a:pt x="11526873" y="704739"/>
                </a:cubicBezTo>
                <a:cubicBezTo>
                  <a:pt x="11526873" y="683122"/>
                  <a:pt x="11526873" y="661504"/>
                  <a:pt x="11526873" y="637724"/>
                </a:cubicBezTo>
                <a:cubicBezTo>
                  <a:pt x="11537682" y="637724"/>
                  <a:pt x="11551193" y="637724"/>
                  <a:pt x="11562002" y="637724"/>
                </a:cubicBezTo>
                <a:cubicBezTo>
                  <a:pt x="11564705" y="637724"/>
                  <a:pt x="11564705" y="635563"/>
                  <a:pt x="11567407" y="633401"/>
                </a:cubicBezTo>
                <a:cubicBezTo>
                  <a:pt x="11570109" y="633401"/>
                  <a:pt x="11575514" y="633401"/>
                  <a:pt x="11578216" y="633401"/>
                </a:cubicBezTo>
                <a:cubicBezTo>
                  <a:pt x="11580918" y="635563"/>
                  <a:pt x="11580918" y="637724"/>
                  <a:pt x="11583620" y="637724"/>
                </a:cubicBezTo>
                <a:cubicBezTo>
                  <a:pt x="11591727" y="637724"/>
                  <a:pt x="11602536" y="637724"/>
                  <a:pt x="11613345" y="637724"/>
                </a:cubicBezTo>
                <a:cubicBezTo>
                  <a:pt x="11613345" y="598812"/>
                  <a:pt x="11613345" y="559900"/>
                  <a:pt x="11613345" y="520988"/>
                </a:cubicBezTo>
                <a:cubicBezTo>
                  <a:pt x="11613345" y="520988"/>
                  <a:pt x="11613345" y="520988"/>
                  <a:pt x="11689008" y="510179"/>
                </a:cubicBezTo>
                <a:cubicBezTo>
                  <a:pt x="11689008" y="510179"/>
                  <a:pt x="11689008" y="510179"/>
                  <a:pt x="11689008" y="518826"/>
                </a:cubicBezTo>
                <a:cubicBezTo>
                  <a:pt x="11689008" y="518826"/>
                  <a:pt x="11689008" y="518826"/>
                  <a:pt x="11724138" y="518826"/>
                </a:cubicBezTo>
                <a:cubicBezTo>
                  <a:pt x="11724138" y="518826"/>
                  <a:pt x="11724138" y="518826"/>
                  <a:pt x="11724138" y="773916"/>
                </a:cubicBezTo>
                <a:cubicBezTo>
                  <a:pt x="11732245" y="773916"/>
                  <a:pt x="11743054" y="773916"/>
                  <a:pt x="11753863" y="773916"/>
                </a:cubicBezTo>
                <a:cubicBezTo>
                  <a:pt x="11753863" y="771755"/>
                  <a:pt x="11753863" y="771755"/>
                  <a:pt x="11753863" y="769593"/>
                </a:cubicBezTo>
                <a:cubicBezTo>
                  <a:pt x="11759267" y="769593"/>
                  <a:pt x="11764672" y="769593"/>
                  <a:pt x="11770076" y="769593"/>
                </a:cubicBezTo>
                <a:cubicBezTo>
                  <a:pt x="11770076" y="771755"/>
                  <a:pt x="11770076" y="771755"/>
                  <a:pt x="11770076" y="773916"/>
                </a:cubicBezTo>
                <a:cubicBezTo>
                  <a:pt x="11780885" y="773916"/>
                  <a:pt x="11791694" y="773916"/>
                  <a:pt x="11802503" y="773916"/>
                </a:cubicBezTo>
                <a:cubicBezTo>
                  <a:pt x="11802503" y="769593"/>
                  <a:pt x="11802503" y="765269"/>
                  <a:pt x="11802503" y="760946"/>
                </a:cubicBezTo>
                <a:cubicBezTo>
                  <a:pt x="11816014" y="760946"/>
                  <a:pt x="11829526" y="760946"/>
                  <a:pt x="11840335" y="760946"/>
                </a:cubicBezTo>
                <a:cubicBezTo>
                  <a:pt x="11840335" y="758784"/>
                  <a:pt x="11840335" y="756622"/>
                  <a:pt x="11840335" y="756622"/>
                </a:cubicBezTo>
                <a:cubicBezTo>
                  <a:pt x="11845739" y="756622"/>
                  <a:pt x="11851144" y="756622"/>
                  <a:pt x="11856548" y="756622"/>
                </a:cubicBezTo>
                <a:cubicBezTo>
                  <a:pt x="11856548" y="756622"/>
                  <a:pt x="11856548" y="758784"/>
                  <a:pt x="11856548" y="760946"/>
                </a:cubicBezTo>
                <a:cubicBezTo>
                  <a:pt x="11864655" y="760946"/>
                  <a:pt x="11875464" y="760946"/>
                  <a:pt x="11883571" y="760946"/>
                </a:cubicBezTo>
                <a:cubicBezTo>
                  <a:pt x="11883571" y="754460"/>
                  <a:pt x="11883571" y="750137"/>
                  <a:pt x="11883571" y="743651"/>
                </a:cubicBezTo>
                <a:cubicBezTo>
                  <a:pt x="11886273" y="743651"/>
                  <a:pt x="11891678" y="743651"/>
                  <a:pt x="11894380" y="743651"/>
                </a:cubicBezTo>
                <a:cubicBezTo>
                  <a:pt x="11894380" y="739328"/>
                  <a:pt x="11894380" y="735004"/>
                  <a:pt x="11894380" y="730681"/>
                </a:cubicBezTo>
                <a:cubicBezTo>
                  <a:pt x="11918700" y="730681"/>
                  <a:pt x="11945723" y="730681"/>
                  <a:pt x="11970043" y="730681"/>
                </a:cubicBezTo>
                <a:cubicBezTo>
                  <a:pt x="11970043" y="719872"/>
                  <a:pt x="11970043" y="711225"/>
                  <a:pt x="11970043" y="700416"/>
                </a:cubicBezTo>
                <a:cubicBezTo>
                  <a:pt x="11978150" y="700416"/>
                  <a:pt x="11986257" y="700416"/>
                  <a:pt x="11994363" y="700416"/>
                </a:cubicBezTo>
                <a:cubicBezTo>
                  <a:pt x="11994363" y="698254"/>
                  <a:pt x="11994363" y="696092"/>
                  <a:pt x="11994363" y="693931"/>
                </a:cubicBezTo>
                <a:cubicBezTo>
                  <a:pt x="11999768" y="693931"/>
                  <a:pt x="12005172" y="693931"/>
                  <a:pt x="12010577" y="693931"/>
                </a:cubicBezTo>
                <a:cubicBezTo>
                  <a:pt x="12010577" y="696092"/>
                  <a:pt x="12010577" y="698254"/>
                  <a:pt x="12010577" y="700416"/>
                </a:cubicBezTo>
                <a:cubicBezTo>
                  <a:pt x="12018684" y="700416"/>
                  <a:pt x="12024088" y="700416"/>
                  <a:pt x="12032195" y="700416"/>
                </a:cubicBezTo>
                <a:cubicBezTo>
                  <a:pt x="12032195" y="715548"/>
                  <a:pt x="12032195" y="732843"/>
                  <a:pt x="12032195" y="750137"/>
                </a:cubicBezTo>
                <a:cubicBezTo>
                  <a:pt x="12045706" y="750137"/>
                  <a:pt x="12061920" y="750137"/>
                  <a:pt x="12075431" y="750137"/>
                </a:cubicBezTo>
                <a:cubicBezTo>
                  <a:pt x="12075431" y="741490"/>
                  <a:pt x="12075431" y="732843"/>
                  <a:pt x="12075431" y="724195"/>
                </a:cubicBezTo>
                <a:cubicBezTo>
                  <a:pt x="12091645" y="724195"/>
                  <a:pt x="12110560" y="724195"/>
                  <a:pt x="12126774" y="724195"/>
                </a:cubicBezTo>
                <a:cubicBezTo>
                  <a:pt x="12126774" y="713387"/>
                  <a:pt x="12126774" y="704739"/>
                  <a:pt x="12126774" y="693931"/>
                </a:cubicBezTo>
                <a:cubicBezTo>
                  <a:pt x="12148392" y="693931"/>
                  <a:pt x="12170010" y="693931"/>
                  <a:pt x="12191628" y="693931"/>
                </a:cubicBezTo>
                <a:cubicBezTo>
                  <a:pt x="12191628" y="693931"/>
                  <a:pt x="12191628" y="693931"/>
                  <a:pt x="12191628" y="775099"/>
                </a:cubicBezTo>
                <a:lnTo>
                  <a:pt x="12191628" y="814322"/>
                </a:lnTo>
                <a:lnTo>
                  <a:pt x="12210216" y="814322"/>
                </a:lnTo>
                <a:lnTo>
                  <a:pt x="12210216" y="1002962"/>
                </a:lnTo>
                <a:lnTo>
                  <a:pt x="1" y="1002962"/>
                </a:lnTo>
                <a:lnTo>
                  <a:pt x="0" y="1002962"/>
                </a:lnTo>
                <a:lnTo>
                  <a:pt x="0" y="814322"/>
                </a:lnTo>
                <a:lnTo>
                  <a:pt x="1" y="814322"/>
                </a:lnTo>
                <a:lnTo>
                  <a:pt x="1" y="814322"/>
                </a:lnTo>
                <a:lnTo>
                  <a:pt x="1" y="775100"/>
                </a:lnTo>
                <a:cubicBezTo>
                  <a:pt x="1" y="693932"/>
                  <a:pt x="1" y="693932"/>
                  <a:pt x="1" y="693932"/>
                </a:cubicBezTo>
                <a:cubicBezTo>
                  <a:pt x="23043" y="693932"/>
                  <a:pt x="46085" y="693932"/>
                  <a:pt x="69127" y="693932"/>
                </a:cubicBezTo>
                <a:cubicBezTo>
                  <a:pt x="69127" y="704740"/>
                  <a:pt x="69127" y="713388"/>
                  <a:pt x="69127" y="724196"/>
                </a:cubicBezTo>
                <a:cubicBezTo>
                  <a:pt x="86408" y="724196"/>
                  <a:pt x="106569" y="724196"/>
                  <a:pt x="123851" y="724196"/>
                </a:cubicBezTo>
                <a:cubicBezTo>
                  <a:pt x="123851" y="732844"/>
                  <a:pt x="123851" y="741491"/>
                  <a:pt x="123851" y="750138"/>
                </a:cubicBezTo>
                <a:cubicBezTo>
                  <a:pt x="138252" y="750138"/>
                  <a:pt x="155533" y="750138"/>
                  <a:pt x="169934" y="750138"/>
                </a:cubicBezTo>
                <a:cubicBezTo>
                  <a:pt x="169934" y="732844"/>
                  <a:pt x="169934" y="715549"/>
                  <a:pt x="169934" y="700417"/>
                </a:cubicBezTo>
                <a:cubicBezTo>
                  <a:pt x="178575" y="700417"/>
                  <a:pt x="184335" y="700417"/>
                  <a:pt x="192976" y="700417"/>
                </a:cubicBezTo>
                <a:cubicBezTo>
                  <a:pt x="192976" y="698255"/>
                  <a:pt x="192976" y="696093"/>
                  <a:pt x="192976" y="693932"/>
                </a:cubicBezTo>
                <a:cubicBezTo>
                  <a:pt x="198736" y="693932"/>
                  <a:pt x="204497" y="693932"/>
                  <a:pt x="210257" y="693932"/>
                </a:cubicBezTo>
                <a:cubicBezTo>
                  <a:pt x="210257" y="696093"/>
                  <a:pt x="210257" y="698255"/>
                  <a:pt x="210257" y="700417"/>
                </a:cubicBezTo>
                <a:cubicBezTo>
                  <a:pt x="218898" y="700417"/>
                  <a:pt x="227538" y="700417"/>
                  <a:pt x="236179" y="700417"/>
                </a:cubicBezTo>
                <a:cubicBezTo>
                  <a:pt x="236179" y="711226"/>
                  <a:pt x="236179" y="719873"/>
                  <a:pt x="236179" y="730682"/>
                </a:cubicBezTo>
                <a:cubicBezTo>
                  <a:pt x="262101" y="730682"/>
                  <a:pt x="290903" y="730682"/>
                  <a:pt x="316825" y="730682"/>
                </a:cubicBezTo>
                <a:cubicBezTo>
                  <a:pt x="316825" y="735005"/>
                  <a:pt x="316825" y="739329"/>
                  <a:pt x="316825" y="743652"/>
                </a:cubicBezTo>
                <a:cubicBezTo>
                  <a:pt x="319705" y="743652"/>
                  <a:pt x="325465" y="743652"/>
                  <a:pt x="328346" y="743652"/>
                </a:cubicBezTo>
                <a:cubicBezTo>
                  <a:pt x="328346" y="750138"/>
                  <a:pt x="328346" y="754461"/>
                  <a:pt x="328346" y="760947"/>
                </a:cubicBezTo>
                <a:cubicBezTo>
                  <a:pt x="336986" y="760947"/>
                  <a:pt x="348507" y="760947"/>
                  <a:pt x="357148" y="760947"/>
                </a:cubicBezTo>
                <a:cubicBezTo>
                  <a:pt x="357148" y="758785"/>
                  <a:pt x="357148" y="756623"/>
                  <a:pt x="357148" y="756623"/>
                </a:cubicBezTo>
                <a:cubicBezTo>
                  <a:pt x="362908" y="756623"/>
                  <a:pt x="368669" y="756623"/>
                  <a:pt x="374429" y="756623"/>
                </a:cubicBezTo>
                <a:cubicBezTo>
                  <a:pt x="374429" y="756623"/>
                  <a:pt x="374429" y="758785"/>
                  <a:pt x="374429" y="760947"/>
                </a:cubicBezTo>
                <a:cubicBezTo>
                  <a:pt x="385950" y="760947"/>
                  <a:pt x="400351" y="760947"/>
                  <a:pt x="414752" y="760947"/>
                </a:cubicBezTo>
                <a:cubicBezTo>
                  <a:pt x="414752" y="765270"/>
                  <a:pt x="414752" y="769594"/>
                  <a:pt x="414752" y="773917"/>
                </a:cubicBezTo>
                <a:cubicBezTo>
                  <a:pt x="426273" y="773917"/>
                  <a:pt x="437794" y="773917"/>
                  <a:pt x="449315" y="773917"/>
                </a:cubicBezTo>
                <a:cubicBezTo>
                  <a:pt x="449315" y="771756"/>
                  <a:pt x="449315" y="771756"/>
                  <a:pt x="449315" y="769594"/>
                </a:cubicBezTo>
                <a:cubicBezTo>
                  <a:pt x="455075" y="769594"/>
                  <a:pt x="460836" y="769594"/>
                  <a:pt x="466596" y="769594"/>
                </a:cubicBezTo>
                <a:cubicBezTo>
                  <a:pt x="466596" y="771756"/>
                  <a:pt x="466596" y="771756"/>
                  <a:pt x="466596" y="773917"/>
                </a:cubicBezTo>
                <a:cubicBezTo>
                  <a:pt x="478117" y="773917"/>
                  <a:pt x="489637" y="773917"/>
                  <a:pt x="498278" y="773917"/>
                </a:cubicBezTo>
                <a:cubicBezTo>
                  <a:pt x="498278" y="518827"/>
                  <a:pt x="498278" y="518827"/>
                  <a:pt x="498278" y="518827"/>
                </a:cubicBezTo>
                <a:cubicBezTo>
                  <a:pt x="535721" y="518827"/>
                  <a:pt x="535721" y="518827"/>
                  <a:pt x="535721" y="518827"/>
                </a:cubicBezTo>
                <a:cubicBezTo>
                  <a:pt x="535721" y="510180"/>
                  <a:pt x="535721" y="510180"/>
                  <a:pt x="535721" y="510180"/>
                </a:cubicBezTo>
                <a:cubicBezTo>
                  <a:pt x="616367" y="520989"/>
                  <a:pt x="616367" y="520989"/>
                  <a:pt x="616367" y="520989"/>
                </a:cubicBezTo>
                <a:cubicBezTo>
                  <a:pt x="616367" y="559901"/>
                  <a:pt x="616367" y="598813"/>
                  <a:pt x="616367" y="637725"/>
                </a:cubicBezTo>
                <a:cubicBezTo>
                  <a:pt x="627888" y="637725"/>
                  <a:pt x="639409" y="637725"/>
                  <a:pt x="648049" y="637725"/>
                </a:cubicBezTo>
                <a:cubicBezTo>
                  <a:pt x="650929" y="637725"/>
                  <a:pt x="650929" y="635564"/>
                  <a:pt x="653810" y="633402"/>
                </a:cubicBezTo>
                <a:cubicBezTo>
                  <a:pt x="656690" y="633402"/>
                  <a:pt x="662450" y="633402"/>
                  <a:pt x="665330" y="633402"/>
                </a:cubicBezTo>
                <a:cubicBezTo>
                  <a:pt x="668211" y="635564"/>
                  <a:pt x="668211" y="637725"/>
                  <a:pt x="671091" y="637725"/>
                </a:cubicBezTo>
                <a:cubicBezTo>
                  <a:pt x="682612" y="637725"/>
                  <a:pt x="697013" y="637725"/>
                  <a:pt x="708534" y="637725"/>
                </a:cubicBezTo>
                <a:cubicBezTo>
                  <a:pt x="708534" y="661505"/>
                  <a:pt x="708534" y="683123"/>
                  <a:pt x="708534" y="704740"/>
                </a:cubicBezTo>
                <a:cubicBezTo>
                  <a:pt x="720055" y="704740"/>
                  <a:pt x="728695" y="704740"/>
                  <a:pt x="740216" y="704740"/>
                </a:cubicBezTo>
                <a:cubicBezTo>
                  <a:pt x="740216" y="667990"/>
                  <a:pt x="740216" y="629078"/>
                  <a:pt x="740216" y="590166"/>
                </a:cubicBezTo>
                <a:cubicBezTo>
                  <a:pt x="745976" y="590166"/>
                  <a:pt x="751737" y="590166"/>
                  <a:pt x="754617" y="590166"/>
                </a:cubicBezTo>
                <a:cubicBezTo>
                  <a:pt x="754617" y="588004"/>
                  <a:pt x="754617" y="583681"/>
                  <a:pt x="754617" y="581519"/>
                </a:cubicBezTo>
                <a:cubicBezTo>
                  <a:pt x="789180" y="581519"/>
                  <a:pt x="823742" y="581519"/>
                  <a:pt x="858305" y="581519"/>
                </a:cubicBezTo>
                <a:cubicBezTo>
                  <a:pt x="861185" y="583681"/>
                  <a:pt x="864065" y="585843"/>
                  <a:pt x="866945" y="588004"/>
                </a:cubicBezTo>
                <a:cubicBezTo>
                  <a:pt x="866945" y="648534"/>
                  <a:pt x="866945" y="706902"/>
                  <a:pt x="866945" y="767432"/>
                </a:cubicBezTo>
                <a:cubicBezTo>
                  <a:pt x="872706" y="767432"/>
                  <a:pt x="881346" y="767432"/>
                  <a:pt x="889987" y="767432"/>
                </a:cubicBezTo>
                <a:cubicBezTo>
                  <a:pt x="889987" y="771756"/>
                  <a:pt x="889987" y="776079"/>
                  <a:pt x="889987" y="780403"/>
                </a:cubicBezTo>
                <a:cubicBezTo>
                  <a:pt x="895747" y="780403"/>
                  <a:pt x="904388" y="780403"/>
                  <a:pt x="910148" y="780403"/>
                </a:cubicBezTo>
                <a:cubicBezTo>
                  <a:pt x="910148" y="765270"/>
                  <a:pt x="910148" y="750138"/>
                  <a:pt x="910148" y="735005"/>
                </a:cubicBezTo>
                <a:cubicBezTo>
                  <a:pt x="918789" y="735005"/>
                  <a:pt x="930310" y="735005"/>
                  <a:pt x="938951" y="735005"/>
                </a:cubicBezTo>
                <a:cubicBezTo>
                  <a:pt x="938951" y="732844"/>
                  <a:pt x="938951" y="730682"/>
                  <a:pt x="938951" y="728520"/>
                </a:cubicBezTo>
                <a:cubicBezTo>
                  <a:pt x="950471" y="728520"/>
                  <a:pt x="959112" y="728520"/>
                  <a:pt x="970633" y="728520"/>
                </a:cubicBezTo>
                <a:cubicBezTo>
                  <a:pt x="970633" y="730682"/>
                  <a:pt x="970633" y="732844"/>
                  <a:pt x="970633" y="735005"/>
                </a:cubicBezTo>
                <a:cubicBezTo>
                  <a:pt x="976393" y="735005"/>
                  <a:pt x="982154" y="735005"/>
                  <a:pt x="987914" y="735005"/>
                </a:cubicBezTo>
                <a:cubicBezTo>
                  <a:pt x="990794" y="730682"/>
                  <a:pt x="990794" y="728520"/>
                  <a:pt x="990794" y="726358"/>
                </a:cubicBezTo>
                <a:cubicBezTo>
                  <a:pt x="993674" y="726358"/>
                  <a:pt x="996555" y="726358"/>
                  <a:pt x="999435" y="726358"/>
                </a:cubicBezTo>
                <a:cubicBezTo>
                  <a:pt x="999435" y="728520"/>
                  <a:pt x="1002315" y="730682"/>
                  <a:pt x="1002315" y="732844"/>
                </a:cubicBezTo>
                <a:cubicBezTo>
                  <a:pt x="1005195" y="732844"/>
                  <a:pt x="1008076" y="732844"/>
                  <a:pt x="1013836" y="732844"/>
                </a:cubicBezTo>
                <a:cubicBezTo>
                  <a:pt x="1013836" y="709064"/>
                  <a:pt x="1013836" y="683123"/>
                  <a:pt x="1013836" y="657181"/>
                </a:cubicBezTo>
                <a:cubicBezTo>
                  <a:pt x="1042638" y="657181"/>
                  <a:pt x="1074321" y="657181"/>
                  <a:pt x="1106003" y="657181"/>
                </a:cubicBezTo>
                <a:cubicBezTo>
                  <a:pt x="1108883" y="572872"/>
                  <a:pt x="1114643" y="488563"/>
                  <a:pt x="1117524" y="404253"/>
                </a:cubicBezTo>
                <a:cubicBezTo>
                  <a:pt x="1106003" y="402091"/>
                  <a:pt x="1071440" y="393444"/>
                  <a:pt x="1100243" y="382635"/>
                </a:cubicBezTo>
                <a:cubicBezTo>
                  <a:pt x="1097362" y="380474"/>
                  <a:pt x="1094482" y="378312"/>
                  <a:pt x="1091602" y="378312"/>
                </a:cubicBezTo>
                <a:cubicBezTo>
                  <a:pt x="1091602" y="363179"/>
                  <a:pt x="1091602" y="363179"/>
                  <a:pt x="1103123" y="354532"/>
                </a:cubicBezTo>
                <a:cubicBezTo>
                  <a:pt x="1103123" y="350209"/>
                  <a:pt x="1103123" y="343723"/>
                  <a:pt x="1103123" y="337238"/>
                </a:cubicBezTo>
                <a:cubicBezTo>
                  <a:pt x="1108883" y="337238"/>
                  <a:pt x="1117524" y="337238"/>
                  <a:pt x="1123284" y="337238"/>
                </a:cubicBezTo>
                <a:cubicBezTo>
                  <a:pt x="1123284" y="328591"/>
                  <a:pt x="1123284" y="322106"/>
                  <a:pt x="1123284" y="315620"/>
                </a:cubicBezTo>
                <a:cubicBezTo>
                  <a:pt x="1123284" y="313459"/>
                  <a:pt x="1126164" y="313459"/>
                  <a:pt x="1126164" y="311297"/>
                </a:cubicBezTo>
                <a:cubicBezTo>
                  <a:pt x="1126164" y="285355"/>
                  <a:pt x="1126164" y="259414"/>
                  <a:pt x="1126164" y="233473"/>
                </a:cubicBezTo>
                <a:cubicBezTo>
                  <a:pt x="1126164" y="231311"/>
                  <a:pt x="1123284" y="229149"/>
                  <a:pt x="1123284" y="226987"/>
                </a:cubicBezTo>
                <a:cubicBezTo>
                  <a:pt x="1126164" y="224826"/>
                  <a:pt x="1129045" y="222664"/>
                  <a:pt x="1131925" y="220502"/>
                </a:cubicBezTo>
                <a:cubicBezTo>
                  <a:pt x="1131925" y="201046"/>
                  <a:pt x="1131925" y="181590"/>
                  <a:pt x="1131925" y="162134"/>
                </a:cubicBezTo>
                <a:cubicBezTo>
                  <a:pt x="1131925" y="162134"/>
                  <a:pt x="1134805" y="159972"/>
                  <a:pt x="1134805" y="157811"/>
                </a:cubicBezTo>
                <a:cubicBezTo>
                  <a:pt x="1134805" y="140516"/>
                  <a:pt x="1134805" y="121060"/>
                  <a:pt x="1134805" y="101604"/>
                </a:cubicBezTo>
                <a:cubicBezTo>
                  <a:pt x="1134805" y="101604"/>
                  <a:pt x="1137685" y="99443"/>
                  <a:pt x="1137685" y="99443"/>
                </a:cubicBezTo>
                <a:cubicBezTo>
                  <a:pt x="1137685" y="92957"/>
                  <a:pt x="1137685" y="88634"/>
                  <a:pt x="1137685" y="82148"/>
                </a:cubicBezTo>
                <a:cubicBezTo>
                  <a:pt x="1137685" y="82148"/>
                  <a:pt x="1137685" y="79987"/>
                  <a:pt x="1140565" y="79987"/>
                </a:cubicBezTo>
                <a:cubicBezTo>
                  <a:pt x="1143446" y="79987"/>
                  <a:pt x="1143446" y="82148"/>
                  <a:pt x="1143446" y="82148"/>
                </a:cubicBezTo>
                <a:cubicBezTo>
                  <a:pt x="1143446" y="88634"/>
                  <a:pt x="1143446" y="92957"/>
                  <a:pt x="1143446" y="99443"/>
                </a:cubicBezTo>
                <a:cubicBezTo>
                  <a:pt x="1146326" y="99443"/>
                  <a:pt x="1146326" y="101604"/>
                  <a:pt x="1146326" y="101604"/>
                </a:cubicBezTo>
                <a:cubicBezTo>
                  <a:pt x="1146326" y="121060"/>
                  <a:pt x="1146326" y="140516"/>
                  <a:pt x="1146326" y="157811"/>
                </a:cubicBezTo>
                <a:cubicBezTo>
                  <a:pt x="1149206" y="159972"/>
                  <a:pt x="1149206" y="159972"/>
                  <a:pt x="1149206" y="162134"/>
                </a:cubicBezTo>
                <a:cubicBezTo>
                  <a:pt x="1149206" y="181590"/>
                  <a:pt x="1149206" y="201046"/>
                  <a:pt x="1149206" y="220502"/>
                </a:cubicBezTo>
                <a:cubicBezTo>
                  <a:pt x="1152086" y="222664"/>
                  <a:pt x="1154967" y="224826"/>
                  <a:pt x="1157847" y="226987"/>
                </a:cubicBezTo>
                <a:cubicBezTo>
                  <a:pt x="1157847" y="229149"/>
                  <a:pt x="1154967" y="231311"/>
                  <a:pt x="1154967" y="233473"/>
                </a:cubicBezTo>
                <a:cubicBezTo>
                  <a:pt x="1154967" y="259414"/>
                  <a:pt x="1154967" y="285355"/>
                  <a:pt x="1154967" y="311297"/>
                </a:cubicBezTo>
                <a:cubicBezTo>
                  <a:pt x="1154967" y="313459"/>
                  <a:pt x="1157847" y="313459"/>
                  <a:pt x="1157847" y="315620"/>
                </a:cubicBezTo>
                <a:cubicBezTo>
                  <a:pt x="1157847" y="322106"/>
                  <a:pt x="1157847" y="328591"/>
                  <a:pt x="1157847" y="337238"/>
                </a:cubicBezTo>
                <a:cubicBezTo>
                  <a:pt x="1166487" y="337238"/>
                  <a:pt x="1172248" y="337238"/>
                  <a:pt x="1178008" y="337238"/>
                </a:cubicBezTo>
                <a:cubicBezTo>
                  <a:pt x="1178008" y="343723"/>
                  <a:pt x="1178008" y="350209"/>
                  <a:pt x="1178008" y="354532"/>
                </a:cubicBezTo>
                <a:cubicBezTo>
                  <a:pt x="1192409" y="363179"/>
                  <a:pt x="1189529" y="365341"/>
                  <a:pt x="1189529" y="378312"/>
                </a:cubicBezTo>
                <a:cubicBezTo>
                  <a:pt x="1186649" y="378312"/>
                  <a:pt x="1183769" y="380474"/>
                  <a:pt x="1180888" y="382635"/>
                </a:cubicBezTo>
                <a:cubicBezTo>
                  <a:pt x="1212571" y="391283"/>
                  <a:pt x="1178008" y="404253"/>
                  <a:pt x="1163607" y="404253"/>
                </a:cubicBezTo>
                <a:lnTo>
                  <a:pt x="1185461" y="814322"/>
                </a:lnTo>
                <a:lnTo>
                  <a:pt x="1201050" y="814322"/>
                </a:lnTo>
                <a:lnTo>
                  <a:pt x="1201050" y="810668"/>
                </a:lnTo>
                <a:cubicBezTo>
                  <a:pt x="1218331" y="810668"/>
                  <a:pt x="1238492" y="810668"/>
                  <a:pt x="1255774" y="810668"/>
                </a:cubicBezTo>
                <a:lnTo>
                  <a:pt x="1255774" y="814322"/>
                </a:lnTo>
                <a:lnTo>
                  <a:pt x="1264414" y="814322"/>
                </a:lnTo>
                <a:lnTo>
                  <a:pt x="1264414" y="797697"/>
                </a:lnTo>
                <a:cubicBezTo>
                  <a:pt x="1267295" y="797697"/>
                  <a:pt x="1270175" y="797697"/>
                  <a:pt x="1273055" y="797697"/>
                </a:cubicBezTo>
                <a:lnTo>
                  <a:pt x="1273055" y="814322"/>
                </a:lnTo>
                <a:lnTo>
                  <a:pt x="1319138" y="814322"/>
                </a:lnTo>
                <a:lnTo>
                  <a:pt x="1319138" y="812829"/>
                </a:lnTo>
                <a:cubicBezTo>
                  <a:pt x="1324899" y="812829"/>
                  <a:pt x="1333540" y="812829"/>
                  <a:pt x="1339300" y="812829"/>
                </a:cubicBezTo>
                <a:cubicBezTo>
                  <a:pt x="1339300" y="810668"/>
                  <a:pt x="1339300" y="808506"/>
                  <a:pt x="1339300" y="806344"/>
                </a:cubicBezTo>
                <a:cubicBezTo>
                  <a:pt x="1347941" y="806344"/>
                  <a:pt x="1356581" y="806344"/>
                  <a:pt x="1362342" y="806344"/>
                </a:cubicBezTo>
                <a:cubicBezTo>
                  <a:pt x="1362342" y="808506"/>
                  <a:pt x="1362342" y="808506"/>
                  <a:pt x="1362342" y="810668"/>
                </a:cubicBezTo>
                <a:cubicBezTo>
                  <a:pt x="1368102" y="810668"/>
                  <a:pt x="1373863" y="810668"/>
                  <a:pt x="1379623" y="810668"/>
                </a:cubicBezTo>
                <a:cubicBezTo>
                  <a:pt x="1379623" y="808506"/>
                  <a:pt x="1379623" y="808506"/>
                  <a:pt x="1379623" y="806344"/>
                </a:cubicBezTo>
                <a:cubicBezTo>
                  <a:pt x="1431467" y="806344"/>
                  <a:pt x="1483311" y="806344"/>
                  <a:pt x="1535154" y="806344"/>
                </a:cubicBezTo>
                <a:cubicBezTo>
                  <a:pt x="1535154" y="804182"/>
                  <a:pt x="1535154" y="802020"/>
                  <a:pt x="1535154" y="799859"/>
                </a:cubicBezTo>
                <a:cubicBezTo>
                  <a:pt x="1538034" y="799859"/>
                  <a:pt x="1543795" y="799859"/>
                  <a:pt x="1546675" y="799859"/>
                </a:cubicBezTo>
                <a:cubicBezTo>
                  <a:pt x="1546675" y="802020"/>
                  <a:pt x="1546675" y="804182"/>
                  <a:pt x="1546675" y="806344"/>
                </a:cubicBezTo>
                <a:cubicBezTo>
                  <a:pt x="1549556" y="806344"/>
                  <a:pt x="1555316" y="806344"/>
                  <a:pt x="1558196" y="806344"/>
                </a:cubicBezTo>
                <a:lnTo>
                  <a:pt x="1558196" y="814322"/>
                </a:lnTo>
                <a:lnTo>
                  <a:pt x="1566837" y="814322"/>
                </a:lnTo>
                <a:lnTo>
                  <a:pt x="1566837" y="810668"/>
                </a:lnTo>
                <a:cubicBezTo>
                  <a:pt x="1569717" y="810668"/>
                  <a:pt x="1572597" y="810668"/>
                  <a:pt x="1575477" y="810668"/>
                </a:cubicBezTo>
                <a:lnTo>
                  <a:pt x="1575477" y="814322"/>
                </a:lnTo>
                <a:lnTo>
                  <a:pt x="1601399" y="814322"/>
                </a:lnTo>
                <a:lnTo>
                  <a:pt x="1601399" y="808506"/>
                </a:lnTo>
                <a:cubicBezTo>
                  <a:pt x="1607160" y="808506"/>
                  <a:pt x="1612920" y="808506"/>
                  <a:pt x="1618681" y="808506"/>
                </a:cubicBezTo>
                <a:lnTo>
                  <a:pt x="1618681" y="814322"/>
                </a:lnTo>
                <a:lnTo>
                  <a:pt x="1693957" y="814322"/>
                </a:lnTo>
                <a:lnTo>
                  <a:pt x="1696446" y="782564"/>
                </a:lnTo>
                <a:cubicBezTo>
                  <a:pt x="1699327" y="782564"/>
                  <a:pt x="1702207" y="782564"/>
                  <a:pt x="1705087" y="782564"/>
                </a:cubicBezTo>
                <a:lnTo>
                  <a:pt x="1707576" y="814322"/>
                </a:lnTo>
                <a:lnTo>
                  <a:pt x="1719879" y="814322"/>
                </a:lnTo>
                <a:lnTo>
                  <a:pt x="1722368" y="782564"/>
                </a:lnTo>
                <a:cubicBezTo>
                  <a:pt x="1725248" y="782564"/>
                  <a:pt x="1728129" y="782564"/>
                  <a:pt x="1731009" y="782564"/>
                </a:cubicBezTo>
                <a:lnTo>
                  <a:pt x="1733829" y="814322"/>
                </a:lnTo>
                <a:lnTo>
                  <a:pt x="1808774" y="814322"/>
                </a:lnTo>
                <a:lnTo>
                  <a:pt x="1808774" y="810668"/>
                </a:lnTo>
                <a:cubicBezTo>
                  <a:pt x="1805894" y="810668"/>
                  <a:pt x="1803014" y="810668"/>
                  <a:pt x="1800134" y="810668"/>
                </a:cubicBezTo>
                <a:cubicBezTo>
                  <a:pt x="1800134" y="808506"/>
                  <a:pt x="1800134" y="808506"/>
                  <a:pt x="1800134" y="806344"/>
                </a:cubicBezTo>
                <a:cubicBezTo>
                  <a:pt x="1805894" y="806344"/>
                  <a:pt x="1811655" y="806344"/>
                  <a:pt x="1814535" y="806344"/>
                </a:cubicBezTo>
                <a:cubicBezTo>
                  <a:pt x="1814535" y="799859"/>
                  <a:pt x="1814535" y="795535"/>
                  <a:pt x="1814535" y="789050"/>
                </a:cubicBezTo>
                <a:cubicBezTo>
                  <a:pt x="1851978" y="789050"/>
                  <a:pt x="1889420" y="789050"/>
                  <a:pt x="1923983" y="789050"/>
                </a:cubicBezTo>
                <a:cubicBezTo>
                  <a:pt x="1923983" y="795535"/>
                  <a:pt x="1923983" y="799859"/>
                  <a:pt x="1923983" y="806344"/>
                </a:cubicBezTo>
                <a:cubicBezTo>
                  <a:pt x="1935504" y="806344"/>
                  <a:pt x="1947025" y="806344"/>
                  <a:pt x="1955665" y="804182"/>
                </a:cubicBezTo>
                <a:cubicBezTo>
                  <a:pt x="1955665" y="799859"/>
                  <a:pt x="1955665" y="793373"/>
                  <a:pt x="1955665" y="786888"/>
                </a:cubicBezTo>
                <a:cubicBezTo>
                  <a:pt x="1961426" y="786888"/>
                  <a:pt x="1964306" y="786888"/>
                  <a:pt x="1967186" y="786888"/>
                </a:cubicBezTo>
                <a:cubicBezTo>
                  <a:pt x="1967186" y="778241"/>
                  <a:pt x="1967186" y="767432"/>
                  <a:pt x="1967186" y="756623"/>
                </a:cubicBezTo>
                <a:cubicBezTo>
                  <a:pt x="1972947" y="756623"/>
                  <a:pt x="1978707" y="756623"/>
                  <a:pt x="1981587" y="756623"/>
                </a:cubicBezTo>
                <a:cubicBezTo>
                  <a:pt x="1984467" y="756623"/>
                  <a:pt x="1984467" y="754461"/>
                  <a:pt x="1987347" y="754461"/>
                </a:cubicBezTo>
                <a:cubicBezTo>
                  <a:pt x="1990228" y="754461"/>
                  <a:pt x="1995988" y="754461"/>
                  <a:pt x="2001749" y="754461"/>
                </a:cubicBezTo>
                <a:cubicBezTo>
                  <a:pt x="2001749" y="754461"/>
                  <a:pt x="2004629" y="756623"/>
                  <a:pt x="2004629" y="756623"/>
                </a:cubicBezTo>
                <a:cubicBezTo>
                  <a:pt x="2010389" y="756623"/>
                  <a:pt x="2016150" y="756623"/>
                  <a:pt x="2021910" y="756623"/>
                </a:cubicBezTo>
                <a:cubicBezTo>
                  <a:pt x="2021910" y="767432"/>
                  <a:pt x="2021910" y="776079"/>
                  <a:pt x="2021910" y="786888"/>
                </a:cubicBezTo>
                <a:cubicBezTo>
                  <a:pt x="2036311" y="786888"/>
                  <a:pt x="2050712" y="786888"/>
                  <a:pt x="2065113" y="786888"/>
                </a:cubicBezTo>
                <a:cubicBezTo>
                  <a:pt x="2065113" y="782564"/>
                  <a:pt x="2065113" y="778241"/>
                  <a:pt x="2065113" y="773917"/>
                </a:cubicBezTo>
                <a:cubicBezTo>
                  <a:pt x="2067994" y="773917"/>
                  <a:pt x="2067994" y="773917"/>
                  <a:pt x="2070874" y="773917"/>
                </a:cubicBezTo>
                <a:cubicBezTo>
                  <a:pt x="2070874" y="778241"/>
                  <a:pt x="2070874" y="782564"/>
                  <a:pt x="2070874" y="786888"/>
                </a:cubicBezTo>
                <a:cubicBezTo>
                  <a:pt x="2088155" y="786888"/>
                  <a:pt x="2088155" y="786888"/>
                  <a:pt x="2088155" y="786888"/>
                </a:cubicBezTo>
                <a:cubicBezTo>
                  <a:pt x="2088155" y="648534"/>
                  <a:pt x="2088155" y="648534"/>
                  <a:pt x="2088155" y="648534"/>
                </a:cubicBezTo>
                <a:cubicBezTo>
                  <a:pt x="2142879" y="648534"/>
                  <a:pt x="2142879" y="648534"/>
                  <a:pt x="2142879" y="648534"/>
                </a:cubicBezTo>
                <a:cubicBezTo>
                  <a:pt x="2142879" y="637725"/>
                  <a:pt x="2142879" y="637725"/>
                  <a:pt x="2142879" y="637725"/>
                </a:cubicBezTo>
                <a:cubicBezTo>
                  <a:pt x="2151520" y="637725"/>
                  <a:pt x="2151520" y="637725"/>
                  <a:pt x="2151520" y="637725"/>
                </a:cubicBezTo>
                <a:cubicBezTo>
                  <a:pt x="2151520" y="644211"/>
                  <a:pt x="2151520" y="644211"/>
                  <a:pt x="2151520" y="644211"/>
                </a:cubicBezTo>
                <a:cubicBezTo>
                  <a:pt x="2177442" y="644211"/>
                  <a:pt x="2177442" y="644211"/>
                  <a:pt x="2177442" y="644211"/>
                </a:cubicBezTo>
                <a:cubicBezTo>
                  <a:pt x="2177442" y="637725"/>
                  <a:pt x="2177442" y="637725"/>
                  <a:pt x="2177442" y="637725"/>
                </a:cubicBezTo>
                <a:cubicBezTo>
                  <a:pt x="2183202" y="637725"/>
                  <a:pt x="2183202" y="637725"/>
                  <a:pt x="2183202" y="637725"/>
                </a:cubicBezTo>
                <a:cubicBezTo>
                  <a:pt x="2183202" y="652858"/>
                  <a:pt x="2183202" y="652858"/>
                  <a:pt x="2183202" y="652858"/>
                </a:cubicBezTo>
                <a:cubicBezTo>
                  <a:pt x="2191843" y="652858"/>
                  <a:pt x="2191843" y="652858"/>
                  <a:pt x="2191843" y="652858"/>
                </a:cubicBezTo>
                <a:cubicBezTo>
                  <a:pt x="2191843" y="665828"/>
                  <a:pt x="2191843" y="665828"/>
                  <a:pt x="2191843" y="665828"/>
                </a:cubicBezTo>
                <a:cubicBezTo>
                  <a:pt x="2223525" y="665828"/>
                  <a:pt x="2223525" y="665828"/>
                  <a:pt x="2223525" y="665828"/>
                </a:cubicBezTo>
                <a:cubicBezTo>
                  <a:pt x="2223525" y="698255"/>
                  <a:pt x="2223525" y="698255"/>
                  <a:pt x="2223525" y="698255"/>
                </a:cubicBezTo>
                <a:cubicBezTo>
                  <a:pt x="2226405" y="698255"/>
                  <a:pt x="2226405" y="698255"/>
                  <a:pt x="2226405" y="698255"/>
                </a:cubicBezTo>
                <a:cubicBezTo>
                  <a:pt x="2226405" y="676637"/>
                  <a:pt x="2226405" y="676637"/>
                  <a:pt x="2226405" y="676637"/>
                </a:cubicBezTo>
                <a:cubicBezTo>
                  <a:pt x="2240807" y="676637"/>
                  <a:pt x="2240807" y="676637"/>
                  <a:pt x="2240807" y="676637"/>
                </a:cubicBezTo>
                <a:cubicBezTo>
                  <a:pt x="2240807" y="713388"/>
                  <a:pt x="2240807" y="713388"/>
                  <a:pt x="2240807" y="713388"/>
                </a:cubicBezTo>
                <a:cubicBezTo>
                  <a:pt x="2284010" y="713388"/>
                  <a:pt x="2284010" y="713388"/>
                  <a:pt x="2284010" y="713388"/>
                </a:cubicBezTo>
                <a:cubicBezTo>
                  <a:pt x="2284010" y="700417"/>
                  <a:pt x="2284010" y="700417"/>
                  <a:pt x="2284010" y="700417"/>
                </a:cubicBezTo>
                <a:cubicBezTo>
                  <a:pt x="2301291" y="700417"/>
                  <a:pt x="2301291" y="700417"/>
                  <a:pt x="2301291" y="700417"/>
                </a:cubicBezTo>
                <a:cubicBezTo>
                  <a:pt x="2301291" y="717711"/>
                  <a:pt x="2301291" y="717711"/>
                  <a:pt x="2301291" y="717711"/>
                </a:cubicBezTo>
                <a:cubicBezTo>
                  <a:pt x="2307051" y="717711"/>
                  <a:pt x="2307051" y="717711"/>
                  <a:pt x="2307051" y="717711"/>
                </a:cubicBezTo>
                <a:cubicBezTo>
                  <a:pt x="2307051" y="700417"/>
                  <a:pt x="2307051" y="700417"/>
                  <a:pt x="2307051" y="700417"/>
                </a:cubicBezTo>
                <a:cubicBezTo>
                  <a:pt x="2327213" y="700417"/>
                  <a:pt x="2327213" y="700417"/>
                  <a:pt x="2327213" y="700417"/>
                </a:cubicBezTo>
                <a:cubicBezTo>
                  <a:pt x="2327213" y="661505"/>
                  <a:pt x="2327213" y="661505"/>
                  <a:pt x="2327213" y="661505"/>
                </a:cubicBezTo>
                <a:cubicBezTo>
                  <a:pt x="2338734" y="661505"/>
                  <a:pt x="2338734" y="661505"/>
                  <a:pt x="2338734" y="661505"/>
                </a:cubicBezTo>
                <a:cubicBezTo>
                  <a:pt x="2353135" y="618269"/>
                  <a:pt x="2353135" y="618269"/>
                  <a:pt x="2353135" y="618269"/>
                </a:cubicBezTo>
                <a:cubicBezTo>
                  <a:pt x="2367536" y="618269"/>
                  <a:pt x="2367536" y="618269"/>
                  <a:pt x="2367536" y="618269"/>
                </a:cubicBezTo>
                <a:cubicBezTo>
                  <a:pt x="2384817" y="661505"/>
                  <a:pt x="2384817" y="661505"/>
                  <a:pt x="2384817" y="661505"/>
                </a:cubicBezTo>
                <a:cubicBezTo>
                  <a:pt x="2396338" y="661505"/>
                  <a:pt x="2396338" y="661505"/>
                  <a:pt x="2396338" y="661505"/>
                </a:cubicBezTo>
                <a:cubicBezTo>
                  <a:pt x="2396338" y="726358"/>
                  <a:pt x="2396338" y="726358"/>
                  <a:pt x="2396338" y="726358"/>
                </a:cubicBezTo>
                <a:cubicBezTo>
                  <a:pt x="2404979" y="726358"/>
                  <a:pt x="2404979" y="726358"/>
                  <a:pt x="2404979" y="726358"/>
                </a:cubicBezTo>
                <a:cubicBezTo>
                  <a:pt x="2404979" y="771756"/>
                  <a:pt x="2404979" y="771756"/>
                  <a:pt x="2404979" y="771756"/>
                </a:cubicBezTo>
                <a:cubicBezTo>
                  <a:pt x="2410739" y="771756"/>
                  <a:pt x="2410739" y="771756"/>
                  <a:pt x="2410739" y="771756"/>
                </a:cubicBezTo>
                <a:cubicBezTo>
                  <a:pt x="2410739" y="756623"/>
                  <a:pt x="2410739" y="756623"/>
                  <a:pt x="2410739" y="756623"/>
                </a:cubicBezTo>
                <a:cubicBezTo>
                  <a:pt x="2419379" y="767432"/>
                  <a:pt x="2419379" y="767432"/>
                  <a:pt x="2419379" y="767432"/>
                </a:cubicBezTo>
                <a:cubicBezTo>
                  <a:pt x="2428020" y="767432"/>
                  <a:pt x="2428020" y="767432"/>
                  <a:pt x="2428020" y="767432"/>
                </a:cubicBezTo>
                <a:cubicBezTo>
                  <a:pt x="2428020" y="680961"/>
                  <a:pt x="2428020" y="680961"/>
                  <a:pt x="2428020" y="680961"/>
                </a:cubicBezTo>
                <a:cubicBezTo>
                  <a:pt x="2468343" y="680961"/>
                  <a:pt x="2468343" y="680961"/>
                  <a:pt x="2468343" y="680961"/>
                </a:cubicBezTo>
                <a:cubicBezTo>
                  <a:pt x="2485625" y="696093"/>
                  <a:pt x="2485625" y="696093"/>
                  <a:pt x="2485625" y="696093"/>
                </a:cubicBezTo>
                <a:cubicBezTo>
                  <a:pt x="2485625" y="680961"/>
                  <a:pt x="2485625" y="680961"/>
                  <a:pt x="2485625" y="680961"/>
                </a:cubicBezTo>
                <a:cubicBezTo>
                  <a:pt x="2488505" y="680961"/>
                  <a:pt x="2488505" y="680961"/>
                  <a:pt x="2488505" y="680961"/>
                </a:cubicBezTo>
                <a:cubicBezTo>
                  <a:pt x="2488505" y="678799"/>
                  <a:pt x="2488505" y="678799"/>
                  <a:pt x="2488505" y="678799"/>
                </a:cubicBezTo>
                <a:cubicBezTo>
                  <a:pt x="2502906" y="678799"/>
                  <a:pt x="2502906" y="678799"/>
                  <a:pt x="2502906" y="678799"/>
                </a:cubicBezTo>
                <a:cubicBezTo>
                  <a:pt x="2502906" y="655020"/>
                  <a:pt x="2502906" y="655020"/>
                  <a:pt x="2502906" y="655020"/>
                </a:cubicBezTo>
                <a:cubicBezTo>
                  <a:pt x="2511546" y="655020"/>
                  <a:pt x="2511546" y="655020"/>
                  <a:pt x="2511546" y="655020"/>
                </a:cubicBezTo>
                <a:cubicBezTo>
                  <a:pt x="2511546" y="642049"/>
                  <a:pt x="2511546" y="642049"/>
                  <a:pt x="2511546" y="642049"/>
                </a:cubicBezTo>
                <a:cubicBezTo>
                  <a:pt x="2514426" y="642049"/>
                  <a:pt x="2514426" y="642049"/>
                  <a:pt x="2514426" y="642049"/>
                </a:cubicBezTo>
                <a:cubicBezTo>
                  <a:pt x="2514426" y="618269"/>
                  <a:pt x="2514426" y="618269"/>
                  <a:pt x="2514426" y="618269"/>
                </a:cubicBezTo>
                <a:cubicBezTo>
                  <a:pt x="2537468" y="618269"/>
                  <a:pt x="2537468" y="618269"/>
                  <a:pt x="2537468" y="618269"/>
                </a:cubicBezTo>
                <a:cubicBezTo>
                  <a:pt x="2537468" y="588004"/>
                  <a:pt x="2537468" y="588004"/>
                  <a:pt x="2537468" y="588004"/>
                </a:cubicBezTo>
                <a:cubicBezTo>
                  <a:pt x="2548989" y="588004"/>
                  <a:pt x="2548989" y="588004"/>
                  <a:pt x="2548989" y="588004"/>
                </a:cubicBezTo>
                <a:cubicBezTo>
                  <a:pt x="2548989" y="581519"/>
                  <a:pt x="2548989" y="581519"/>
                  <a:pt x="2548989" y="581519"/>
                </a:cubicBezTo>
                <a:cubicBezTo>
                  <a:pt x="2557630" y="581519"/>
                  <a:pt x="2557630" y="581519"/>
                  <a:pt x="2557630" y="581519"/>
                </a:cubicBezTo>
                <a:cubicBezTo>
                  <a:pt x="2557630" y="551254"/>
                  <a:pt x="2557630" y="551254"/>
                  <a:pt x="2557630" y="551254"/>
                </a:cubicBezTo>
                <a:cubicBezTo>
                  <a:pt x="2563390" y="551254"/>
                  <a:pt x="2563390" y="551254"/>
                  <a:pt x="2563390" y="551254"/>
                </a:cubicBezTo>
                <a:cubicBezTo>
                  <a:pt x="2563390" y="542607"/>
                  <a:pt x="2563390" y="542607"/>
                  <a:pt x="2563390" y="542607"/>
                </a:cubicBezTo>
                <a:cubicBezTo>
                  <a:pt x="2572031" y="542607"/>
                  <a:pt x="2572031" y="542607"/>
                  <a:pt x="2572031" y="542607"/>
                </a:cubicBezTo>
                <a:cubicBezTo>
                  <a:pt x="2572031" y="512342"/>
                  <a:pt x="2572031" y="512342"/>
                  <a:pt x="2572031" y="512342"/>
                </a:cubicBezTo>
                <a:cubicBezTo>
                  <a:pt x="2609474" y="512342"/>
                  <a:pt x="2609474" y="512342"/>
                  <a:pt x="2609474" y="512342"/>
                </a:cubicBezTo>
                <a:cubicBezTo>
                  <a:pt x="2609474" y="499371"/>
                  <a:pt x="2609474" y="499371"/>
                  <a:pt x="2609474" y="499371"/>
                </a:cubicBezTo>
                <a:cubicBezTo>
                  <a:pt x="2652677" y="499371"/>
                  <a:pt x="2652677" y="499371"/>
                  <a:pt x="2652677" y="499371"/>
                </a:cubicBezTo>
                <a:cubicBezTo>
                  <a:pt x="2652677" y="490724"/>
                  <a:pt x="2652677" y="490724"/>
                  <a:pt x="2652677" y="490724"/>
                </a:cubicBezTo>
                <a:cubicBezTo>
                  <a:pt x="2678599" y="490724"/>
                  <a:pt x="2678599" y="490724"/>
                  <a:pt x="2678599" y="490724"/>
                </a:cubicBezTo>
                <a:cubicBezTo>
                  <a:pt x="2678599" y="499371"/>
                  <a:pt x="2678599" y="499371"/>
                  <a:pt x="2678599" y="499371"/>
                </a:cubicBezTo>
                <a:cubicBezTo>
                  <a:pt x="2684359" y="499371"/>
                  <a:pt x="2684359" y="499371"/>
                  <a:pt x="2684359" y="499371"/>
                </a:cubicBezTo>
                <a:cubicBezTo>
                  <a:pt x="2684359" y="495048"/>
                  <a:pt x="2684359" y="495048"/>
                  <a:pt x="2684359" y="495048"/>
                </a:cubicBezTo>
                <a:cubicBezTo>
                  <a:pt x="2698760" y="495048"/>
                  <a:pt x="2698760" y="495048"/>
                  <a:pt x="2698760" y="495048"/>
                </a:cubicBezTo>
                <a:cubicBezTo>
                  <a:pt x="2698760" y="499371"/>
                  <a:pt x="2698760" y="499371"/>
                  <a:pt x="2698760" y="499371"/>
                </a:cubicBezTo>
                <a:cubicBezTo>
                  <a:pt x="2707401" y="499371"/>
                  <a:pt x="2707401" y="499371"/>
                  <a:pt x="2707401" y="499371"/>
                </a:cubicBezTo>
                <a:cubicBezTo>
                  <a:pt x="2707401" y="490724"/>
                  <a:pt x="2707401" y="490724"/>
                  <a:pt x="2707401" y="490724"/>
                </a:cubicBezTo>
                <a:cubicBezTo>
                  <a:pt x="2727562" y="490724"/>
                  <a:pt x="2727562" y="490724"/>
                  <a:pt x="2727562" y="490724"/>
                </a:cubicBezTo>
                <a:cubicBezTo>
                  <a:pt x="2727562" y="499371"/>
                  <a:pt x="2727562" y="499371"/>
                  <a:pt x="2727562" y="499371"/>
                </a:cubicBezTo>
                <a:cubicBezTo>
                  <a:pt x="2759245" y="499371"/>
                  <a:pt x="2759245" y="499371"/>
                  <a:pt x="2759245" y="499371"/>
                </a:cubicBezTo>
                <a:cubicBezTo>
                  <a:pt x="2759245" y="514504"/>
                  <a:pt x="2759245" y="514504"/>
                  <a:pt x="2759245" y="514504"/>
                </a:cubicBezTo>
                <a:cubicBezTo>
                  <a:pt x="2779406" y="514504"/>
                  <a:pt x="2779406" y="514504"/>
                  <a:pt x="2779406" y="514504"/>
                </a:cubicBezTo>
                <a:cubicBezTo>
                  <a:pt x="2779406" y="596652"/>
                  <a:pt x="2779406" y="596652"/>
                  <a:pt x="2779406" y="596652"/>
                </a:cubicBezTo>
                <a:cubicBezTo>
                  <a:pt x="2788046" y="596652"/>
                  <a:pt x="2788046" y="596652"/>
                  <a:pt x="2788046" y="596652"/>
                </a:cubicBezTo>
                <a:cubicBezTo>
                  <a:pt x="2788046" y="564225"/>
                  <a:pt x="2788046" y="564225"/>
                  <a:pt x="2788046" y="564225"/>
                </a:cubicBezTo>
                <a:cubicBezTo>
                  <a:pt x="2842771" y="564225"/>
                  <a:pt x="2842771" y="564225"/>
                  <a:pt x="2842771" y="564225"/>
                </a:cubicBezTo>
                <a:cubicBezTo>
                  <a:pt x="2842771" y="596652"/>
                  <a:pt x="2842771" y="596652"/>
                  <a:pt x="2842771" y="596652"/>
                </a:cubicBezTo>
                <a:cubicBezTo>
                  <a:pt x="2848531" y="596652"/>
                  <a:pt x="2848531" y="596652"/>
                  <a:pt x="2848531" y="596652"/>
                </a:cubicBezTo>
                <a:cubicBezTo>
                  <a:pt x="2848531" y="683123"/>
                  <a:pt x="2848531" y="683123"/>
                  <a:pt x="2848531" y="683123"/>
                </a:cubicBezTo>
                <a:cubicBezTo>
                  <a:pt x="2857172" y="680961"/>
                  <a:pt x="2857172" y="680961"/>
                  <a:pt x="2857172" y="680961"/>
                </a:cubicBezTo>
                <a:cubicBezTo>
                  <a:pt x="2860052" y="611784"/>
                  <a:pt x="2860052" y="611784"/>
                  <a:pt x="2860052" y="611784"/>
                </a:cubicBezTo>
                <a:cubicBezTo>
                  <a:pt x="2862932" y="680961"/>
                  <a:pt x="2862932" y="680961"/>
                  <a:pt x="2862932" y="680961"/>
                </a:cubicBezTo>
                <a:cubicBezTo>
                  <a:pt x="2871573" y="683123"/>
                  <a:pt x="2871573" y="683123"/>
                  <a:pt x="2871573" y="683123"/>
                </a:cubicBezTo>
                <a:cubicBezTo>
                  <a:pt x="2880213" y="724196"/>
                  <a:pt x="2880213" y="724196"/>
                  <a:pt x="2880213" y="724196"/>
                </a:cubicBezTo>
                <a:cubicBezTo>
                  <a:pt x="2903255" y="735005"/>
                  <a:pt x="2903255" y="735005"/>
                  <a:pt x="2903255" y="735005"/>
                </a:cubicBezTo>
                <a:cubicBezTo>
                  <a:pt x="2903255" y="717711"/>
                  <a:pt x="2903255" y="717711"/>
                  <a:pt x="2903255" y="717711"/>
                </a:cubicBezTo>
                <a:cubicBezTo>
                  <a:pt x="2911896" y="717711"/>
                  <a:pt x="2911896" y="717711"/>
                  <a:pt x="2911896" y="717711"/>
                </a:cubicBezTo>
                <a:cubicBezTo>
                  <a:pt x="2911896" y="706902"/>
                  <a:pt x="2911896" y="706902"/>
                  <a:pt x="2911896" y="706902"/>
                </a:cubicBezTo>
                <a:cubicBezTo>
                  <a:pt x="2981021" y="706902"/>
                  <a:pt x="2981021" y="706902"/>
                  <a:pt x="2981021" y="706902"/>
                </a:cubicBezTo>
                <a:cubicBezTo>
                  <a:pt x="2981021" y="711226"/>
                  <a:pt x="2981021" y="711226"/>
                  <a:pt x="2981021" y="711226"/>
                </a:cubicBezTo>
                <a:cubicBezTo>
                  <a:pt x="2989662" y="711226"/>
                  <a:pt x="2989662" y="711226"/>
                  <a:pt x="2989662" y="711226"/>
                </a:cubicBezTo>
                <a:cubicBezTo>
                  <a:pt x="2989662" y="698255"/>
                  <a:pt x="2989662" y="698255"/>
                  <a:pt x="2989662" y="698255"/>
                </a:cubicBezTo>
                <a:cubicBezTo>
                  <a:pt x="3001182" y="698255"/>
                  <a:pt x="3001182" y="698255"/>
                  <a:pt x="3001182" y="698255"/>
                </a:cubicBezTo>
                <a:cubicBezTo>
                  <a:pt x="3001182" y="713388"/>
                  <a:pt x="3001182" y="713388"/>
                  <a:pt x="3001182" y="713388"/>
                </a:cubicBezTo>
                <a:cubicBezTo>
                  <a:pt x="3006943" y="713388"/>
                  <a:pt x="3006943" y="713388"/>
                  <a:pt x="3006943" y="713388"/>
                </a:cubicBezTo>
                <a:cubicBezTo>
                  <a:pt x="3006943" y="696093"/>
                  <a:pt x="3006943" y="696093"/>
                  <a:pt x="3006943" y="696093"/>
                </a:cubicBezTo>
                <a:cubicBezTo>
                  <a:pt x="3021343" y="696093"/>
                  <a:pt x="3021343" y="696093"/>
                  <a:pt x="3021343" y="696093"/>
                </a:cubicBezTo>
                <a:cubicBezTo>
                  <a:pt x="3021343" y="687446"/>
                  <a:pt x="3021343" y="687446"/>
                  <a:pt x="3021343" y="687446"/>
                </a:cubicBezTo>
                <a:cubicBezTo>
                  <a:pt x="3047266" y="687446"/>
                  <a:pt x="3047266" y="687446"/>
                  <a:pt x="3047266" y="687446"/>
                </a:cubicBezTo>
                <a:cubicBezTo>
                  <a:pt x="3047266" y="665828"/>
                  <a:pt x="3047266" y="665828"/>
                  <a:pt x="3047266" y="665828"/>
                </a:cubicBezTo>
                <a:cubicBezTo>
                  <a:pt x="3055906" y="663667"/>
                  <a:pt x="3055906" y="663667"/>
                  <a:pt x="3055906" y="663667"/>
                </a:cubicBezTo>
                <a:cubicBezTo>
                  <a:pt x="3055906" y="659343"/>
                  <a:pt x="3055906" y="659343"/>
                  <a:pt x="3055906" y="659343"/>
                </a:cubicBezTo>
                <a:cubicBezTo>
                  <a:pt x="3078948" y="659343"/>
                  <a:pt x="3078948" y="659343"/>
                  <a:pt x="3078948" y="659343"/>
                </a:cubicBezTo>
                <a:cubicBezTo>
                  <a:pt x="3078948" y="646372"/>
                  <a:pt x="3078948" y="646372"/>
                  <a:pt x="3078948" y="646372"/>
                </a:cubicBezTo>
                <a:cubicBezTo>
                  <a:pt x="3090469" y="646372"/>
                  <a:pt x="3090469" y="646372"/>
                  <a:pt x="3090469" y="646372"/>
                </a:cubicBezTo>
                <a:cubicBezTo>
                  <a:pt x="3090469" y="607460"/>
                  <a:pt x="3090469" y="607460"/>
                  <a:pt x="3090469" y="607460"/>
                </a:cubicBezTo>
                <a:cubicBezTo>
                  <a:pt x="3110630" y="607460"/>
                  <a:pt x="3110630" y="607460"/>
                  <a:pt x="3110630" y="607460"/>
                </a:cubicBezTo>
                <a:cubicBezTo>
                  <a:pt x="3110630" y="603137"/>
                  <a:pt x="3110630" y="603137"/>
                  <a:pt x="3110630" y="603137"/>
                </a:cubicBezTo>
                <a:cubicBezTo>
                  <a:pt x="3122151" y="603137"/>
                  <a:pt x="3122151" y="603137"/>
                  <a:pt x="3122151" y="603137"/>
                </a:cubicBezTo>
                <a:cubicBezTo>
                  <a:pt x="3122151" y="555578"/>
                  <a:pt x="3122151" y="555578"/>
                  <a:pt x="3122151" y="555578"/>
                </a:cubicBezTo>
                <a:cubicBezTo>
                  <a:pt x="3148073" y="555578"/>
                  <a:pt x="3148073" y="555578"/>
                  <a:pt x="3148073" y="555578"/>
                </a:cubicBezTo>
                <a:cubicBezTo>
                  <a:pt x="3148073" y="536122"/>
                  <a:pt x="3148073" y="536122"/>
                  <a:pt x="3148073" y="536122"/>
                </a:cubicBezTo>
                <a:cubicBezTo>
                  <a:pt x="3197037" y="536122"/>
                  <a:pt x="3197037" y="536122"/>
                  <a:pt x="3197037" y="536122"/>
                </a:cubicBezTo>
                <a:cubicBezTo>
                  <a:pt x="3197037" y="557740"/>
                  <a:pt x="3197037" y="557740"/>
                  <a:pt x="3197037" y="557740"/>
                </a:cubicBezTo>
                <a:cubicBezTo>
                  <a:pt x="3234480" y="557740"/>
                  <a:pt x="3234480" y="557740"/>
                  <a:pt x="3234480" y="557740"/>
                </a:cubicBezTo>
                <a:cubicBezTo>
                  <a:pt x="3234480" y="605299"/>
                  <a:pt x="3234480" y="605299"/>
                  <a:pt x="3234480" y="605299"/>
                </a:cubicBezTo>
                <a:cubicBezTo>
                  <a:pt x="3251761" y="605299"/>
                  <a:pt x="3251761" y="605299"/>
                  <a:pt x="3251761" y="605299"/>
                </a:cubicBezTo>
                <a:cubicBezTo>
                  <a:pt x="3251761" y="711226"/>
                  <a:pt x="3251761" y="711226"/>
                  <a:pt x="3251761" y="711226"/>
                </a:cubicBezTo>
                <a:cubicBezTo>
                  <a:pt x="3260401" y="711226"/>
                  <a:pt x="3260401" y="711226"/>
                  <a:pt x="3260401" y="711226"/>
                </a:cubicBezTo>
                <a:cubicBezTo>
                  <a:pt x="3271922" y="683123"/>
                  <a:pt x="3271922" y="683123"/>
                  <a:pt x="3271922" y="683123"/>
                </a:cubicBezTo>
                <a:cubicBezTo>
                  <a:pt x="3280563" y="696093"/>
                  <a:pt x="3280563" y="696093"/>
                  <a:pt x="3280563" y="696093"/>
                </a:cubicBezTo>
                <a:cubicBezTo>
                  <a:pt x="3277683" y="696093"/>
                  <a:pt x="3277683" y="696093"/>
                  <a:pt x="3277683" y="696093"/>
                </a:cubicBezTo>
                <a:cubicBezTo>
                  <a:pt x="3277683" y="711226"/>
                  <a:pt x="3277683" y="711226"/>
                  <a:pt x="3277683" y="711226"/>
                </a:cubicBezTo>
                <a:cubicBezTo>
                  <a:pt x="3289203" y="711226"/>
                  <a:pt x="3289203" y="711226"/>
                  <a:pt x="3289203" y="711226"/>
                </a:cubicBezTo>
                <a:cubicBezTo>
                  <a:pt x="3289203" y="743652"/>
                  <a:pt x="3289203" y="743652"/>
                  <a:pt x="3289203" y="743652"/>
                </a:cubicBezTo>
                <a:cubicBezTo>
                  <a:pt x="3300724" y="743652"/>
                  <a:pt x="3300724" y="743652"/>
                  <a:pt x="3300724" y="743652"/>
                </a:cubicBezTo>
                <a:cubicBezTo>
                  <a:pt x="3300724" y="767432"/>
                  <a:pt x="3300724" y="767432"/>
                  <a:pt x="3300724" y="767432"/>
                </a:cubicBezTo>
                <a:cubicBezTo>
                  <a:pt x="3320885" y="767432"/>
                  <a:pt x="3320885" y="767432"/>
                  <a:pt x="3320885" y="767432"/>
                </a:cubicBezTo>
                <a:cubicBezTo>
                  <a:pt x="3320885" y="758785"/>
                  <a:pt x="3320885" y="758785"/>
                  <a:pt x="3320885" y="758785"/>
                </a:cubicBezTo>
                <a:cubicBezTo>
                  <a:pt x="3343927" y="758785"/>
                  <a:pt x="3343927" y="758785"/>
                  <a:pt x="3343927" y="758785"/>
                </a:cubicBezTo>
                <a:cubicBezTo>
                  <a:pt x="3343927" y="735005"/>
                  <a:pt x="3343927" y="735005"/>
                  <a:pt x="3343927" y="735005"/>
                </a:cubicBezTo>
                <a:cubicBezTo>
                  <a:pt x="3398652" y="735005"/>
                  <a:pt x="3398652" y="735005"/>
                  <a:pt x="3398652" y="735005"/>
                </a:cubicBezTo>
                <a:cubicBezTo>
                  <a:pt x="3398652" y="741491"/>
                  <a:pt x="3398652" y="741491"/>
                  <a:pt x="3398652" y="741491"/>
                </a:cubicBezTo>
                <a:cubicBezTo>
                  <a:pt x="3404412" y="741491"/>
                  <a:pt x="3404412" y="741491"/>
                  <a:pt x="3404412" y="741491"/>
                </a:cubicBezTo>
                <a:cubicBezTo>
                  <a:pt x="3404412" y="743652"/>
                  <a:pt x="3404412" y="743652"/>
                  <a:pt x="3404412" y="743652"/>
                </a:cubicBezTo>
                <a:cubicBezTo>
                  <a:pt x="3407292" y="743652"/>
                  <a:pt x="3407292" y="743652"/>
                  <a:pt x="3407292" y="743652"/>
                </a:cubicBezTo>
                <a:cubicBezTo>
                  <a:pt x="3407292" y="735005"/>
                  <a:pt x="3407292" y="735005"/>
                  <a:pt x="3407292" y="735005"/>
                </a:cubicBezTo>
                <a:cubicBezTo>
                  <a:pt x="3418813" y="735005"/>
                  <a:pt x="3418813" y="735005"/>
                  <a:pt x="3418813" y="735005"/>
                </a:cubicBezTo>
                <a:cubicBezTo>
                  <a:pt x="3418813" y="752300"/>
                  <a:pt x="3418813" y="752300"/>
                  <a:pt x="3418813" y="752300"/>
                </a:cubicBezTo>
                <a:cubicBezTo>
                  <a:pt x="3427454" y="752300"/>
                  <a:pt x="3427454" y="752300"/>
                  <a:pt x="3427454" y="752300"/>
                </a:cubicBezTo>
                <a:cubicBezTo>
                  <a:pt x="3427454" y="743652"/>
                  <a:pt x="3427454" y="743652"/>
                  <a:pt x="3427454" y="743652"/>
                </a:cubicBezTo>
                <a:cubicBezTo>
                  <a:pt x="3438974" y="743652"/>
                  <a:pt x="3438974" y="743652"/>
                  <a:pt x="3438974" y="743652"/>
                </a:cubicBezTo>
                <a:cubicBezTo>
                  <a:pt x="3438974" y="719873"/>
                  <a:pt x="3438974" y="719873"/>
                  <a:pt x="3438974" y="719873"/>
                </a:cubicBezTo>
                <a:cubicBezTo>
                  <a:pt x="3482178" y="719873"/>
                  <a:pt x="3482178" y="719873"/>
                  <a:pt x="3482178" y="719873"/>
                </a:cubicBezTo>
                <a:cubicBezTo>
                  <a:pt x="3482178" y="726358"/>
                  <a:pt x="3482178" y="726358"/>
                  <a:pt x="3482178" y="726358"/>
                </a:cubicBezTo>
                <a:cubicBezTo>
                  <a:pt x="3490818" y="726358"/>
                  <a:pt x="3490818" y="726358"/>
                  <a:pt x="3490818" y="726358"/>
                </a:cubicBezTo>
                <a:cubicBezTo>
                  <a:pt x="3490818" y="713388"/>
                  <a:pt x="3490818" y="713388"/>
                  <a:pt x="3490818" y="713388"/>
                </a:cubicBezTo>
                <a:cubicBezTo>
                  <a:pt x="3513860" y="713388"/>
                  <a:pt x="3513860" y="713388"/>
                  <a:pt x="3513860" y="713388"/>
                </a:cubicBezTo>
                <a:cubicBezTo>
                  <a:pt x="3513860" y="687446"/>
                  <a:pt x="3513860" y="687446"/>
                  <a:pt x="3513860" y="687446"/>
                </a:cubicBezTo>
                <a:cubicBezTo>
                  <a:pt x="3534022" y="687446"/>
                  <a:pt x="3534022" y="687446"/>
                  <a:pt x="3534022" y="687446"/>
                </a:cubicBezTo>
                <a:cubicBezTo>
                  <a:pt x="3534022" y="696093"/>
                  <a:pt x="3534022" y="696093"/>
                  <a:pt x="3534022" y="696093"/>
                </a:cubicBezTo>
                <a:cubicBezTo>
                  <a:pt x="3545542" y="696093"/>
                  <a:pt x="3545542" y="696093"/>
                  <a:pt x="3545542" y="696093"/>
                </a:cubicBezTo>
                <a:cubicBezTo>
                  <a:pt x="3545542" y="672314"/>
                  <a:pt x="3545542" y="672314"/>
                  <a:pt x="3545542" y="672314"/>
                </a:cubicBezTo>
                <a:cubicBezTo>
                  <a:pt x="3565703" y="672314"/>
                  <a:pt x="3565703" y="672314"/>
                  <a:pt x="3565703" y="672314"/>
                </a:cubicBezTo>
                <a:cubicBezTo>
                  <a:pt x="3565703" y="687446"/>
                  <a:pt x="3565703" y="687446"/>
                  <a:pt x="3565703" y="687446"/>
                </a:cubicBezTo>
                <a:cubicBezTo>
                  <a:pt x="3597386" y="687446"/>
                  <a:pt x="3597386" y="687446"/>
                  <a:pt x="3597386" y="687446"/>
                </a:cubicBezTo>
                <a:cubicBezTo>
                  <a:pt x="3597386" y="678799"/>
                  <a:pt x="3597386" y="678799"/>
                  <a:pt x="3597386" y="678799"/>
                </a:cubicBezTo>
                <a:cubicBezTo>
                  <a:pt x="3620427" y="678799"/>
                  <a:pt x="3620427" y="678799"/>
                  <a:pt x="3620427" y="678799"/>
                </a:cubicBezTo>
                <a:cubicBezTo>
                  <a:pt x="3620427" y="687446"/>
                  <a:pt x="3620427" y="687446"/>
                  <a:pt x="3620427" y="687446"/>
                </a:cubicBezTo>
                <a:cubicBezTo>
                  <a:pt x="3629068" y="687446"/>
                  <a:pt x="3629068" y="687446"/>
                  <a:pt x="3629068" y="687446"/>
                </a:cubicBezTo>
                <a:cubicBezTo>
                  <a:pt x="3629068" y="702579"/>
                  <a:pt x="3629068" y="702579"/>
                  <a:pt x="3629068" y="702579"/>
                </a:cubicBezTo>
                <a:cubicBezTo>
                  <a:pt x="3640589" y="702579"/>
                  <a:pt x="3640589" y="702579"/>
                  <a:pt x="3640589" y="702579"/>
                </a:cubicBezTo>
                <a:cubicBezTo>
                  <a:pt x="3640589" y="713388"/>
                  <a:pt x="3640589" y="713388"/>
                  <a:pt x="3640589" y="713388"/>
                </a:cubicBezTo>
                <a:cubicBezTo>
                  <a:pt x="3703954" y="713388"/>
                  <a:pt x="3703954" y="713388"/>
                  <a:pt x="3703954" y="713388"/>
                </a:cubicBezTo>
                <a:cubicBezTo>
                  <a:pt x="3703954" y="743652"/>
                  <a:pt x="3703954" y="743652"/>
                  <a:pt x="3703954" y="743652"/>
                </a:cubicBezTo>
                <a:cubicBezTo>
                  <a:pt x="3726996" y="743652"/>
                  <a:pt x="3726996" y="743652"/>
                  <a:pt x="3726996" y="743652"/>
                </a:cubicBezTo>
                <a:cubicBezTo>
                  <a:pt x="3726996" y="735005"/>
                  <a:pt x="3726996" y="735005"/>
                  <a:pt x="3726996" y="735005"/>
                </a:cubicBezTo>
                <a:cubicBezTo>
                  <a:pt x="3790360" y="735005"/>
                  <a:pt x="3790360" y="735005"/>
                  <a:pt x="3790360" y="735005"/>
                </a:cubicBezTo>
                <a:cubicBezTo>
                  <a:pt x="3790360" y="724196"/>
                  <a:pt x="3790360" y="724196"/>
                  <a:pt x="3790360" y="724196"/>
                </a:cubicBezTo>
                <a:cubicBezTo>
                  <a:pt x="3801881" y="719873"/>
                  <a:pt x="3801881" y="719873"/>
                  <a:pt x="3801881" y="719873"/>
                </a:cubicBezTo>
                <a:cubicBezTo>
                  <a:pt x="3801881" y="687446"/>
                  <a:pt x="3801881" y="687446"/>
                  <a:pt x="3801881" y="687446"/>
                </a:cubicBezTo>
                <a:cubicBezTo>
                  <a:pt x="3822042" y="687446"/>
                  <a:pt x="3822042" y="687446"/>
                  <a:pt x="3822042" y="687446"/>
                </a:cubicBezTo>
                <a:cubicBezTo>
                  <a:pt x="3830683" y="706902"/>
                  <a:pt x="3830683" y="706902"/>
                  <a:pt x="3830683" y="706902"/>
                </a:cubicBezTo>
                <a:cubicBezTo>
                  <a:pt x="3833564" y="700417"/>
                  <a:pt x="3833564" y="700417"/>
                  <a:pt x="3833564" y="700417"/>
                </a:cubicBezTo>
                <a:cubicBezTo>
                  <a:pt x="3850845" y="698255"/>
                  <a:pt x="3850845" y="698255"/>
                  <a:pt x="3850845" y="698255"/>
                </a:cubicBezTo>
                <a:cubicBezTo>
                  <a:pt x="3847965" y="609622"/>
                  <a:pt x="3847965" y="609622"/>
                  <a:pt x="3847965" y="609622"/>
                </a:cubicBezTo>
                <a:cubicBezTo>
                  <a:pt x="3865245" y="611784"/>
                  <a:pt x="3865245" y="611784"/>
                  <a:pt x="3865245" y="611784"/>
                </a:cubicBezTo>
                <a:cubicBezTo>
                  <a:pt x="3865245" y="471268"/>
                  <a:pt x="3865245" y="471268"/>
                  <a:pt x="3865245" y="471268"/>
                </a:cubicBezTo>
                <a:cubicBezTo>
                  <a:pt x="3891168" y="471268"/>
                  <a:pt x="3891168" y="471268"/>
                  <a:pt x="3891168" y="471268"/>
                </a:cubicBezTo>
                <a:cubicBezTo>
                  <a:pt x="3891168" y="356694"/>
                  <a:pt x="3891168" y="356694"/>
                  <a:pt x="3891168" y="356694"/>
                </a:cubicBezTo>
                <a:cubicBezTo>
                  <a:pt x="3896928" y="350209"/>
                  <a:pt x="3896928" y="350209"/>
                  <a:pt x="3896928" y="350209"/>
                </a:cubicBezTo>
                <a:cubicBezTo>
                  <a:pt x="3896928" y="326429"/>
                  <a:pt x="3896928" y="326429"/>
                  <a:pt x="3896928" y="326429"/>
                </a:cubicBezTo>
                <a:cubicBezTo>
                  <a:pt x="3919969" y="326429"/>
                  <a:pt x="3919969" y="326429"/>
                  <a:pt x="3919969" y="326429"/>
                </a:cubicBezTo>
                <a:cubicBezTo>
                  <a:pt x="3974694" y="246443"/>
                  <a:pt x="3974694" y="246443"/>
                  <a:pt x="3974694" y="246443"/>
                </a:cubicBezTo>
                <a:cubicBezTo>
                  <a:pt x="3977574" y="1"/>
                  <a:pt x="3977574" y="1"/>
                  <a:pt x="3977574" y="1"/>
                </a:cubicBezTo>
                <a:cubicBezTo>
                  <a:pt x="3983335" y="246443"/>
                  <a:pt x="3983335" y="246443"/>
                  <a:pt x="3983335" y="246443"/>
                </a:cubicBezTo>
                <a:cubicBezTo>
                  <a:pt x="4035178" y="328591"/>
                  <a:pt x="4035178" y="328591"/>
                  <a:pt x="4035178" y="328591"/>
                </a:cubicBezTo>
                <a:cubicBezTo>
                  <a:pt x="4058220" y="328591"/>
                  <a:pt x="4058220" y="328591"/>
                  <a:pt x="4058220" y="328591"/>
                </a:cubicBezTo>
                <a:cubicBezTo>
                  <a:pt x="4058220" y="354532"/>
                  <a:pt x="4058220" y="354532"/>
                  <a:pt x="4058220" y="354532"/>
                </a:cubicBezTo>
                <a:cubicBezTo>
                  <a:pt x="4063981" y="356694"/>
                  <a:pt x="4063981" y="356694"/>
                  <a:pt x="4063981" y="356694"/>
                </a:cubicBezTo>
                <a:cubicBezTo>
                  <a:pt x="4063981" y="471268"/>
                  <a:pt x="4063981" y="471268"/>
                  <a:pt x="4063981" y="471268"/>
                </a:cubicBezTo>
                <a:cubicBezTo>
                  <a:pt x="4084142" y="471268"/>
                  <a:pt x="4084142" y="471268"/>
                  <a:pt x="4084142" y="471268"/>
                </a:cubicBezTo>
                <a:cubicBezTo>
                  <a:pt x="4084142" y="607460"/>
                  <a:pt x="4084142" y="607460"/>
                  <a:pt x="4084142" y="607460"/>
                </a:cubicBezTo>
                <a:cubicBezTo>
                  <a:pt x="4107184" y="607460"/>
                  <a:pt x="4107184" y="607460"/>
                  <a:pt x="4107184" y="607460"/>
                </a:cubicBezTo>
                <a:cubicBezTo>
                  <a:pt x="4107184" y="730682"/>
                  <a:pt x="4107184" y="730682"/>
                  <a:pt x="4107184" y="730682"/>
                </a:cubicBezTo>
                <a:cubicBezTo>
                  <a:pt x="4144626" y="728520"/>
                  <a:pt x="4144626" y="728520"/>
                  <a:pt x="4144626" y="728520"/>
                </a:cubicBezTo>
                <a:cubicBezTo>
                  <a:pt x="4150387" y="717711"/>
                  <a:pt x="4150387" y="717711"/>
                  <a:pt x="4150387" y="717711"/>
                </a:cubicBezTo>
                <a:cubicBezTo>
                  <a:pt x="4170548" y="715549"/>
                  <a:pt x="4170548" y="715549"/>
                  <a:pt x="4170548" y="715549"/>
                </a:cubicBezTo>
                <a:cubicBezTo>
                  <a:pt x="4176309" y="724196"/>
                  <a:pt x="4176309" y="724196"/>
                  <a:pt x="4176309" y="724196"/>
                </a:cubicBezTo>
                <a:cubicBezTo>
                  <a:pt x="4205111" y="724196"/>
                  <a:pt x="4205111" y="724196"/>
                  <a:pt x="4205111" y="724196"/>
                </a:cubicBezTo>
                <a:lnTo>
                  <a:pt x="4205111" y="726591"/>
                </a:lnTo>
                <a:lnTo>
                  <a:pt x="4207550" y="712285"/>
                </a:lnTo>
                <a:cubicBezTo>
                  <a:pt x="4209221" y="702478"/>
                  <a:pt x="4211450" y="689402"/>
                  <a:pt x="4214422" y="671967"/>
                </a:cubicBezTo>
                <a:cubicBezTo>
                  <a:pt x="4214422" y="671967"/>
                  <a:pt x="4214422" y="671967"/>
                  <a:pt x="4208478" y="667318"/>
                </a:cubicBezTo>
                <a:cubicBezTo>
                  <a:pt x="4208478" y="667318"/>
                  <a:pt x="4208478" y="667318"/>
                  <a:pt x="4208478" y="660344"/>
                </a:cubicBezTo>
                <a:cubicBezTo>
                  <a:pt x="4208478" y="660344"/>
                  <a:pt x="4208478" y="660344"/>
                  <a:pt x="4217394" y="655694"/>
                </a:cubicBezTo>
                <a:cubicBezTo>
                  <a:pt x="4217394" y="655694"/>
                  <a:pt x="4217394" y="655694"/>
                  <a:pt x="4220366" y="641747"/>
                </a:cubicBezTo>
                <a:cubicBezTo>
                  <a:pt x="4220366" y="641747"/>
                  <a:pt x="4220366" y="641747"/>
                  <a:pt x="4226312" y="655694"/>
                </a:cubicBezTo>
                <a:cubicBezTo>
                  <a:pt x="4226312" y="655694"/>
                  <a:pt x="4226312" y="655694"/>
                  <a:pt x="4232255" y="660344"/>
                </a:cubicBezTo>
                <a:cubicBezTo>
                  <a:pt x="4232255" y="660344"/>
                  <a:pt x="4232255" y="660344"/>
                  <a:pt x="4232255" y="669642"/>
                </a:cubicBezTo>
                <a:cubicBezTo>
                  <a:pt x="4232255" y="669642"/>
                  <a:pt x="4232255" y="669642"/>
                  <a:pt x="4226312" y="671967"/>
                </a:cubicBezTo>
                <a:cubicBezTo>
                  <a:pt x="4226312" y="671967"/>
                  <a:pt x="4226312" y="671967"/>
                  <a:pt x="4241171" y="739382"/>
                </a:cubicBezTo>
                <a:cubicBezTo>
                  <a:pt x="4241171" y="739382"/>
                  <a:pt x="4241171" y="739382"/>
                  <a:pt x="4253059" y="739382"/>
                </a:cubicBezTo>
                <a:cubicBezTo>
                  <a:pt x="4253059" y="739382"/>
                  <a:pt x="4253059" y="739382"/>
                  <a:pt x="4261975" y="771927"/>
                </a:cubicBezTo>
                <a:cubicBezTo>
                  <a:pt x="4261975" y="771927"/>
                  <a:pt x="4261975" y="771927"/>
                  <a:pt x="4306555" y="778901"/>
                </a:cubicBezTo>
                <a:cubicBezTo>
                  <a:pt x="4306555" y="778901"/>
                  <a:pt x="4306555" y="778901"/>
                  <a:pt x="4306555" y="739382"/>
                </a:cubicBezTo>
                <a:cubicBezTo>
                  <a:pt x="4306555" y="739382"/>
                  <a:pt x="4306555" y="739382"/>
                  <a:pt x="4380856" y="739382"/>
                </a:cubicBezTo>
                <a:cubicBezTo>
                  <a:pt x="4380856" y="739382"/>
                  <a:pt x="4380856" y="739382"/>
                  <a:pt x="4410576" y="755654"/>
                </a:cubicBezTo>
                <a:cubicBezTo>
                  <a:pt x="4410576" y="755654"/>
                  <a:pt x="4410576" y="755654"/>
                  <a:pt x="4425436" y="755654"/>
                </a:cubicBezTo>
                <a:cubicBezTo>
                  <a:pt x="4425436" y="755654"/>
                  <a:pt x="4425436" y="755654"/>
                  <a:pt x="4440296" y="739382"/>
                </a:cubicBezTo>
                <a:cubicBezTo>
                  <a:pt x="4440296" y="739382"/>
                  <a:pt x="4440296" y="739382"/>
                  <a:pt x="4461100" y="739382"/>
                </a:cubicBezTo>
                <a:cubicBezTo>
                  <a:pt x="4461100" y="739382"/>
                  <a:pt x="4461100" y="739382"/>
                  <a:pt x="4461100" y="804472"/>
                </a:cubicBezTo>
                <a:cubicBezTo>
                  <a:pt x="4461100" y="804472"/>
                  <a:pt x="4461100" y="804472"/>
                  <a:pt x="4472988" y="806797"/>
                </a:cubicBezTo>
                <a:cubicBezTo>
                  <a:pt x="4472988" y="806797"/>
                  <a:pt x="4472988" y="806797"/>
                  <a:pt x="4472988" y="797498"/>
                </a:cubicBezTo>
                <a:cubicBezTo>
                  <a:pt x="4472988" y="797498"/>
                  <a:pt x="4472988" y="797498"/>
                  <a:pt x="4505680" y="797498"/>
                </a:cubicBezTo>
                <a:cubicBezTo>
                  <a:pt x="4505680" y="797498"/>
                  <a:pt x="4505680" y="797498"/>
                  <a:pt x="4505680" y="699863"/>
                </a:cubicBezTo>
                <a:cubicBezTo>
                  <a:pt x="4505680" y="699863"/>
                  <a:pt x="4505680" y="699863"/>
                  <a:pt x="4508652" y="697538"/>
                </a:cubicBezTo>
                <a:cubicBezTo>
                  <a:pt x="4508652" y="697538"/>
                  <a:pt x="4508652" y="697538"/>
                  <a:pt x="4577008" y="697538"/>
                </a:cubicBezTo>
                <a:cubicBezTo>
                  <a:pt x="4577008" y="697538"/>
                  <a:pt x="4577008" y="697538"/>
                  <a:pt x="4577008" y="685915"/>
                </a:cubicBezTo>
                <a:cubicBezTo>
                  <a:pt x="4577008" y="685915"/>
                  <a:pt x="4577008" y="685915"/>
                  <a:pt x="4606729" y="685915"/>
                </a:cubicBezTo>
                <a:cubicBezTo>
                  <a:pt x="4606729" y="685915"/>
                  <a:pt x="4606729" y="685915"/>
                  <a:pt x="4606729" y="676616"/>
                </a:cubicBezTo>
                <a:cubicBezTo>
                  <a:pt x="4606729" y="676616"/>
                  <a:pt x="4606729" y="676616"/>
                  <a:pt x="4666169" y="676616"/>
                </a:cubicBezTo>
                <a:cubicBezTo>
                  <a:pt x="4666169" y="676616"/>
                  <a:pt x="4666169" y="676616"/>
                  <a:pt x="4666169" y="697538"/>
                </a:cubicBezTo>
                <a:cubicBezTo>
                  <a:pt x="4666169" y="697538"/>
                  <a:pt x="4666169" y="697538"/>
                  <a:pt x="4689946" y="706837"/>
                </a:cubicBezTo>
                <a:cubicBezTo>
                  <a:pt x="4689946" y="706837"/>
                  <a:pt x="4689946" y="706837"/>
                  <a:pt x="4689946" y="737057"/>
                </a:cubicBezTo>
                <a:cubicBezTo>
                  <a:pt x="4689946" y="737057"/>
                  <a:pt x="4689946" y="737057"/>
                  <a:pt x="4704806" y="741706"/>
                </a:cubicBezTo>
                <a:cubicBezTo>
                  <a:pt x="4704806" y="741706"/>
                  <a:pt x="4704806" y="741706"/>
                  <a:pt x="4704806" y="732408"/>
                </a:cubicBezTo>
                <a:cubicBezTo>
                  <a:pt x="4704806" y="732408"/>
                  <a:pt x="4704806" y="732408"/>
                  <a:pt x="4716694" y="732408"/>
                </a:cubicBezTo>
                <a:cubicBezTo>
                  <a:pt x="4716694" y="732408"/>
                  <a:pt x="4716694" y="732408"/>
                  <a:pt x="4716694" y="725434"/>
                </a:cubicBezTo>
                <a:cubicBezTo>
                  <a:pt x="4716694" y="725434"/>
                  <a:pt x="4716694" y="725434"/>
                  <a:pt x="4704806" y="725434"/>
                </a:cubicBezTo>
                <a:cubicBezTo>
                  <a:pt x="4704806" y="725434"/>
                  <a:pt x="4704806" y="725434"/>
                  <a:pt x="4704806" y="716135"/>
                </a:cubicBezTo>
                <a:cubicBezTo>
                  <a:pt x="4704806" y="716135"/>
                  <a:pt x="4704806" y="716135"/>
                  <a:pt x="4716694" y="716135"/>
                </a:cubicBezTo>
                <a:cubicBezTo>
                  <a:pt x="4716694" y="716135"/>
                  <a:pt x="4716694" y="716135"/>
                  <a:pt x="4716694" y="706837"/>
                </a:cubicBezTo>
                <a:cubicBezTo>
                  <a:pt x="4716694" y="706837"/>
                  <a:pt x="4716694" y="706837"/>
                  <a:pt x="4704806" y="706837"/>
                </a:cubicBezTo>
                <a:cubicBezTo>
                  <a:pt x="4704806" y="706837"/>
                  <a:pt x="4704806" y="706837"/>
                  <a:pt x="4704806" y="697538"/>
                </a:cubicBezTo>
                <a:cubicBezTo>
                  <a:pt x="4704806" y="697538"/>
                  <a:pt x="4704806" y="697538"/>
                  <a:pt x="4716694" y="697538"/>
                </a:cubicBezTo>
                <a:cubicBezTo>
                  <a:pt x="4716694" y="697538"/>
                  <a:pt x="4716694" y="697538"/>
                  <a:pt x="4716694" y="690564"/>
                </a:cubicBezTo>
                <a:cubicBezTo>
                  <a:pt x="4716694" y="690564"/>
                  <a:pt x="4716694" y="690564"/>
                  <a:pt x="4704806" y="690564"/>
                </a:cubicBezTo>
                <a:cubicBezTo>
                  <a:pt x="4704806" y="690564"/>
                  <a:pt x="4704806" y="690564"/>
                  <a:pt x="4704806" y="681266"/>
                </a:cubicBezTo>
                <a:cubicBezTo>
                  <a:pt x="4704806" y="681266"/>
                  <a:pt x="4704806" y="681266"/>
                  <a:pt x="4716694" y="681266"/>
                </a:cubicBezTo>
                <a:cubicBezTo>
                  <a:pt x="4716694" y="681266"/>
                  <a:pt x="4716694" y="681266"/>
                  <a:pt x="4716694" y="671967"/>
                </a:cubicBezTo>
                <a:cubicBezTo>
                  <a:pt x="4716694" y="671967"/>
                  <a:pt x="4716694" y="671967"/>
                  <a:pt x="4704806" y="671967"/>
                </a:cubicBezTo>
                <a:cubicBezTo>
                  <a:pt x="4704806" y="671967"/>
                  <a:pt x="4704806" y="671967"/>
                  <a:pt x="4704806" y="664993"/>
                </a:cubicBezTo>
                <a:cubicBezTo>
                  <a:pt x="4704806" y="664993"/>
                  <a:pt x="4704806" y="664993"/>
                  <a:pt x="4716694" y="664993"/>
                </a:cubicBezTo>
                <a:cubicBezTo>
                  <a:pt x="4716694" y="664993"/>
                  <a:pt x="4716694" y="664993"/>
                  <a:pt x="4716694" y="655694"/>
                </a:cubicBezTo>
                <a:cubicBezTo>
                  <a:pt x="4716694" y="655694"/>
                  <a:pt x="4716694" y="655694"/>
                  <a:pt x="4704806" y="655694"/>
                </a:cubicBezTo>
                <a:cubicBezTo>
                  <a:pt x="4704806" y="655694"/>
                  <a:pt x="4704806" y="655694"/>
                  <a:pt x="4704806" y="646396"/>
                </a:cubicBezTo>
                <a:cubicBezTo>
                  <a:pt x="4704806" y="646396"/>
                  <a:pt x="4704806" y="646396"/>
                  <a:pt x="4716694" y="646396"/>
                </a:cubicBezTo>
                <a:cubicBezTo>
                  <a:pt x="4716694" y="646396"/>
                  <a:pt x="4716694" y="646396"/>
                  <a:pt x="4716694" y="637097"/>
                </a:cubicBezTo>
                <a:cubicBezTo>
                  <a:pt x="4716694" y="637097"/>
                  <a:pt x="4716694" y="637097"/>
                  <a:pt x="4704806" y="637097"/>
                </a:cubicBezTo>
                <a:cubicBezTo>
                  <a:pt x="4704806" y="637097"/>
                  <a:pt x="4704806" y="637097"/>
                  <a:pt x="4704806" y="630123"/>
                </a:cubicBezTo>
                <a:cubicBezTo>
                  <a:pt x="4704806" y="630123"/>
                  <a:pt x="4704806" y="630123"/>
                  <a:pt x="4716694" y="630123"/>
                </a:cubicBezTo>
                <a:cubicBezTo>
                  <a:pt x="4716694" y="630123"/>
                  <a:pt x="4716694" y="630123"/>
                  <a:pt x="4716694" y="620825"/>
                </a:cubicBezTo>
                <a:cubicBezTo>
                  <a:pt x="4716694" y="620825"/>
                  <a:pt x="4716694" y="620825"/>
                  <a:pt x="4704806" y="620825"/>
                </a:cubicBezTo>
                <a:cubicBezTo>
                  <a:pt x="4704806" y="620825"/>
                  <a:pt x="4704806" y="620825"/>
                  <a:pt x="4704806" y="611526"/>
                </a:cubicBezTo>
                <a:cubicBezTo>
                  <a:pt x="4704806" y="611526"/>
                  <a:pt x="4704806" y="611526"/>
                  <a:pt x="4716694" y="611526"/>
                </a:cubicBezTo>
                <a:cubicBezTo>
                  <a:pt x="4716694" y="611526"/>
                  <a:pt x="4716694" y="611526"/>
                  <a:pt x="4716694" y="604552"/>
                </a:cubicBezTo>
                <a:cubicBezTo>
                  <a:pt x="4716694" y="604552"/>
                  <a:pt x="4716694" y="604552"/>
                  <a:pt x="4704806" y="604552"/>
                </a:cubicBezTo>
                <a:cubicBezTo>
                  <a:pt x="4704806" y="604552"/>
                  <a:pt x="4704806" y="604552"/>
                  <a:pt x="4704806" y="595254"/>
                </a:cubicBezTo>
                <a:cubicBezTo>
                  <a:pt x="4704806" y="595254"/>
                  <a:pt x="4704806" y="595254"/>
                  <a:pt x="4716694" y="595254"/>
                </a:cubicBezTo>
                <a:cubicBezTo>
                  <a:pt x="4716694" y="595254"/>
                  <a:pt x="4716694" y="595254"/>
                  <a:pt x="4716694" y="585955"/>
                </a:cubicBezTo>
                <a:cubicBezTo>
                  <a:pt x="4716694" y="585955"/>
                  <a:pt x="4716694" y="585955"/>
                  <a:pt x="4704806" y="585955"/>
                </a:cubicBezTo>
                <a:cubicBezTo>
                  <a:pt x="4704806" y="585955"/>
                  <a:pt x="4704806" y="585955"/>
                  <a:pt x="4704806" y="576656"/>
                </a:cubicBezTo>
                <a:cubicBezTo>
                  <a:pt x="4704806" y="576656"/>
                  <a:pt x="4704806" y="576656"/>
                  <a:pt x="4716694" y="576656"/>
                </a:cubicBezTo>
                <a:cubicBezTo>
                  <a:pt x="4716694" y="576656"/>
                  <a:pt x="4716694" y="576656"/>
                  <a:pt x="4716694" y="569682"/>
                </a:cubicBezTo>
                <a:cubicBezTo>
                  <a:pt x="4716694" y="569682"/>
                  <a:pt x="4716694" y="569682"/>
                  <a:pt x="4704806" y="569682"/>
                </a:cubicBezTo>
                <a:cubicBezTo>
                  <a:pt x="4704806" y="569682"/>
                  <a:pt x="4704806" y="569682"/>
                  <a:pt x="4704806" y="560384"/>
                </a:cubicBezTo>
                <a:cubicBezTo>
                  <a:pt x="4704806" y="560384"/>
                  <a:pt x="4704806" y="560384"/>
                  <a:pt x="4716694" y="560384"/>
                </a:cubicBezTo>
                <a:cubicBezTo>
                  <a:pt x="4716694" y="560384"/>
                  <a:pt x="4716694" y="560384"/>
                  <a:pt x="4716694" y="551085"/>
                </a:cubicBezTo>
                <a:cubicBezTo>
                  <a:pt x="4716694" y="551085"/>
                  <a:pt x="4716694" y="551085"/>
                  <a:pt x="4704806" y="551085"/>
                </a:cubicBezTo>
                <a:cubicBezTo>
                  <a:pt x="4704806" y="551085"/>
                  <a:pt x="4704806" y="551085"/>
                  <a:pt x="4704806" y="541787"/>
                </a:cubicBezTo>
                <a:cubicBezTo>
                  <a:pt x="4704806" y="541787"/>
                  <a:pt x="4704806" y="541787"/>
                  <a:pt x="4716694" y="541787"/>
                </a:cubicBezTo>
                <a:cubicBezTo>
                  <a:pt x="4716694" y="541787"/>
                  <a:pt x="4716694" y="541787"/>
                  <a:pt x="4716694" y="534813"/>
                </a:cubicBezTo>
                <a:cubicBezTo>
                  <a:pt x="4716694" y="534813"/>
                  <a:pt x="4716694" y="534813"/>
                  <a:pt x="4704806" y="534813"/>
                </a:cubicBezTo>
                <a:cubicBezTo>
                  <a:pt x="4704806" y="534813"/>
                  <a:pt x="4704806" y="534813"/>
                  <a:pt x="4704806" y="525514"/>
                </a:cubicBezTo>
                <a:cubicBezTo>
                  <a:pt x="4704806" y="525514"/>
                  <a:pt x="4704806" y="525514"/>
                  <a:pt x="4716694" y="525514"/>
                </a:cubicBezTo>
                <a:cubicBezTo>
                  <a:pt x="4716694" y="525514"/>
                  <a:pt x="4716694" y="525514"/>
                  <a:pt x="4704806" y="511566"/>
                </a:cubicBezTo>
                <a:cubicBezTo>
                  <a:pt x="4704806" y="511566"/>
                  <a:pt x="4704806" y="511566"/>
                  <a:pt x="4704806" y="474372"/>
                </a:cubicBezTo>
                <a:cubicBezTo>
                  <a:pt x="4704806" y="474372"/>
                  <a:pt x="4704806" y="474372"/>
                  <a:pt x="4903930" y="474372"/>
                </a:cubicBezTo>
                <a:cubicBezTo>
                  <a:pt x="4903930" y="474372"/>
                  <a:pt x="4903930" y="474372"/>
                  <a:pt x="4921763" y="495294"/>
                </a:cubicBezTo>
                <a:cubicBezTo>
                  <a:pt x="4921763" y="495294"/>
                  <a:pt x="4921763" y="495294"/>
                  <a:pt x="4921763" y="541787"/>
                </a:cubicBezTo>
                <a:cubicBezTo>
                  <a:pt x="4921763" y="541787"/>
                  <a:pt x="4921763" y="541787"/>
                  <a:pt x="4909874" y="541787"/>
                </a:cubicBezTo>
                <a:cubicBezTo>
                  <a:pt x="4909874" y="541787"/>
                  <a:pt x="4909874" y="541787"/>
                  <a:pt x="4909874" y="551085"/>
                </a:cubicBezTo>
                <a:cubicBezTo>
                  <a:pt x="4909874" y="551085"/>
                  <a:pt x="4909874" y="551085"/>
                  <a:pt x="4921763" y="551085"/>
                </a:cubicBezTo>
                <a:cubicBezTo>
                  <a:pt x="4921763" y="551085"/>
                  <a:pt x="4921763" y="551085"/>
                  <a:pt x="4921763" y="560384"/>
                </a:cubicBezTo>
                <a:cubicBezTo>
                  <a:pt x="4921763" y="560384"/>
                  <a:pt x="4921763" y="560384"/>
                  <a:pt x="4909874" y="560384"/>
                </a:cubicBezTo>
                <a:cubicBezTo>
                  <a:pt x="4909874" y="560384"/>
                  <a:pt x="4909874" y="560384"/>
                  <a:pt x="4909874" y="569682"/>
                </a:cubicBezTo>
                <a:cubicBezTo>
                  <a:pt x="4909874" y="569682"/>
                  <a:pt x="4909874" y="569682"/>
                  <a:pt x="4921763" y="569682"/>
                </a:cubicBezTo>
                <a:cubicBezTo>
                  <a:pt x="4921763" y="569682"/>
                  <a:pt x="4921763" y="569682"/>
                  <a:pt x="4921763" y="576656"/>
                </a:cubicBezTo>
                <a:cubicBezTo>
                  <a:pt x="4921763" y="576656"/>
                  <a:pt x="4921763" y="576656"/>
                  <a:pt x="4909874" y="576656"/>
                </a:cubicBezTo>
                <a:cubicBezTo>
                  <a:pt x="4909874" y="576656"/>
                  <a:pt x="4909874" y="576656"/>
                  <a:pt x="4909874" y="585955"/>
                </a:cubicBezTo>
                <a:cubicBezTo>
                  <a:pt x="4909874" y="585955"/>
                  <a:pt x="4909874" y="585955"/>
                  <a:pt x="4921763" y="585955"/>
                </a:cubicBezTo>
                <a:cubicBezTo>
                  <a:pt x="4921763" y="585955"/>
                  <a:pt x="4921763" y="585955"/>
                  <a:pt x="4921763" y="595254"/>
                </a:cubicBezTo>
                <a:cubicBezTo>
                  <a:pt x="4921763" y="595254"/>
                  <a:pt x="4921763" y="595254"/>
                  <a:pt x="4909874" y="595254"/>
                </a:cubicBezTo>
                <a:cubicBezTo>
                  <a:pt x="4909874" y="595254"/>
                  <a:pt x="4909874" y="595254"/>
                  <a:pt x="4909874" y="604552"/>
                </a:cubicBezTo>
                <a:cubicBezTo>
                  <a:pt x="4909874" y="604552"/>
                  <a:pt x="4909874" y="604552"/>
                  <a:pt x="4921763" y="604552"/>
                </a:cubicBezTo>
                <a:cubicBezTo>
                  <a:pt x="4921763" y="604552"/>
                  <a:pt x="4921763" y="604552"/>
                  <a:pt x="4921763" y="611526"/>
                </a:cubicBezTo>
                <a:cubicBezTo>
                  <a:pt x="4921763" y="611526"/>
                  <a:pt x="4921763" y="611526"/>
                  <a:pt x="4909874" y="611526"/>
                </a:cubicBezTo>
                <a:cubicBezTo>
                  <a:pt x="4909874" y="611526"/>
                  <a:pt x="4909874" y="611526"/>
                  <a:pt x="4909874" y="620825"/>
                </a:cubicBezTo>
                <a:cubicBezTo>
                  <a:pt x="4909874" y="620825"/>
                  <a:pt x="4909874" y="620825"/>
                  <a:pt x="4921763" y="620825"/>
                </a:cubicBezTo>
                <a:cubicBezTo>
                  <a:pt x="4921763" y="620825"/>
                  <a:pt x="4921763" y="620825"/>
                  <a:pt x="4921763" y="630123"/>
                </a:cubicBezTo>
                <a:cubicBezTo>
                  <a:pt x="4921763" y="630123"/>
                  <a:pt x="4921763" y="630123"/>
                  <a:pt x="4909874" y="630123"/>
                </a:cubicBezTo>
                <a:cubicBezTo>
                  <a:pt x="4909874" y="630123"/>
                  <a:pt x="4909874" y="630123"/>
                  <a:pt x="4909874" y="637097"/>
                </a:cubicBezTo>
                <a:cubicBezTo>
                  <a:pt x="4909874" y="637097"/>
                  <a:pt x="4909874" y="637097"/>
                  <a:pt x="4921763" y="637097"/>
                </a:cubicBezTo>
                <a:cubicBezTo>
                  <a:pt x="4921763" y="637097"/>
                  <a:pt x="4921763" y="637097"/>
                  <a:pt x="4921763" y="646396"/>
                </a:cubicBezTo>
                <a:cubicBezTo>
                  <a:pt x="4921763" y="646396"/>
                  <a:pt x="4921763" y="646396"/>
                  <a:pt x="4909874" y="646396"/>
                </a:cubicBezTo>
                <a:cubicBezTo>
                  <a:pt x="4909874" y="646396"/>
                  <a:pt x="4909874" y="646396"/>
                  <a:pt x="4909874" y="655694"/>
                </a:cubicBezTo>
                <a:cubicBezTo>
                  <a:pt x="4909874" y="655694"/>
                  <a:pt x="4909874" y="655694"/>
                  <a:pt x="4921763" y="655694"/>
                </a:cubicBezTo>
                <a:cubicBezTo>
                  <a:pt x="4921763" y="655694"/>
                  <a:pt x="4921763" y="655694"/>
                  <a:pt x="4921763" y="664993"/>
                </a:cubicBezTo>
                <a:cubicBezTo>
                  <a:pt x="4921763" y="664993"/>
                  <a:pt x="4921763" y="664993"/>
                  <a:pt x="4909874" y="664993"/>
                </a:cubicBezTo>
                <a:cubicBezTo>
                  <a:pt x="4909874" y="664993"/>
                  <a:pt x="4909874" y="664993"/>
                  <a:pt x="4909874" y="671967"/>
                </a:cubicBezTo>
                <a:cubicBezTo>
                  <a:pt x="4909874" y="671967"/>
                  <a:pt x="4909874" y="671967"/>
                  <a:pt x="4921763" y="671967"/>
                </a:cubicBezTo>
                <a:cubicBezTo>
                  <a:pt x="4921763" y="671967"/>
                  <a:pt x="4921763" y="671967"/>
                  <a:pt x="4921763" y="681266"/>
                </a:cubicBezTo>
                <a:cubicBezTo>
                  <a:pt x="4921763" y="681266"/>
                  <a:pt x="4921763" y="681266"/>
                  <a:pt x="4909874" y="681266"/>
                </a:cubicBezTo>
                <a:cubicBezTo>
                  <a:pt x="4909874" y="681266"/>
                  <a:pt x="4909874" y="681266"/>
                  <a:pt x="4909874" y="690564"/>
                </a:cubicBezTo>
                <a:cubicBezTo>
                  <a:pt x="4909874" y="690564"/>
                  <a:pt x="4909874" y="690564"/>
                  <a:pt x="4921763" y="690564"/>
                </a:cubicBezTo>
                <a:cubicBezTo>
                  <a:pt x="4921763" y="690564"/>
                  <a:pt x="4921763" y="690564"/>
                  <a:pt x="4921763" y="697538"/>
                </a:cubicBezTo>
                <a:cubicBezTo>
                  <a:pt x="4921763" y="697538"/>
                  <a:pt x="4921763" y="697538"/>
                  <a:pt x="4909874" y="697538"/>
                </a:cubicBezTo>
                <a:cubicBezTo>
                  <a:pt x="4909874" y="697538"/>
                  <a:pt x="4909874" y="697538"/>
                  <a:pt x="4909874" y="706837"/>
                </a:cubicBezTo>
                <a:cubicBezTo>
                  <a:pt x="4909874" y="706837"/>
                  <a:pt x="4909874" y="706837"/>
                  <a:pt x="4921763" y="706837"/>
                </a:cubicBezTo>
                <a:cubicBezTo>
                  <a:pt x="4921763" y="706837"/>
                  <a:pt x="4921763" y="706837"/>
                  <a:pt x="4921763" y="716135"/>
                </a:cubicBezTo>
                <a:cubicBezTo>
                  <a:pt x="4921763" y="716135"/>
                  <a:pt x="4921763" y="716135"/>
                  <a:pt x="4909874" y="716135"/>
                </a:cubicBezTo>
                <a:cubicBezTo>
                  <a:pt x="4909874" y="716135"/>
                  <a:pt x="4909874" y="716135"/>
                  <a:pt x="4909874" y="725434"/>
                </a:cubicBezTo>
                <a:cubicBezTo>
                  <a:pt x="4909874" y="725434"/>
                  <a:pt x="4909874" y="725434"/>
                  <a:pt x="4921763" y="725434"/>
                </a:cubicBezTo>
                <a:cubicBezTo>
                  <a:pt x="4921763" y="725434"/>
                  <a:pt x="4921763" y="725434"/>
                  <a:pt x="4921763" y="732408"/>
                </a:cubicBezTo>
                <a:cubicBezTo>
                  <a:pt x="4921763" y="732408"/>
                  <a:pt x="4921763" y="732408"/>
                  <a:pt x="4909874" y="732408"/>
                </a:cubicBezTo>
                <a:cubicBezTo>
                  <a:pt x="4909874" y="732408"/>
                  <a:pt x="4909874" y="732408"/>
                  <a:pt x="4909874" y="741706"/>
                </a:cubicBezTo>
                <a:cubicBezTo>
                  <a:pt x="4909874" y="741706"/>
                  <a:pt x="4909874" y="741706"/>
                  <a:pt x="4942567" y="762628"/>
                </a:cubicBezTo>
                <a:cubicBezTo>
                  <a:pt x="4942567" y="762628"/>
                  <a:pt x="4942567" y="762628"/>
                  <a:pt x="4942567" y="767278"/>
                </a:cubicBezTo>
                <a:cubicBezTo>
                  <a:pt x="4942567" y="767278"/>
                  <a:pt x="4942567" y="767278"/>
                  <a:pt x="4930679" y="767278"/>
                </a:cubicBezTo>
                <a:cubicBezTo>
                  <a:pt x="4930679" y="767278"/>
                  <a:pt x="4930679" y="767278"/>
                  <a:pt x="4930679" y="792849"/>
                </a:cubicBezTo>
                <a:cubicBezTo>
                  <a:pt x="4930679" y="792849"/>
                  <a:pt x="4930679" y="792849"/>
                  <a:pt x="4942567" y="792849"/>
                </a:cubicBezTo>
                <a:cubicBezTo>
                  <a:pt x="4942567" y="792849"/>
                  <a:pt x="4942567" y="792849"/>
                  <a:pt x="4942567" y="781225"/>
                </a:cubicBezTo>
                <a:cubicBezTo>
                  <a:pt x="4942567" y="781225"/>
                  <a:pt x="4942567" y="781225"/>
                  <a:pt x="4954455" y="776576"/>
                </a:cubicBezTo>
                <a:cubicBezTo>
                  <a:pt x="4954455" y="776576"/>
                  <a:pt x="4954455" y="776576"/>
                  <a:pt x="4975259" y="776576"/>
                </a:cubicBezTo>
                <a:cubicBezTo>
                  <a:pt x="4975259" y="776576"/>
                  <a:pt x="4975259" y="776576"/>
                  <a:pt x="4975259" y="785875"/>
                </a:cubicBezTo>
                <a:cubicBezTo>
                  <a:pt x="4975259" y="785875"/>
                  <a:pt x="4975259" y="785875"/>
                  <a:pt x="4993091" y="785875"/>
                </a:cubicBezTo>
                <a:cubicBezTo>
                  <a:pt x="4993091" y="785875"/>
                  <a:pt x="4993091" y="785875"/>
                  <a:pt x="4993091" y="790524"/>
                </a:cubicBezTo>
                <a:cubicBezTo>
                  <a:pt x="4993091" y="790524"/>
                  <a:pt x="4993091" y="790524"/>
                  <a:pt x="5004979" y="790524"/>
                </a:cubicBezTo>
                <a:cubicBezTo>
                  <a:pt x="5004979" y="790524"/>
                  <a:pt x="5004979" y="790524"/>
                  <a:pt x="5018771" y="804254"/>
                </a:cubicBezTo>
                <a:lnTo>
                  <a:pt x="5028884" y="814322"/>
                </a:lnTo>
                <a:lnTo>
                  <a:pt x="5070363" y="814322"/>
                </a:lnTo>
                <a:lnTo>
                  <a:pt x="5070363" y="802147"/>
                </a:lnTo>
                <a:cubicBezTo>
                  <a:pt x="5070363" y="802147"/>
                  <a:pt x="5070363" y="802147"/>
                  <a:pt x="5120887" y="802147"/>
                </a:cubicBezTo>
                <a:cubicBezTo>
                  <a:pt x="5120887" y="802147"/>
                  <a:pt x="5120887" y="802147"/>
                  <a:pt x="5120887" y="727759"/>
                </a:cubicBezTo>
                <a:cubicBezTo>
                  <a:pt x="5120887" y="727759"/>
                  <a:pt x="5120887" y="727759"/>
                  <a:pt x="5168440" y="727759"/>
                </a:cubicBezTo>
                <a:cubicBezTo>
                  <a:pt x="5168440" y="727759"/>
                  <a:pt x="5168440" y="727759"/>
                  <a:pt x="5168440" y="720785"/>
                </a:cubicBezTo>
                <a:cubicBezTo>
                  <a:pt x="5168440" y="720785"/>
                  <a:pt x="5168440" y="720785"/>
                  <a:pt x="5198160" y="720785"/>
                </a:cubicBezTo>
                <a:cubicBezTo>
                  <a:pt x="5198160" y="720785"/>
                  <a:pt x="5198160" y="720785"/>
                  <a:pt x="5198160" y="681266"/>
                </a:cubicBezTo>
                <a:cubicBezTo>
                  <a:pt x="5198160" y="681266"/>
                  <a:pt x="5198160" y="681266"/>
                  <a:pt x="5192216" y="681266"/>
                </a:cubicBezTo>
                <a:cubicBezTo>
                  <a:pt x="5192216" y="681266"/>
                  <a:pt x="5192216" y="681266"/>
                  <a:pt x="5192216" y="667318"/>
                </a:cubicBezTo>
                <a:cubicBezTo>
                  <a:pt x="5192216" y="667318"/>
                  <a:pt x="5192216" y="667318"/>
                  <a:pt x="5198160" y="669642"/>
                </a:cubicBezTo>
                <a:cubicBezTo>
                  <a:pt x="5198160" y="669642"/>
                  <a:pt x="5198160" y="669642"/>
                  <a:pt x="5204104" y="646396"/>
                </a:cubicBezTo>
                <a:cubicBezTo>
                  <a:pt x="5204104" y="646396"/>
                  <a:pt x="5204104" y="646396"/>
                  <a:pt x="5210048" y="669642"/>
                </a:cubicBezTo>
                <a:cubicBezTo>
                  <a:pt x="5210048" y="669642"/>
                  <a:pt x="5210048" y="669642"/>
                  <a:pt x="5213020" y="667318"/>
                </a:cubicBezTo>
                <a:cubicBezTo>
                  <a:pt x="5213020" y="667318"/>
                  <a:pt x="5213020" y="667318"/>
                  <a:pt x="5215992" y="660344"/>
                </a:cubicBezTo>
                <a:cubicBezTo>
                  <a:pt x="5215992" y="660344"/>
                  <a:pt x="5215992" y="660344"/>
                  <a:pt x="5221936" y="651045"/>
                </a:cubicBezTo>
                <a:cubicBezTo>
                  <a:pt x="5221936" y="651045"/>
                  <a:pt x="5221936" y="651045"/>
                  <a:pt x="5227880" y="641747"/>
                </a:cubicBezTo>
                <a:cubicBezTo>
                  <a:pt x="5227880" y="641747"/>
                  <a:pt x="5227880" y="641747"/>
                  <a:pt x="5242740" y="634773"/>
                </a:cubicBezTo>
                <a:cubicBezTo>
                  <a:pt x="5242740" y="634773"/>
                  <a:pt x="5242740" y="634773"/>
                  <a:pt x="5260572" y="625474"/>
                </a:cubicBezTo>
                <a:cubicBezTo>
                  <a:pt x="5260572" y="625474"/>
                  <a:pt x="5260572" y="625474"/>
                  <a:pt x="5269488" y="616175"/>
                </a:cubicBezTo>
                <a:cubicBezTo>
                  <a:pt x="5269488" y="616175"/>
                  <a:pt x="5269488" y="616175"/>
                  <a:pt x="5275432" y="599903"/>
                </a:cubicBezTo>
                <a:cubicBezTo>
                  <a:pt x="5275432" y="599903"/>
                  <a:pt x="5275432" y="599903"/>
                  <a:pt x="5281376" y="616175"/>
                </a:cubicBezTo>
                <a:cubicBezTo>
                  <a:pt x="5281376" y="616175"/>
                  <a:pt x="5281376" y="616175"/>
                  <a:pt x="5287320" y="623149"/>
                </a:cubicBezTo>
                <a:cubicBezTo>
                  <a:pt x="5287320" y="623149"/>
                  <a:pt x="5287320" y="623149"/>
                  <a:pt x="5302180" y="632448"/>
                </a:cubicBezTo>
                <a:cubicBezTo>
                  <a:pt x="5302180" y="632448"/>
                  <a:pt x="5302180" y="632448"/>
                  <a:pt x="5314069" y="641747"/>
                </a:cubicBezTo>
                <a:cubicBezTo>
                  <a:pt x="5314069" y="641747"/>
                  <a:pt x="5314069" y="641747"/>
                  <a:pt x="5325957" y="651045"/>
                </a:cubicBezTo>
                <a:cubicBezTo>
                  <a:pt x="5325957" y="651045"/>
                  <a:pt x="5325957" y="651045"/>
                  <a:pt x="5328929" y="660344"/>
                </a:cubicBezTo>
                <a:cubicBezTo>
                  <a:pt x="5328929" y="660344"/>
                  <a:pt x="5328929" y="660344"/>
                  <a:pt x="5331901" y="669642"/>
                </a:cubicBezTo>
                <a:cubicBezTo>
                  <a:pt x="5331901" y="669642"/>
                  <a:pt x="5331901" y="669642"/>
                  <a:pt x="5337845" y="669642"/>
                </a:cubicBezTo>
                <a:cubicBezTo>
                  <a:pt x="5337845" y="669642"/>
                  <a:pt x="5337845" y="669642"/>
                  <a:pt x="5340817" y="646396"/>
                </a:cubicBezTo>
                <a:cubicBezTo>
                  <a:pt x="5340817" y="646396"/>
                  <a:pt x="5340817" y="646396"/>
                  <a:pt x="5346761" y="669642"/>
                </a:cubicBezTo>
                <a:cubicBezTo>
                  <a:pt x="5346761" y="669642"/>
                  <a:pt x="5346761" y="669642"/>
                  <a:pt x="5352705" y="669642"/>
                </a:cubicBezTo>
                <a:cubicBezTo>
                  <a:pt x="5352705" y="669642"/>
                  <a:pt x="5352705" y="669642"/>
                  <a:pt x="5352705" y="683590"/>
                </a:cubicBezTo>
                <a:cubicBezTo>
                  <a:pt x="5352705" y="683590"/>
                  <a:pt x="5352705" y="683590"/>
                  <a:pt x="5346761" y="683590"/>
                </a:cubicBezTo>
                <a:cubicBezTo>
                  <a:pt x="5346761" y="683590"/>
                  <a:pt x="5346761" y="683590"/>
                  <a:pt x="5346761" y="716135"/>
                </a:cubicBezTo>
                <a:cubicBezTo>
                  <a:pt x="5346761" y="716135"/>
                  <a:pt x="5346761" y="716135"/>
                  <a:pt x="5358649" y="716135"/>
                </a:cubicBezTo>
                <a:cubicBezTo>
                  <a:pt x="5358649" y="716135"/>
                  <a:pt x="5358649" y="716135"/>
                  <a:pt x="5358649" y="720785"/>
                </a:cubicBezTo>
                <a:cubicBezTo>
                  <a:pt x="5358649" y="720785"/>
                  <a:pt x="5358649" y="720785"/>
                  <a:pt x="5367565" y="720785"/>
                </a:cubicBezTo>
                <a:cubicBezTo>
                  <a:pt x="5367565" y="720785"/>
                  <a:pt x="5367565" y="720785"/>
                  <a:pt x="5367565" y="711486"/>
                </a:cubicBezTo>
                <a:cubicBezTo>
                  <a:pt x="5367565" y="711486"/>
                  <a:pt x="5367565" y="711486"/>
                  <a:pt x="5391342" y="711486"/>
                </a:cubicBezTo>
                <a:cubicBezTo>
                  <a:pt x="5391342" y="711486"/>
                  <a:pt x="5391342" y="711486"/>
                  <a:pt x="5391342" y="695213"/>
                </a:cubicBezTo>
                <a:cubicBezTo>
                  <a:pt x="5391342" y="695213"/>
                  <a:pt x="5391342" y="695213"/>
                  <a:pt x="5441865" y="695213"/>
                </a:cubicBezTo>
                <a:cubicBezTo>
                  <a:pt x="5441865" y="695213"/>
                  <a:pt x="5441865" y="695213"/>
                  <a:pt x="5441865" y="706837"/>
                </a:cubicBezTo>
                <a:cubicBezTo>
                  <a:pt x="5441865" y="706837"/>
                  <a:pt x="5441865" y="706837"/>
                  <a:pt x="5468614" y="706837"/>
                </a:cubicBezTo>
                <a:cubicBezTo>
                  <a:pt x="5468614" y="706837"/>
                  <a:pt x="5468614" y="706837"/>
                  <a:pt x="5468614" y="725434"/>
                </a:cubicBezTo>
                <a:cubicBezTo>
                  <a:pt x="5468614" y="725434"/>
                  <a:pt x="5468614" y="725434"/>
                  <a:pt x="5462670" y="725434"/>
                </a:cubicBezTo>
                <a:cubicBezTo>
                  <a:pt x="5462670" y="725434"/>
                  <a:pt x="5462670" y="725434"/>
                  <a:pt x="5462670" y="732408"/>
                </a:cubicBezTo>
                <a:cubicBezTo>
                  <a:pt x="5462670" y="732408"/>
                  <a:pt x="5462670" y="732408"/>
                  <a:pt x="5468614" y="732408"/>
                </a:cubicBezTo>
                <a:cubicBezTo>
                  <a:pt x="5468614" y="732408"/>
                  <a:pt x="5468614" y="732408"/>
                  <a:pt x="5468614" y="746356"/>
                </a:cubicBezTo>
                <a:cubicBezTo>
                  <a:pt x="5468614" y="746356"/>
                  <a:pt x="5468614" y="746356"/>
                  <a:pt x="5462670" y="751005"/>
                </a:cubicBezTo>
                <a:cubicBezTo>
                  <a:pt x="5462670" y="751005"/>
                  <a:pt x="5462670" y="751005"/>
                  <a:pt x="5462670" y="806797"/>
                </a:cubicBezTo>
                <a:cubicBezTo>
                  <a:pt x="5462670" y="806797"/>
                  <a:pt x="5462670" y="806797"/>
                  <a:pt x="5483473" y="806797"/>
                </a:cubicBezTo>
                <a:cubicBezTo>
                  <a:pt x="5483473" y="806797"/>
                  <a:pt x="5483473" y="806797"/>
                  <a:pt x="5483473" y="811446"/>
                </a:cubicBezTo>
                <a:cubicBezTo>
                  <a:pt x="5483473" y="811446"/>
                  <a:pt x="5483473" y="811446"/>
                  <a:pt x="5501306" y="811446"/>
                </a:cubicBezTo>
                <a:cubicBezTo>
                  <a:pt x="5501306" y="811446"/>
                  <a:pt x="5501306" y="811446"/>
                  <a:pt x="5501306" y="813480"/>
                </a:cubicBezTo>
                <a:lnTo>
                  <a:pt x="5501306" y="814322"/>
                </a:lnTo>
                <a:lnTo>
                  <a:pt x="5519138" y="814322"/>
                </a:lnTo>
                <a:lnTo>
                  <a:pt x="5519138" y="811446"/>
                </a:lnTo>
                <a:cubicBezTo>
                  <a:pt x="5519138" y="811446"/>
                  <a:pt x="5519138" y="811446"/>
                  <a:pt x="5539942" y="802147"/>
                </a:cubicBezTo>
                <a:cubicBezTo>
                  <a:pt x="5539942" y="802147"/>
                  <a:pt x="5539942" y="802147"/>
                  <a:pt x="5539942" y="781225"/>
                </a:cubicBezTo>
                <a:cubicBezTo>
                  <a:pt x="5539942" y="781225"/>
                  <a:pt x="5539942" y="781225"/>
                  <a:pt x="5533998" y="781225"/>
                </a:cubicBezTo>
                <a:cubicBezTo>
                  <a:pt x="5533998" y="781225"/>
                  <a:pt x="5533998" y="781225"/>
                  <a:pt x="5533998" y="757979"/>
                </a:cubicBezTo>
                <a:cubicBezTo>
                  <a:pt x="5533998" y="757979"/>
                  <a:pt x="5533998" y="757979"/>
                  <a:pt x="5545886" y="757979"/>
                </a:cubicBezTo>
                <a:cubicBezTo>
                  <a:pt x="5545886" y="757979"/>
                  <a:pt x="5545886" y="757979"/>
                  <a:pt x="5545886" y="755654"/>
                </a:cubicBezTo>
                <a:cubicBezTo>
                  <a:pt x="5545886" y="755654"/>
                  <a:pt x="5545886" y="755654"/>
                  <a:pt x="5572634" y="755654"/>
                </a:cubicBezTo>
                <a:cubicBezTo>
                  <a:pt x="5572634" y="755654"/>
                  <a:pt x="5572634" y="755654"/>
                  <a:pt x="5572634" y="746356"/>
                </a:cubicBezTo>
                <a:cubicBezTo>
                  <a:pt x="5572634" y="746356"/>
                  <a:pt x="5572634" y="746356"/>
                  <a:pt x="5590466" y="746356"/>
                </a:cubicBezTo>
                <a:cubicBezTo>
                  <a:pt x="5590466" y="746356"/>
                  <a:pt x="5590466" y="746356"/>
                  <a:pt x="5590466" y="630123"/>
                </a:cubicBezTo>
                <a:cubicBezTo>
                  <a:pt x="5590466" y="630123"/>
                  <a:pt x="5590466" y="630123"/>
                  <a:pt x="5602354" y="630123"/>
                </a:cubicBezTo>
                <a:cubicBezTo>
                  <a:pt x="5602354" y="630123"/>
                  <a:pt x="5602354" y="630123"/>
                  <a:pt x="5602354" y="611526"/>
                </a:cubicBezTo>
                <a:cubicBezTo>
                  <a:pt x="5602354" y="611526"/>
                  <a:pt x="5602354" y="611526"/>
                  <a:pt x="5605326" y="611526"/>
                </a:cubicBezTo>
                <a:cubicBezTo>
                  <a:pt x="5605326" y="611526"/>
                  <a:pt x="5605326" y="611526"/>
                  <a:pt x="5605326" y="565033"/>
                </a:cubicBezTo>
                <a:cubicBezTo>
                  <a:pt x="5605326" y="565033"/>
                  <a:pt x="5605326" y="565033"/>
                  <a:pt x="5617215" y="565033"/>
                </a:cubicBezTo>
                <a:cubicBezTo>
                  <a:pt x="5617215" y="565033"/>
                  <a:pt x="5617215" y="565033"/>
                  <a:pt x="5617215" y="574332"/>
                </a:cubicBezTo>
                <a:cubicBezTo>
                  <a:pt x="5617215" y="574332"/>
                  <a:pt x="5617215" y="574332"/>
                  <a:pt x="5623159" y="574332"/>
                </a:cubicBezTo>
                <a:cubicBezTo>
                  <a:pt x="5623159" y="574332"/>
                  <a:pt x="5623159" y="574332"/>
                  <a:pt x="5623159" y="555735"/>
                </a:cubicBezTo>
                <a:cubicBezTo>
                  <a:pt x="5623159" y="555735"/>
                  <a:pt x="5623159" y="555735"/>
                  <a:pt x="5638018" y="551085"/>
                </a:cubicBezTo>
                <a:cubicBezTo>
                  <a:pt x="5638018" y="551085"/>
                  <a:pt x="5638018" y="551085"/>
                  <a:pt x="5649906" y="555735"/>
                </a:cubicBezTo>
                <a:cubicBezTo>
                  <a:pt x="5649906" y="555735"/>
                  <a:pt x="5649906" y="555735"/>
                  <a:pt x="5667738" y="555735"/>
                </a:cubicBezTo>
                <a:cubicBezTo>
                  <a:pt x="5667738" y="555735"/>
                  <a:pt x="5667738" y="555735"/>
                  <a:pt x="5667738" y="525514"/>
                </a:cubicBezTo>
                <a:cubicBezTo>
                  <a:pt x="5667738" y="525514"/>
                  <a:pt x="5667738" y="525514"/>
                  <a:pt x="5679627" y="525514"/>
                </a:cubicBezTo>
                <a:cubicBezTo>
                  <a:pt x="5679627" y="525514"/>
                  <a:pt x="5679627" y="525514"/>
                  <a:pt x="5679627" y="530163"/>
                </a:cubicBezTo>
                <a:cubicBezTo>
                  <a:pt x="5679627" y="530163"/>
                  <a:pt x="5679627" y="530163"/>
                  <a:pt x="5694487" y="530163"/>
                </a:cubicBezTo>
                <a:cubicBezTo>
                  <a:pt x="5694487" y="530163"/>
                  <a:pt x="5694487" y="530163"/>
                  <a:pt x="5694487" y="525514"/>
                </a:cubicBezTo>
                <a:cubicBezTo>
                  <a:pt x="5694487" y="525514"/>
                  <a:pt x="5694487" y="525514"/>
                  <a:pt x="5706375" y="525514"/>
                </a:cubicBezTo>
                <a:cubicBezTo>
                  <a:pt x="5706375" y="525514"/>
                  <a:pt x="5706375" y="525514"/>
                  <a:pt x="5706375" y="560384"/>
                </a:cubicBezTo>
                <a:cubicBezTo>
                  <a:pt x="5706375" y="560384"/>
                  <a:pt x="5706375" y="560384"/>
                  <a:pt x="5721235" y="569682"/>
                </a:cubicBezTo>
                <a:cubicBezTo>
                  <a:pt x="5721235" y="569682"/>
                  <a:pt x="5721235" y="569682"/>
                  <a:pt x="5721235" y="574332"/>
                </a:cubicBezTo>
                <a:cubicBezTo>
                  <a:pt x="5721235" y="574332"/>
                  <a:pt x="5721235" y="574332"/>
                  <a:pt x="5718263" y="574332"/>
                </a:cubicBezTo>
                <a:cubicBezTo>
                  <a:pt x="5718263" y="574332"/>
                  <a:pt x="5718263" y="574332"/>
                  <a:pt x="5718263" y="576656"/>
                </a:cubicBezTo>
                <a:cubicBezTo>
                  <a:pt x="5718263" y="576656"/>
                  <a:pt x="5718263" y="576656"/>
                  <a:pt x="5750955" y="576656"/>
                </a:cubicBezTo>
                <a:cubicBezTo>
                  <a:pt x="5750955" y="576656"/>
                  <a:pt x="5750955" y="576656"/>
                  <a:pt x="5750955" y="565033"/>
                </a:cubicBezTo>
                <a:cubicBezTo>
                  <a:pt x="5750955" y="565033"/>
                  <a:pt x="5750955" y="565033"/>
                  <a:pt x="5789591" y="555735"/>
                </a:cubicBezTo>
                <a:cubicBezTo>
                  <a:pt x="5789591" y="555735"/>
                  <a:pt x="5789591" y="555735"/>
                  <a:pt x="5789591" y="546436"/>
                </a:cubicBezTo>
                <a:cubicBezTo>
                  <a:pt x="5789591" y="546436"/>
                  <a:pt x="5789591" y="546436"/>
                  <a:pt x="5798507" y="546436"/>
                </a:cubicBezTo>
                <a:cubicBezTo>
                  <a:pt x="5798507" y="546436"/>
                  <a:pt x="5798507" y="546436"/>
                  <a:pt x="5798507" y="539462"/>
                </a:cubicBezTo>
                <a:cubicBezTo>
                  <a:pt x="5798507" y="539462"/>
                  <a:pt x="5798507" y="539462"/>
                  <a:pt x="5822283" y="539462"/>
                </a:cubicBezTo>
                <a:cubicBezTo>
                  <a:pt x="5822283" y="539462"/>
                  <a:pt x="5822283" y="539462"/>
                  <a:pt x="5822283" y="546436"/>
                </a:cubicBezTo>
                <a:cubicBezTo>
                  <a:pt x="5822283" y="546436"/>
                  <a:pt x="5822283" y="546436"/>
                  <a:pt x="5840116" y="546436"/>
                </a:cubicBezTo>
                <a:cubicBezTo>
                  <a:pt x="5840116" y="546436"/>
                  <a:pt x="5840116" y="546436"/>
                  <a:pt x="5840116" y="560384"/>
                </a:cubicBezTo>
                <a:cubicBezTo>
                  <a:pt x="5840116" y="560384"/>
                  <a:pt x="5840116" y="560384"/>
                  <a:pt x="5872808" y="560384"/>
                </a:cubicBezTo>
                <a:cubicBezTo>
                  <a:pt x="5872808" y="560384"/>
                  <a:pt x="5872808" y="560384"/>
                  <a:pt x="5872808" y="551085"/>
                </a:cubicBezTo>
                <a:cubicBezTo>
                  <a:pt x="5872808" y="551085"/>
                  <a:pt x="5872808" y="551085"/>
                  <a:pt x="5887668" y="551085"/>
                </a:cubicBezTo>
                <a:cubicBezTo>
                  <a:pt x="5887668" y="551085"/>
                  <a:pt x="5887668" y="551085"/>
                  <a:pt x="5887668" y="541787"/>
                </a:cubicBezTo>
                <a:cubicBezTo>
                  <a:pt x="5887668" y="541787"/>
                  <a:pt x="5887668" y="541787"/>
                  <a:pt x="5905500" y="541787"/>
                </a:cubicBezTo>
                <a:cubicBezTo>
                  <a:pt x="5905500" y="541787"/>
                  <a:pt x="5905500" y="541787"/>
                  <a:pt x="5905500" y="551085"/>
                </a:cubicBezTo>
                <a:cubicBezTo>
                  <a:pt x="5905500" y="551085"/>
                  <a:pt x="5905500" y="551085"/>
                  <a:pt x="5911444" y="551085"/>
                </a:cubicBezTo>
                <a:cubicBezTo>
                  <a:pt x="5911444" y="551085"/>
                  <a:pt x="5911444" y="551085"/>
                  <a:pt x="5911444" y="495294"/>
                </a:cubicBezTo>
                <a:cubicBezTo>
                  <a:pt x="5911444" y="495294"/>
                  <a:pt x="5911444" y="495294"/>
                  <a:pt x="6045185" y="495294"/>
                </a:cubicBezTo>
                <a:cubicBezTo>
                  <a:pt x="6045185" y="495294"/>
                  <a:pt x="6045185" y="495294"/>
                  <a:pt x="6045185" y="569682"/>
                </a:cubicBezTo>
                <a:cubicBezTo>
                  <a:pt x="6045185" y="569682"/>
                  <a:pt x="6045185" y="569682"/>
                  <a:pt x="6068961" y="569682"/>
                </a:cubicBezTo>
                <a:cubicBezTo>
                  <a:pt x="6068961" y="569682"/>
                  <a:pt x="6068961" y="569682"/>
                  <a:pt x="6068961" y="485995"/>
                </a:cubicBezTo>
                <a:cubicBezTo>
                  <a:pt x="6068961" y="485995"/>
                  <a:pt x="6068961" y="485995"/>
                  <a:pt x="6098681" y="474372"/>
                </a:cubicBezTo>
                <a:cubicBezTo>
                  <a:pt x="6098681" y="474372"/>
                  <a:pt x="6098681" y="474372"/>
                  <a:pt x="6137317" y="474372"/>
                </a:cubicBezTo>
                <a:cubicBezTo>
                  <a:pt x="6137317" y="474372"/>
                  <a:pt x="6137317" y="474372"/>
                  <a:pt x="6158121" y="460424"/>
                </a:cubicBezTo>
                <a:cubicBezTo>
                  <a:pt x="6158121" y="460424"/>
                  <a:pt x="6158121" y="460424"/>
                  <a:pt x="6208645" y="460424"/>
                </a:cubicBezTo>
                <a:cubicBezTo>
                  <a:pt x="6208645" y="460424"/>
                  <a:pt x="6208645" y="460424"/>
                  <a:pt x="6208645" y="474372"/>
                </a:cubicBezTo>
                <a:cubicBezTo>
                  <a:pt x="6208645" y="474372"/>
                  <a:pt x="6208645" y="474372"/>
                  <a:pt x="6259170" y="474372"/>
                </a:cubicBezTo>
                <a:cubicBezTo>
                  <a:pt x="6259170" y="474372"/>
                  <a:pt x="6259170" y="474372"/>
                  <a:pt x="6259170" y="565033"/>
                </a:cubicBezTo>
                <a:cubicBezTo>
                  <a:pt x="6259170" y="565033"/>
                  <a:pt x="6259170" y="565033"/>
                  <a:pt x="6274030" y="565033"/>
                </a:cubicBezTo>
                <a:cubicBezTo>
                  <a:pt x="6274030" y="565033"/>
                  <a:pt x="6274030" y="565033"/>
                  <a:pt x="6274030" y="697538"/>
                </a:cubicBezTo>
                <a:cubicBezTo>
                  <a:pt x="6274030" y="697538"/>
                  <a:pt x="6274030" y="697538"/>
                  <a:pt x="6297806" y="697538"/>
                </a:cubicBezTo>
                <a:cubicBezTo>
                  <a:pt x="6297806" y="697538"/>
                  <a:pt x="6297806" y="697538"/>
                  <a:pt x="6297806" y="611526"/>
                </a:cubicBezTo>
                <a:cubicBezTo>
                  <a:pt x="6297806" y="611526"/>
                  <a:pt x="6297806" y="611526"/>
                  <a:pt x="6306722" y="606877"/>
                </a:cubicBezTo>
                <a:cubicBezTo>
                  <a:pt x="6306722" y="606877"/>
                  <a:pt x="6306722" y="606877"/>
                  <a:pt x="6312666" y="606877"/>
                </a:cubicBezTo>
                <a:cubicBezTo>
                  <a:pt x="6312666" y="606877"/>
                  <a:pt x="6312666" y="606877"/>
                  <a:pt x="6312666" y="616175"/>
                </a:cubicBezTo>
                <a:cubicBezTo>
                  <a:pt x="6312666" y="616175"/>
                  <a:pt x="6312666" y="616175"/>
                  <a:pt x="6336442" y="606877"/>
                </a:cubicBezTo>
                <a:cubicBezTo>
                  <a:pt x="6336442" y="606877"/>
                  <a:pt x="6336442" y="606877"/>
                  <a:pt x="6357246" y="606877"/>
                </a:cubicBezTo>
                <a:cubicBezTo>
                  <a:pt x="6357246" y="606877"/>
                  <a:pt x="6357246" y="606877"/>
                  <a:pt x="6357246" y="764953"/>
                </a:cubicBezTo>
                <a:cubicBezTo>
                  <a:pt x="6357246" y="764953"/>
                  <a:pt x="6357246" y="764953"/>
                  <a:pt x="6398854" y="769602"/>
                </a:cubicBezTo>
                <a:cubicBezTo>
                  <a:pt x="6398854" y="767278"/>
                  <a:pt x="6398854" y="764953"/>
                  <a:pt x="6398854" y="762628"/>
                </a:cubicBezTo>
                <a:cubicBezTo>
                  <a:pt x="6413715" y="762628"/>
                  <a:pt x="6428575" y="762628"/>
                  <a:pt x="6443435" y="762628"/>
                </a:cubicBezTo>
                <a:cubicBezTo>
                  <a:pt x="6443435" y="751005"/>
                  <a:pt x="6443435" y="741706"/>
                  <a:pt x="6443435" y="732408"/>
                </a:cubicBezTo>
                <a:cubicBezTo>
                  <a:pt x="6446407" y="732408"/>
                  <a:pt x="6452351" y="732408"/>
                  <a:pt x="6455323" y="732408"/>
                </a:cubicBezTo>
                <a:cubicBezTo>
                  <a:pt x="6455323" y="718460"/>
                  <a:pt x="6455323" y="706837"/>
                  <a:pt x="6455323" y="692889"/>
                </a:cubicBezTo>
                <a:cubicBezTo>
                  <a:pt x="6458295" y="692889"/>
                  <a:pt x="6461267" y="692889"/>
                  <a:pt x="6464239" y="692889"/>
                </a:cubicBezTo>
                <a:cubicBezTo>
                  <a:pt x="6464239" y="678941"/>
                  <a:pt x="6464239" y="667318"/>
                  <a:pt x="6464239" y="653370"/>
                </a:cubicBezTo>
                <a:cubicBezTo>
                  <a:pt x="6470183" y="653370"/>
                  <a:pt x="6476127" y="653370"/>
                  <a:pt x="6485043" y="653370"/>
                </a:cubicBezTo>
                <a:cubicBezTo>
                  <a:pt x="6485043" y="653370"/>
                  <a:pt x="6485043" y="655694"/>
                  <a:pt x="6485043" y="655694"/>
                </a:cubicBezTo>
                <a:cubicBezTo>
                  <a:pt x="6505847" y="648720"/>
                  <a:pt x="6529623" y="639422"/>
                  <a:pt x="6550427" y="632448"/>
                </a:cubicBezTo>
                <a:cubicBezTo>
                  <a:pt x="6553399" y="625474"/>
                  <a:pt x="6553399" y="618500"/>
                  <a:pt x="6553399" y="611526"/>
                </a:cubicBezTo>
                <a:cubicBezTo>
                  <a:pt x="6556371" y="618500"/>
                  <a:pt x="6556371" y="625474"/>
                  <a:pt x="6559343" y="632448"/>
                </a:cubicBezTo>
                <a:cubicBezTo>
                  <a:pt x="6583119" y="641747"/>
                  <a:pt x="6603924" y="651045"/>
                  <a:pt x="6627700" y="660344"/>
                </a:cubicBezTo>
                <a:cubicBezTo>
                  <a:pt x="6627700" y="658019"/>
                  <a:pt x="6627700" y="655694"/>
                  <a:pt x="6627700" y="655694"/>
                </a:cubicBezTo>
                <a:cubicBezTo>
                  <a:pt x="6633644" y="655694"/>
                  <a:pt x="6639588" y="655694"/>
                  <a:pt x="6645532" y="655694"/>
                </a:cubicBezTo>
                <a:cubicBezTo>
                  <a:pt x="6645532" y="667318"/>
                  <a:pt x="6645532" y="681266"/>
                  <a:pt x="6645532" y="692889"/>
                </a:cubicBezTo>
                <a:cubicBezTo>
                  <a:pt x="6648504" y="692889"/>
                  <a:pt x="6651476" y="692889"/>
                  <a:pt x="6654448" y="692889"/>
                </a:cubicBezTo>
                <a:cubicBezTo>
                  <a:pt x="6654448" y="706837"/>
                  <a:pt x="6654448" y="720785"/>
                  <a:pt x="6654448" y="737057"/>
                </a:cubicBezTo>
                <a:cubicBezTo>
                  <a:pt x="6657420" y="737057"/>
                  <a:pt x="6660392" y="737057"/>
                  <a:pt x="6663364" y="737057"/>
                </a:cubicBezTo>
                <a:cubicBezTo>
                  <a:pt x="6663364" y="744031"/>
                  <a:pt x="6663364" y="751005"/>
                  <a:pt x="6663364" y="757979"/>
                </a:cubicBezTo>
                <a:cubicBezTo>
                  <a:pt x="6669308" y="757979"/>
                  <a:pt x="6675252" y="757979"/>
                  <a:pt x="6681196" y="757979"/>
                </a:cubicBezTo>
                <a:cubicBezTo>
                  <a:pt x="6681196" y="769602"/>
                  <a:pt x="6681196" y="778901"/>
                  <a:pt x="6681196" y="790524"/>
                </a:cubicBezTo>
                <a:cubicBezTo>
                  <a:pt x="6719832" y="788199"/>
                  <a:pt x="6755496" y="785875"/>
                  <a:pt x="6794133" y="783550"/>
                </a:cubicBezTo>
                <a:cubicBezTo>
                  <a:pt x="6794133" y="771927"/>
                  <a:pt x="6794133" y="762628"/>
                  <a:pt x="6794133" y="751005"/>
                </a:cubicBezTo>
                <a:cubicBezTo>
                  <a:pt x="6814937" y="751005"/>
                  <a:pt x="6835741" y="751005"/>
                  <a:pt x="6853573" y="751005"/>
                </a:cubicBezTo>
                <a:cubicBezTo>
                  <a:pt x="6853573" y="744031"/>
                  <a:pt x="6853573" y="739382"/>
                  <a:pt x="6853573" y="732408"/>
                </a:cubicBezTo>
                <a:cubicBezTo>
                  <a:pt x="6895181" y="732408"/>
                  <a:pt x="6936789" y="732408"/>
                  <a:pt x="6978398" y="732408"/>
                </a:cubicBezTo>
                <a:cubicBezTo>
                  <a:pt x="6978398" y="737057"/>
                  <a:pt x="6978398" y="739382"/>
                  <a:pt x="6978398" y="744031"/>
                </a:cubicBezTo>
                <a:cubicBezTo>
                  <a:pt x="7005146" y="744031"/>
                  <a:pt x="7031894" y="744031"/>
                  <a:pt x="7058642" y="744031"/>
                </a:cubicBezTo>
                <a:cubicBezTo>
                  <a:pt x="7058642" y="746356"/>
                  <a:pt x="7058642" y="748680"/>
                  <a:pt x="7058642" y="751005"/>
                </a:cubicBezTo>
                <a:cubicBezTo>
                  <a:pt x="7064586" y="751005"/>
                  <a:pt x="7073502" y="751005"/>
                  <a:pt x="7082418" y="751005"/>
                </a:cubicBezTo>
                <a:cubicBezTo>
                  <a:pt x="7082418" y="753330"/>
                  <a:pt x="7082418" y="755654"/>
                  <a:pt x="7082418" y="757979"/>
                </a:cubicBezTo>
                <a:cubicBezTo>
                  <a:pt x="7088362" y="757979"/>
                  <a:pt x="7097278" y="757979"/>
                  <a:pt x="7103222" y="757979"/>
                </a:cubicBezTo>
                <a:cubicBezTo>
                  <a:pt x="7103222" y="723109"/>
                  <a:pt x="7103222" y="688239"/>
                  <a:pt x="7103222" y="653370"/>
                </a:cubicBezTo>
                <a:cubicBezTo>
                  <a:pt x="7124026" y="648720"/>
                  <a:pt x="7144831" y="644071"/>
                  <a:pt x="7165635" y="639422"/>
                </a:cubicBezTo>
                <a:cubicBezTo>
                  <a:pt x="7204271" y="639422"/>
                  <a:pt x="7242907" y="639422"/>
                  <a:pt x="7281543" y="639422"/>
                </a:cubicBezTo>
                <a:cubicBezTo>
                  <a:pt x="7281543" y="583630"/>
                  <a:pt x="7281543" y="527839"/>
                  <a:pt x="7281543" y="472047"/>
                </a:cubicBezTo>
                <a:cubicBezTo>
                  <a:pt x="7290459" y="467398"/>
                  <a:pt x="7302347" y="465073"/>
                  <a:pt x="7314235" y="460424"/>
                </a:cubicBezTo>
                <a:cubicBezTo>
                  <a:pt x="7361788" y="455775"/>
                  <a:pt x="7409340" y="448801"/>
                  <a:pt x="7456892" y="441827"/>
                </a:cubicBezTo>
                <a:cubicBezTo>
                  <a:pt x="7474724" y="446476"/>
                  <a:pt x="7489584" y="451125"/>
                  <a:pt x="7507417" y="453450"/>
                </a:cubicBezTo>
                <a:cubicBezTo>
                  <a:pt x="7510389" y="455775"/>
                  <a:pt x="7513361" y="458099"/>
                  <a:pt x="7516333" y="460424"/>
                </a:cubicBezTo>
                <a:cubicBezTo>
                  <a:pt x="7516333" y="565033"/>
                  <a:pt x="7516333" y="669642"/>
                  <a:pt x="7516333" y="771927"/>
                </a:cubicBezTo>
                <a:cubicBezTo>
                  <a:pt x="7522277" y="771927"/>
                  <a:pt x="7528221" y="771927"/>
                  <a:pt x="7537137" y="771927"/>
                </a:cubicBezTo>
                <a:cubicBezTo>
                  <a:pt x="7537137" y="730083"/>
                  <a:pt x="7537137" y="688239"/>
                  <a:pt x="7537137" y="646396"/>
                </a:cubicBezTo>
                <a:cubicBezTo>
                  <a:pt x="7543081" y="646396"/>
                  <a:pt x="7549025" y="646396"/>
                  <a:pt x="7554969" y="646396"/>
                </a:cubicBezTo>
                <a:cubicBezTo>
                  <a:pt x="7554969" y="641747"/>
                  <a:pt x="7554969" y="639422"/>
                  <a:pt x="7554969" y="634773"/>
                </a:cubicBezTo>
                <a:cubicBezTo>
                  <a:pt x="7560913" y="632448"/>
                  <a:pt x="7566857" y="630123"/>
                  <a:pt x="7572801" y="627799"/>
                </a:cubicBezTo>
                <a:cubicBezTo>
                  <a:pt x="7575773" y="627799"/>
                  <a:pt x="7581717" y="627799"/>
                  <a:pt x="7587661" y="627799"/>
                </a:cubicBezTo>
                <a:cubicBezTo>
                  <a:pt x="7587661" y="623149"/>
                  <a:pt x="7587661" y="620825"/>
                  <a:pt x="7587661" y="616175"/>
                </a:cubicBezTo>
                <a:cubicBezTo>
                  <a:pt x="7590633" y="613851"/>
                  <a:pt x="7596577" y="611526"/>
                  <a:pt x="7599549" y="609201"/>
                </a:cubicBezTo>
                <a:cubicBezTo>
                  <a:pt x="7608465" y="609201"/>
                  <a:pt x="7620353" y="609201"/>
                  <a:pt x="7629269" y="609201"/>
                </a:cubicBezTo>
                <a:cubicBezTo>
                  <a:pt x="7629269" y="620825"/>
                  <a:pt x="7629269" y="634773"/>
                  <a:pt x="7629269" y="646396"/>
                </a:cubicBezTo>
                <a:cubicBezTo>
                  <a:pt x="7650073" y="646396"/>
                  <a:pt x="7670877" y="646396"/>
                  <a:pt x="7691682" y="646396"/>
                </a:cubicBezTo>
                <a:cubicBezTo>
                  <a:pt x="7691682" y="690564"/>
                  <a:pt x="7691682" y="732408"/>
                  <a:pt x="7691682" y="776576"/>
                </a:cubicBezTo>
                <a:cubicBezTo>
                  <a:pt x="7700598" y="776576"/>
                  <a:pt x="7709514" y="776576"/>
                  <a:pt x="7715458" y="776576"/>
                </a:cubicBezTo>
                <a:cubicBezTo>
                  <a:pt x="7724374" y="774251"/>
                  <a:pt x="7730318" y="771927"/>
                  <a:pt x="7739234" y="769602"/>
                </a:cubicBezTo>
                <a:cubicBezTo>
                  <a:pt x="7739234" y="764953"/>
                  <a:pt x="7739234" y="762628"/>
                  <a:pt x="7739234" y="760304"/>
                </a:cubicBezTo>
                <a:cubicBezTo>
                  <a:pt x="7736262" y="760304"/>
                  <a:pt x="7733290" y="757979"/>
                  <a:pt x="7730318" y="757979"/>
                </a:cubicBezTo>
                <a:cubicBezTo>
                  <a:pt x="7730318" y="755654"/>
                  <a:pt x="7730318" y="753330"/>
                  <a:pt x="7730318" y="751005"/>
                </a:cubicBezTo>
                <a:cubicBezTo>
                  <a:pt x="7733290" y="748680"/>
                  <a:pt x="7736262" y="748680"/>
                  <a:pt x="7739234" y="746356"/>
                </a:cubicBezTo>
                <a:cubicBezTo>
                  <a:pt x="7739234" y="730083"/>
                  <a:pt x="7739234" y="711486"/>
                  <a:pt x="7739234" y="695213"/>
                </a:cubicBezTo>
                <a:cubicBezTo>
                  <a:pt x="7736262" y="695213"/>
                  <a:pt x="7733290" y="692889"/>
                  <a:pt x="7730318" y="692889"/>
                </a:cubicBezTo>
                <a:cubicBezTo>
                  <a:pt x="7730318" y="690564"/>
                  <a:pt x="7730318" y="688239"/>
                  <a:pt x="7730318" y="685915"/>
                </a:cubicBezTo>
                <a:cubicBezTo>
                  <a:pt x="7733290" y="683590"/>
                  <a:pt x="7736262" y="683590"/>
                  <a:pt x="7739234" y="681266"/>
                </a:cubicBezTo>
                <a:cubicBezTo>
                  <a:pt x="7739234" y="681266"/>
                  <a:pt x="7739234" y="678941"/>
                  <a:pt x="7739234" y="676616"/>
                </a:cubicBezTo>
                <a:cubicBezTo>
                  <a:pt x="7742206" y="676616"/>
                  <a:pt x="7742206" y="676616"/>
                  <a:pt x="7745178" y="676616"/>
                </a:cubicBezTo>
                <a:cubicBezTo>
                  <a:pt x="7745178" y="674292"/>
                  <a:pt x="7745178" y="669642"/>
                  <a:pt x="7745178" y="667318"/>
                </a:cubicBezTo>
                <a:cubicBezTo>
                  <a:pt x="7742206" y="667318"/>
                  <a:pt x="7742206" y="667318"/>
                  <a:pt x="7739234" y="667318"/>
                </a:cubicBezTo>
                <a:cubicBezTo>
                  <a:pt x="7739234" y="664993"/>
                  <a:pt x="7739234" y="662668"/>
                  <a:pt x="7739234" y="660344"/>
                </a:cubicBezTo>
                <a:cubicBezTo>
                  <a:pt x="7742206" y="660344"/>
                  <a:pt x="7745178" y="658019"/>
                  <a:pt x="7748150" y="655694"/>
                </a:cubicBezTo>
                <a:cubicBezTo>
                  <a:pt x="7751122" y="627799"/>
                  <a:pt x="7760038" y="604552"/>
                  <a:pt x="7795702" y="590604"/>
                </a:cubicBezTo>
                <a:cubicBezTo>
                  <a:pt x="7792730" y="590604"/>
                  <a:pt x="7792730" y="588280"/>
                  <a:pt x="7789758" y="588280"/>
                </a:cubicBezTo>
                <a:cubicBezTo>
                  <a:pt x="7789758" y="585955"/>
                  <a:pt x="7789758" y="583630"/>
                  <a:pt x="7789758" y="581306"/>
                </a:cubicBezTo>
                <a:cubicBezTo>
                  <a:pt x="7792730" y="581306"/>
                  <a:pt x="7795702" y="578981"/>
                  <a:pt x="7798674" y="578981"/>
                </a:cubicBezTo>
                <a:cubicBezTo>
                  <a:pt x="7798674" y="574332"/>
                  <a:pt x="7798674" y="572007"/>
                  <a:pt x="7798674" y="569682"/>
                </a:cubicBezTo>
                <a:cubicBezTo>
                  <a:pt x="7801646" y="569682"/>
                  <a:pt x="7801646" y="569682"/>
                  <a:pt x="7804618" y="569682"/>
                </a:cubicBezTo>
                <a:cubicBezTo>
                  <a:pt x="7804618" y="562708"/>
                  <a:pt x="7804618" y="555735"/>
                  <a:pt x="7804618" y="548761"/>
                </a:cubicBezTo>
                <a:cubicBezTo>
                  <a:pt x="7801646" y="548761"/>
                  <a:pt x="7801646" y="548761"/>
                  <a:pt x="7798674" y="548761"/>
                </a:cubicBezTo>
                <a:cubicBezTo>
                  <a:pt x="7798674" y="546436"/>
                  <a:pt x="7798674" y="546436"/>
                  <a:pt x="7798674" y="544111"/>
                </a:cubicBezTo>
                <a:cubicBezTo>
                  <a:pt x="7801646" y="544111"/>
                  <a:pt x="7804618" y="541787"/>
                  <a:pt x="7804618" y="541787"/>
                </a:cubicBezTo>
                <a:cubicBezTo>
                  <a:pt x="7810562" y="537137"/>
                  <a:pt x="7813534" y="532488"/>
                  <a:pt x="7819478" y="525514"/>
                </a:cubicBezTo>
                <a:cubicBezTo>
                  <a:pt x="7819478" y="525514"/>
                  <a:pt x="7819478" y="523189"/>
                  <a:pt x="7819478" y="523189"/>
                </a:cubicBezTo>
                <a:cubicBezTo>
                  <a:pt x="7819478" y="523189"/>
                  <a:pt x="7822450" y="523189"/>
                  <a:pt x="7822450" y="523189"/>
                </a:cubicBezTo>
                <a:cubicBezTo>
                  <a:pt x="7822450" y="520865"/>
                  <a:pt x="7822450" y="518540"/>
                  <a:pt x="7822450" y="516216"/>
                </a:cubicBezTo>
                <a:cubicBezTo>
                  <a:pt x="7816506" y="509242"/>
                  <a:pt x="7816506" y="497618"/>
                  <a:pt x="7822450" y="490644"/>
                </a:cubicBezTo>
                <a:cubicBezTo>
                  <a:pt x="7822450" y="490644"/>
                  <a:pt x="7822450" y="490644"/>
                  <a:pt x="7825422" y="483670"/>
                </a:cubicBezTo>
                <a:cubicBezTo>
                  <a:pt x="7825422" y="483670"/>
                  <a:pt x="7825422" y="483670"/>
                  <a:pt x="7828394" y="490644"/>
                </a:cubicBezTo>
                <a:cubicBezTo>
                  <a:pt x="7834338" y="497618"/>
                  <a:pt x="7837310" y="509242"/>
                  <a:pt x="7831366" y="516216"/>
                </a:cubicBezTo>
                <a:cubicBezTo>
                  <a:pt x="7831366" y="518540"/>
                  <a:pt x="7831366" y="520865"/>
                  <a:pt x="7831366" y="523189"/>
                </a:cubicBezTo>
                <a:cubicBezTo>
                  <a:pt x="7831366" y="523189"/>
                  <a:pt x="7834338" y="523189"/>
                  <a:pt x="7834338" y="523189"/>
                </a:cubicBezTo>
                <a:cubicBezTo>
                  <a:pt x="7834338" y="523189"/>
                  <a:pt x="7834338" y="525514"/>
                  <a:pt x="7834338" y="525514"/>
                </a:cubicBezTo>
                <a:cubicBezTo>
                  <a:pt x="7837310" y="530163"/>
                  <a:pt x="7843254" y="537137"/>
                  <a:pt x="7846226" y="541787"/>
                </a:cubicBezTo>
                <a:cubicBezTo>
                  <a:pt x="7849198" y="541787"/>
                  <a:pt x="7849198" y="544111"/>
                  <a:pt x="7852170" y="544111"/>
                </a:cubicBezTo>
                <a:cubicBezTo>
                  <a:pt x="7852170" y="546436"/>
                  <a:pt x="7852170" y="546436"/>
                  <a:pt x="7852170" y="548761"/>
                </a:cubicBezTo>
                <a:cubicBezTo>
                  <a:pt x="7852170" y="548761"/>
                  <a:pt x="7849198" y="548761"/>
                  <a:pt x="7849198" y="548761"/>
                </a:cubicBezTo>
                <a:cubicBezTo>
                  <a:pt x="7849198" y="555735"/>
                  <a:pt x="7849198" y="562708"/>
                  <a:pt x="7849198" y="569682"/>
                </a:cubicBezTo>
                <a:cubicBezTo>
                  <a:pt x="7849198" y="569682"/>
                  <a:pt x="7852170" y="569682"/>
                  <a:pt x="7855142" y="569682"/>
                </a:cubicBezTo>
                <a:cubicBezTo>
                  <a:pt x="7855142" y="572007"/>
                  <a:pt x="7855142" y="574332"/>
                  <a:pt x="7855142" y="578981"/>
                </a:cubicBezTo>
                <a:cubicBezTo>
                  <a:pt x="7855142" y="578981"/>
                  <a:pt x="7858115" y="581306"/>
                  <a:pt x="7861087" y="581306"/>
                </a:cubicBezTo>
                <a:cubicBezTo>
                  <a:pt x="7861087" y="583630"/>
                  <a:pt x="7861087" y="585955"/>
                  <a:pt x="7861087" y="588280"/>
                </a:cubicBezTo>
                <a:cubicBezTo>
                  <a:pt x="7858115" y="590604"/>
                  <a:pt x="7858115" y="590604"/>
                  <a:pt x="7855142" y="590604"/>
                </a:cubicBezTo>
                <a:cubicBezTo>
                  <a:pt x="7890807" y="604552"/>
                  <a:pt x="7896751" y="627799"/>
                  <a:pt x="7902695" y="655694"/>
                </a:cubicBezTo>
                <a:cubicBezTo>
                  <a:pt x="7905667" y="658019"/>
                  <a:pt x="7908639" y="658019"/>
                  <a:pt x="7911611" y="660344"/>
                </a:cubicBezTo>
                <a:cubicBezTo>
                  <a:pt x="7911611" y="662668"/>
                  <a:pt x="7911611" y="664993"/>
                  <a:pt x="7911611" y="667318"/>
                </a:cubicBezTo>
                <a:cubicBezTo>
                  <a:pt x="7908639" y="667318"/>
                  <a:pt x="7908639" y="667318"/>
                  <a:pt x="7905667" y="667318"/>
                </a:cubicBezTo>
                <a:cubicBezTo>
                  <a:pt x="7905667" y="671967"/>
                  <a:pt x="7905667" y="674292"/>
                  <a:pt x="7905667" y="676616"/>
                </a:cubicBezTo>
                <a:cubicBezTo>
                  <a:pt x="7908639" y="676616"/>
                  <a:pt x="7908639" y="676616"/>
                  <a:pt x="7911611" y="676616"/>
                </a:cubicBezTo>
                <a:cubicBezTo>
                  <a:pt x="7911611" y="678941"/>
                  <a:pt x="7911611" y="681266"/>
                  <a:pt x="7911611" y="681266"/>
                </a:cubicBezTo>
                <a:cubicBezTo>
                  <a:pt x="7914583" y="683590"/>
                  <a:pt x="7917555" y="685915"/>
                  <a:pt x="7920527" y="685915"/>
                </a:cubicBezTo>
                <a:cubicBezTo>
                  <a:pt x="7920527" y="688239"/>
                  <a:pt x="7920527" y="690564"/>
                  <a:pt x="7920527" y="692889"/>
                </a:cubicBezTo>
                <a:cubicBezTo>
                  <a:pt x="7917555" y="692889"/>
                  <a:pt x="7914583" y="695213"/>
                  <a:pt x="7911611" y="695213"/>
                </a:cubicBezTo>
                <a:cubicBezTo>
                  <a:pt x="7911611" y="713811"/>
                  <a:pt x="7911611" y="730083"/>
                  <a:pt x="7911611" y="746356"/>
                </a:cubicBezTo>
                <a:cubicBezTo>
                  <a:pt x="7914583" y="748680"/>
                  <a:pt x="7917555" y="748680"/>
                  <a:pt x="7920527" y="751005"/>
                </a:cubicBezTo>
                <a:cubicBezTo>
                  <a:pt x="7920527" y="753330"/>
                  <a:pt x="7920527" y="755654"/>
                  <a:pt x="7920527" y="757979"/>
                </a:cubicBezTo>
                <a:cubicBezTo>
                  <a:pt x="7917555" y="757979"/>
                  <a:pt x="7914583" y="760304"/>
                  <a:pt x="7911611" y="760304"/>
                </a:cubicBezTo>
                <a:cubicBezTo>
                  <a:pt x="7911611" y="762628"/>
                  <a:pt x="7911611" y="764953"/>
                  <a:pt x="7911611" y="767278"/>
                </a:cubicBezTo>
                <a:cubicBezTo>
                  <a:pt x="7914583" y="767278"/>
                  <a:pt x="7920527" y="767278"/>
                  <a:pt x="7923499" y="767278"/>
                </a:cubicBezTo>
                <a:cubicBezTo>
                  <a:pt x="7923499" y="771927"/>
                  <a:pt x="7923499" y="774251"/>
                  <a:pt x="7923499" y="776576"/>
                </a:cubicBezTo>
                <a:cubicBezTo>
                  <a:pt x="7932415" y="776576"/>
                  <a:pt x="7938359" y="776576"/>
                  <a:pt x="7944303" y="776576"/>
                </a:cubicBezTo>
                <a:cubicBezTo>
                  <a:pt x="7944303" y="725434"/>
                  <a:pt x="7944303" y="671967"/>
                  <a:pt x="7944303" y="620825"/>
                </a:cubicBezTo>
                <a:cubicBezTo>
                  <a:pt x="7971051" y="616175"/>
                  <a:pt x="7994827" y="613851"/>
                  <a:pt x="8021575" y="609201"/>
                </a:cubicBezTo>
                <a:cubicBezTo>
                  <a:pt x="8036435" y="609201"/>
                  <a:pt x="8051296" y="609201"/>
                  <a:pt x="8063184" y="609201"/>
                </a:cubicBezTo>
                <a:cubicBezTo>
                  <a:pt x="8063184" y="578981"/>
                  <a:pt x="8063184" y="546436"/>
                  <a:pt x="8063184" y="516216"/>
                </a:cubicBezTo>
                <a:cubicBezTo>
                  <a:pt x="8092904" y="495294"/>
                  <a:pt x="8152344" y="495294"/>
                  <a:pt x="8179092" y="516216"/>
                </a:cubicBezTo>
                <a:cubicBezTo>
                  <a:pt x="8179092" y="595254"/>
                  <a:pt x="8179092" y="674292"/>
                  <a:pt x="8179092" y="755654"/>
                </a:cubicBezTo>
                <a:cubicBezTo>
                  <a:pt x="8193952" y="755654"/>
                  <a:pt x="8208812" y="755654"/>
                  <a:pt x="8220701" y="755654"/>
                </a:cubicBezTo>
                <a:cubicBezTo>
                  <a:pt x="8220701" y="713811"/>
                  <a:pt x="8220701" y="674292"/>
                  <a:pt x="8220701" y="634773"/>
                </a:cubicBezTo>
                <a:cubicBezTo>
                  <a:pt x="8253393" y="634773"/>
                  <a:pt x="8286085" y="634773"/>
                  <a:pt x="8318777" y="634773"/>
                </a:cubicBezTo>
                <a:cubicBezTo>
                  <a:pt x="8324721" y="641747"/>
                  <a:pt x="8330665" y="648720"/>
                  <a:pt x="8336609" y="655694"/>
                </a:cubicBezTo>
                <a:lnTo>
                  <a:pt x="8336609" y="730582"/>
                </a:lnTo>
                <a:lnTo>
                  <a:pt x="8338212" y="730681"/>
                </a:lnTo>
                <a:cubicBezTo>
                  <a:pt x="8338212" y="730681"/>
                  <a:pt x="8338212" y="730681"/>
                  <a:pt x="8338212" y="607459"/>
                </a:cubicBezTo>
                <a:cubicBezTo>
                  <a:pt x="8338212" y="607459"/>
                  <a:pt x="8338212" y="607459"/>
                  <a:pt x="8359830" y="607459"/>
                </a:cubicBezTo>
                <a:cubicBezTo>
                  <a:pt x="8359830" y="607459"/>
                  <a:pt x="8359830" y="607459"/>
                  <a:pt x="8359830" y="471267"/>
                </a:cubicBezTo>
                <a:cubicBezTo>
                  <a:pt x="8359830" y="471267"/>
                  <a:pt x="8359830" y="471267"/>
                  <a:pt x="8378746" y="471267"/>
                </a:cubicBezTo>
                <a:cubicBezTo>
                  <a:pt x="8378746" y="471267"/>
                  <a:pt x="8378746" y="471267"/>
                  <a:pt x="8378746" y="356693"/>
                </a:cubicBezTo>
                <a:cubicBezTo>
                  <a:pt x="8378746" y="356693"/>
                  <a:pt x="8378746" y="356693"/>
                  <a:pt x="8384150" y="354531"/>
                </a:cubicBezTo>
                <a:cubicBezTo>
                  <a:pt x="8384150" y="354531"/>
                  <a:pt x="8384150" y="354531"/>
                  <a:pt x="8384150" y="328590"/>
                </a:cubicBezTo>
                <a:cubicBezTo>
                  <a:pt x="8384150" y="328590"/>
                  <a:pt x="8384150" y="328590"/>
                  <a:pt x="8405768" y="328590"/>
                </a:cubicBezTo>
                <a:cubicBezTo>
                  <a:pt x="8405768" y="328590"/>
                  <a:pt x="8405768" y="328590"/>
                  <a:pt x="8454409" y="246442"/>
                </a:cubicBezTo>
                <a:cubicBezTo>
                  <a:pt x="8454409" y="246442"/>
                  <a:pt x="8454409" y="246442"/>
                  <a:pt x="8459813" y="0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2458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Image slide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1">
            <a:extLst>
              <a:ext uri="{FF2B5EF4-FFF2-40B4-BE49-F238E27FC236}">
                <a16:creationId xmlns:a16="http://schemas.microsoft.com/office/drawing/2014/main" id="{E26ECD6E-9DEE-4A2B-B5DD-A1228882C9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51939"/>
            <a:ext cx="10229738" cy="1006061"/>
          </a:xfrm>
          <a:prstGeom prst="rect">
            <a:avLst/>
          </a:prstGeom>
        </p:spPr>
      </p:pic>
      <p:pic>
        <p:nvPicPr>
          <p:cNvPr id="5" name="Picture 3" descr="E:\002-KIMS BUSINESS\007-02-MaxPPT-Contents\150902-com-Global-Laptop\mo900.png">
            <a:extLst>
              <a:ext uri="{FF2B5EF4-FFF2-40B4-BE49-F238E27FC236}">
                <a16:creationId xmlns:a16="http://schemas.microsoft.com/office/drawing/2014/main" id="{ED3DE11E-BD5D-4B9D-948E-59777A4C49D4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253"/>
          <a:stretch/>
        </p:blipFill>
        <p:spPr bwMode="auto">
          <a:xfrm flipH="1">
            <a:off x="8093413" y="1839636"/>
            <a:ext cx="4099849" cy="5018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F65EA7C3-C127-4FEF-998A-380766830A98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8524415" y="2255476"/>
            <a:ext cx="1861405" cy="2908225"/>
          </a:xfrm>
          <a:custGeom>
            <a:avLst/>
            <a:gdLst>
              <a:gd name="connsiteX0" fmla="*/ 0 w 1296000"/>
              <a:gd name="connsiteY0" fmla="*/ 0 h 2700000"/>
              <a:gd name="connsiteX1" fmla="*/ 1296000 w 1296000"/>
              <a:gd name="connsiteY1" fmla="*/ 0 h 2700000"/>
              <a:gd name="connsiteX2" fmla="*/ 1296000 w 1296000"/>
              <a:gd name="connsiteY2" fmla="*/ 2700000 h 2700000"/>
              <a:gd name="connsiteX3" fmla="*/ 0 w 1296000"/>
              <a:gd name="connsiteY3" fmla="*/ 2700000 h 2700000"/>
              <a:gd name="connsiteX4" fmla="*/ 0 w 1296000"/>
              <a:gd name="connsiteY4" fmla="*/ 0 h 2700000"/>
              <a:gd name="connsiteX0" fmla="*/ 0 w 1436677"/>
              <a:gd name="connsiteY0" fmla="*/ 0 h 2745513"/>
              <a:gd name="connsiteX1" fmla="*/ 1436677 w 1436677"/>
              <a:gd name="connsiteY1" fmla="*/ 45513 h 2745513"/>
              <a:gd name="connsiteX2" fmla="*/ 1436677 w 1436677"/>
              <a:gd name="connsiteY2" fmla="*/ 2745513 h 2745513"/>
              <a:gd name="connsiteX3" fmla="*/ 140677 w 1436677"/>
              <a:gd name="connsiteY3" fmla="*/ 2745513 h 2745513"/>
              <a:gd name="connsiteX4" fmla="*/ 0 w 1436677"/>
              <a:gd name="connsiteY4" fmla="*/ 0 h 2745513"/>
              <a:gd name="connsiteX0" fmla="*/ 0 w 1453227"/>
              <a:gd name="connsiteY0" fmla="*/ 0 h 2745513"/>
              <a:gd name="connsiteX1" fmla="*/ 1453227 w 1453227"/>
              <a:gd name="connsiteY1" fmla="*/ 45513 h 2745513"/>
              <a:gd name="connsiteX2" fmla="*/ 1453227 w 1453227"/>
              <a:gd name="connsiteY2" fmla="*/ 2745513 h 2745513"/>
              <a:gd name="connsiteX3" fmla="*/ 157227 w 1453227"/>
              <a:gd name="connsiteY3" fmla="*/ 2745513 h 2745513"/>
              <a:gd name="connsiteX4" fmla="*/ 0 w 1453227"/>
              <a:gd name="connsiteY4" fmla="*/ 0 h 2745513"/>
              <a:gd name="connsiteX0" fmla="*/ 0 w 1523565"/>
              <a:gd name="connsiteY0" fmla="*/ 0 h 2745513"/>
              <a:gd name="connsiteX1" fmla="*/ 1523565 w 1523565"/>
              <a:gd name="connsiteY1" fmla="*/ 16550 h 2745513"/>
              <a:gd name="connsiteX2" fmla="*/ 1453227 w 1523565"/>
              <a:gd name="connsiteY2" fmla="*/ 2745513 h 2745513"/>
              <a:gd name="connsiteX3" fmla="*/ 157227 w 1523565"/>
              <a:gd name="connsiteY3" fmla="*/ 2745513 h 2745513"/>
              <a:gd name="connsiteX4" fmla="*/ 0 w 1523565"/>
              <a:gd name="connsiteY4" fmla="*/ 0 h 2745513"/>
              <a:gd name="connsiteX0" fmla="*/ 0 w 1672517"/>
              <a:gd name="connsiteY0" fmla="*/ 0 h 2745513"/>
              <a:gd name="connsiteX1" fmla="*/ 1523565 w 1672517"/>
              <a:gd name="connsiteY1" fmla="*/ 16550 h 2745513"/>
              <a:gd name="connsiteX2" fmla="*/ 1672517 w 1672517"/>
              <a:gd name="connsiteY2" fmla="*/ 2580011 h 2745513"/>
              <a:gd name="connsiteX3" fmla="*/ 157227 w 1672517"/>
              <a:gd name="connsiteY3" fmla="*/ 2745513 h 2745513"/>
              <a:gd name="connsiteX4" fmla="*/ 0 w 1672517"/>
              <a:gd name="connsiteY4" fmla="*/ 0 h 2745513"/>
              <a:gd name="connsiteX0" fmla="*/ 0 w 1672517"/>
              <a:gd name="connsiteY0" fmla="*/ 0 h 2580011"/>
              <a:gd name="connsiteX1" fmla="*/ 1523565 w 1672517"/>
              <a:gd name="connsiteY1" fmla="*/ 16550 h 2580011"/>
              <a:gd name="connsiteX2" fmla="*/ 1672517 w 1672517"/>
              <a:gd name="connsiteY2" fmla="*/ 2580011 h 2580011"/>
              <a:gd name="connsiteX3" fmla="*/ 165502 w 1672517"/>
              <a:gd name="connsiteY3" fmla="*/ 2563460 h 2580011"/>
              <a:gd name="connsiteX4" fmla="*/ 0 w 1672517"/>
              <a:gd name="connsiteY4" fmla="*/ 0 h 2580011"/>
              <a:gd name="connsiteX0" fmla="*/ 0 w 1672517"/>
              <a:gd name="connsiteY0" fmla="*/ 0 h 2604835"/>
              <a:gd name="connsiteX1" fmla="*/ 1523565 w 1672517"/>
              <a:gd name="connsiteY1" fmla="*/ 16550 h 2604835"/>
              <a:gd name="connsiteX2" fmla="*/ 1672517 w 1672517"/>
              <a:gd name="connsiteY2" fmla="*/ 2580011 h 2604835"/>
              <a:gd name="connsiteX3" fmla="*/ 161364 w 1672517"/>
              <a:gd name="connsiteY3" fmla="*/ 2604835 h 2604835"/>
              <a:gd name="connsiteX4" fmla="*/ 0 w 1672517"/>
              <a:gd name="connsiteY4" fmla="*/ 0 h 2604835"/>
              <a:gd name="connsiteX0" fmla="*/ 0 w 1672517"/>
              <a:gd name="connsiteY0" fmla="*/ 0 h 2613110"/>
              <a:gd name="connsiteX1" fmla="*/ 1523565 w 1672517"/>
              <a:gd name="connsiteY1" fmla="*/ 16550 h 2613110"/>
              <a:gd name="connsiteX2" fmla="*/ 1672517 w 1672517"/>
              <a:gd name="connsiteY2" fmla="*/ 2580011 h 2613110"/>
              <a:gd name="connsiteX3" fmla="*/ 161364 w 1672517"/>
              <a:gd name="connsiteY3" fmla="*/ 2613110 h 2613110"/>
              <a:gd name="connsiteX4" fmla="*/ 0 w 1672517"/>
              <a:gd name="connsiteY4" fmla="*/ 0 h 2613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72517" h="2613110">
                <a:moveTo>
                  <a:pt x="0" y="0"/>
                </a:moveTo>
                <a:lnTo>
                  <a:pt x="1523565" y="16550"/>
                </a:lnTo>
                <a:lnTo>
                  <a:pt x="1672517" y="2580011"/>
                </a:lnTo>
                <a:lnTo>
                  <a:pt x="161364" y="261311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>
                <a:latin typeface="Arial" pitchFamily="34" charset="0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44AC1258-BCFC-4466-A293-80A95F8CF27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78830997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 slide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256CF63-2A59-478C-8FAC-4D0742B8896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924927" y="0"/>
            <a:ext cx="7267073" cy="6858000"/>
          </a:xfrm>
          <a:custGeom>
            <a:avLst/>
            <a:gdLst>
              <a:gd name="connsiteX0" fmla="*/ 3064609 w 7267073"/>
              <a:gd name="connsiteY0" fmla="*/ 0 h 6858000"/>
              <a:gd name="connsiteX1" fmla="*/ 7267073 w 7267073"/>
              <a:gd name="connsiteY1" fmla="*/ 0 h 6858000"/>
              <a:gd name="connsiteX2" fmla="*/ 7267073 w 7267073"/>
              <a:gd name="connsiteY2" fmla="*/ 6858000 h 6858000"/>
              <a:gd name="connsiteX3" fmla="*/ 0 w 7267073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67073" h="6858000">
                <a:moveTo>
                  <a:pt x="3064609" y="0"/>
                </a:moveTo>
                <a:lnTo>
                  <a:pt x="7267073" y="0"/>
                </a:lnTo>
                <a:lnTo>
                  <a:pt x="726707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6534060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 slide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D3245653-BD79-43BE-9416-81B7DEA6FDE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" y="0"/>
            <a:ext cx="12191999" cy="6858000"/>
          </a:xfrm>
          <a:custGeom>
            <a:avLst/>
            <a:gdLst>
              <a:gd name="connsiteX0" fmla="*/ 6400777 w 12191999"/>
              <a:gd name="connsiteY0" fmla="*/ 0 h 6858000"/>
              <a:gd name="connsiteX1" fmla="*/ 12191999 w 12191999"/>
              <a:gd name="connsiteY1" fmla="*/ 0 h 6858000"/>
              <a:gd name="connsiteX2" fmla="*/ 12191999 w 12191999"/>
              <a:gd name="connsiteY2" fmla="*/ 1 h 6858000"/>
              <a:gd name="connsiteX3" fmla="*/ 5791223 w 12191999"/>
              <a:gd name="connsiteY3" fmla="*/ 6858000 h 6858000"/>
              <a:gd name="connsiteX4" fmla="*/ 0 w 12191999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1999" h="6858000">
                <a:moveTo>
                  <a:pt x="6400777" y="0"/>
                </a:moveTo>
                <a:lnTo>
                  <a:pt x="12191999" y="0"/>
                </a:lnTo>
                <a:lnTo>
                  <a:pt x="12191999" y="1"/>
                </a:lnTo>
                <a:lnTo>
                  <a:pt x="579122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84529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65979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slide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9">
            <a:extLst>
              <a:ext uri="{FF2B5EF4-FFF2-40B4-BE49-F238E27FC236}">
                <a16:creationId xmlns:a16="http://schemas.microsoft.com/office/drawing/2014/main" id="{721FF661-E1BF-44AB-AE42-30299A0C2808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0" y="0"/>
            <a:ext cx="7155850" cy="6858000"/>
          </a:xfrm>
          <a:custGeom>
            <a:avLst/>
            <a:gdLst>
              <a:gd name="connsiteX0" fmla="*/ 0 w 7155850"/>
              <a:gd name="connsiteY0" fmla="*/ 3024930 h 6858000"/>
              <a:gd name="connsiteX1" fmla="*/ 2358530 w 7155850"/>
              <a:gd name="connsiteY1" fmla="*/ 6858000 h 6858000"/>
              <a:gd name="connsiteX2" fmla="*/ 1329860 w 7155850"/>
              <a:gd name="connsiteY2" fmla="*/ 6858000 h 6858000"/>
              <a:gd name="connsiteX3" fmla="*/ 0 w 7155850"/>
              <a:gd name="connsiteY3" fmla="*/ 4691859 h 6858000"/>
              <a:gd name="connsiteX4" fmla="*/ 1 w 7155850"/>
              <a:gd name="connsiteY4" fmla="*/ 397145 h 6858000"/>
              <a:gd name="connsiteX5" fmla="*/ 3459898 w 7155850"/>
              <a:gd name="connsiteY5" fmla="*/ 6020152 h 6858000"/>
              <a:gd name="connsiteX6" fmla="*/ 2945517 w 7155850"/>
              <a:gd name="connsiteY6" fmla="*/ 6858000 h 6858000"/>
              <a:gd name="connsiteX7" fmla="*/ 1 w 7155850"/>
              <a:gd name="connsiteY7" fmla="*/ 2060197 h 6858000"/>
              <a:gd name="connsiteX8" fmla="*/ 396861 w 7155850"/>
              <a:gd name="connsiteY8" fmla="*/ 0 h 6858000"/>
              <a:gd name="connsiteX9" fmla="*/ 7155850 w 7155850"/>
              <a:gd name="connsiteY9" fmla="*/ 0 h 6858000"/>
              <a:gd name="connsiteX10" fmla="*/ 3780151 w 7155850"/>
              <a:gd name="connsiteY10" fmla="*/ 549850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155850" h="6858000">
                <a:moveTo>
                  <a:pt x="0" y="3024930"/>
                </a:moveTo>
                <a:lnTo>
                  <a:pt x="2358530" y="6858000"/>
                </a:lnTo>
                <a:lnTo>
                  <a:pt x="1329860" y="6858000"/>
                </a:lnTo>
                <a:lnTo>
                  <a:pt x="0" y="4691859"/>
                </a:lnTo>
                <a:close/>
                <a:moveTo>
                  <a:pt x="1" y="397145"/>
                </a:moveTo>
                <a:lnTo>
                  <a:pt x="3459898" y="6020152"/>
                </a:lnTo>
                <a:lnTo>
                  <a:pt x="2945517" y="6858000"/>
                </a:lnTo>
                <a:lnTo>
                  <a:pt x="1" y="2060197"/>
                </a:lnTo>
                <a:close/>
                <a:moveTo>
                  <a:pt x="396861" y="0"/>
                </a:moveTo>
                <a:lnTo>
                  <a:pt x="7155850" y="0"/>
                </a:lnTo>
                <a:lnTo>
                  <a:pt x="3780151" y="549850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1097280" anchor="t">
            <a:noAutofit/>
          </a:bodyPr>
          <a:lstStyle>
            <a:lvl1pPr marL="0" indent="0" algn="ctr">
              <a:buNone/>
              <a:defRPr sz="14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6441104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slide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C70177A7-4E03-44B8-A2CB-D0A1D472671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149362" y="389541"/>
            <a:ext cx="6078918" cy="6078918"/>
          </a:xfrm>
          <a:prstGeom prst="diamond">
            <a:avLst/>
          </a:prstGeom>
          <a:solidFill>
            <a:schemeClr val="bg1">
              <a:lumMod val="95000"/>
            </a:schemeClr>
          </a:solidFill>
          <a:ln w="5080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536511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slide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4111A57B-317A-41FC-8D5B-458B4DA86DA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B248F514-64E6-478F-BD5B-2F5FF8194E9D}"/>
              </a:ext>
            </a:extLst>
          </p:cNvPr>
          <p:cNvSpPr>
            <a:spLocks noGrp="1"/>
          </p:cNvSpPr>
          <p:nvPr>
            <p:ph type="pic" idx="18" hasCustomPrompt="1"/>
          </p:nvPr>
        </p:nvSpPr>
        <p:spPr>
          <a:xfrm>
            <a:off x="904680" y="2301255"/>
            <a:ext cx="2268786" cy="18524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AD9F10B1-4908-4FDA-BFB4-BCD570CDCB90}"/>
              </a:ext>
            </a:extLst>
          </p:cNvPr>
          <p:cNvSpPr>
            <a:spLocks noGrp="1"/>
          </p:cNvSpPr>
          <p:nvPr>
            <p:ph type="pic" idx="19" hasCustomPrompt="1"/>
          </p:nvPr>
        </p:nvSpPr>
        <p:spPr>
          <a:xfrm>
            <a:off x="3611864" y="2301255"/>
            <a:ext cx="2268786" cy="18524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7A18808D-4787-4529-A142-029C02C56371}"/>
              </a:ext>
            </a:extLst>
          </p:cNvPr>
          <p:cNvSpPr>
            <a:spLocks noGrp="1"/>
          </p:cNvSpPr>
          <p:nvPr>
            <p:ph type="pic" idx="20" hasCustomPrompt="1"/>
          </p:nvPr>
        </p:nvSpPr>
        <p:spPr>
          <a:xfrm>
            <a:off x="6319048" y="2301255"/>
            <a:ext cx="2268786" cy="18524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D5106DBC-8A8E-4A2C-9FCB-D57D9E77722B}"/>
              </a:ext>
            </a:extLst>
          </p:cNvPr>
          <p:cNvSpPr>
            <a:spLocks noGrp="1"/>
          </p:cNvSpPr>
          <p:nvPr>
            <p:ph type="pic" idx="21" hasCustomPrompt="1"/>
          </p:nvPr>
        </p:nvSpPr>
        <p:spPr>
          <a:xfrm>
            <a:off x="9026232" y="2301255"/>
            <a:ext cx="2268786" cy="18524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7129397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933" b="1" i="0">
                <a:solidFill>
                  <a:srgbClr val="332533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5/18/2022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733" b="0" i="0">
                <a:solidFill>
                  <a:srgbClr val="332533"/>
                </a:solidFill>
                <a:latin typeface="Roboto Lt"/>
                <a:cs typeface="Roboto Lt"/>
              </a:defRPr>
            </a:lvl1pPr>
          </a:lstStyle>
          <a:p>
            <a:pPr marL="50799">
              <a:spcBef>
                <a:spcPts val="7"/>
              </a:spcBef>
            </a:pPr>
            <a:fld id="{81D60167-4931-47E6-BA6A-407CBD079E47}" type="slidenum">
              <a:rPr lang="fr-FR" spc="-120" smtClean="0"/>
              <a:pPr marL="50799">
                <a:spcBef>
                  <a:spcPts val="7"/>
                </a:spcBef>
              </a:pPr>
              <a:t>‹#›</a:t>
            </a:fld>
            <a:endParaRPr lang="fr-FR" spc="-120" dirty="0"/>
          </a:p>
        </p:txBody>
      </p:sp>
    </p:spTree>
    <p:extLst>
      <p:ext uri="{BB962C8B-B14F-4D97-AF65-F5344CB8AC3E}">
        <p14:creationId xmlns:p14="http://schemas.microsoft.com/office/powerpoint/2010/main" val="86971695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82494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40640229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5144837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A80D6EB4-6316-4BD4-9779-1C793C88EF1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F7516D1-CC67-491A-A475-E2E321DE7470}"/>
              </a:ext>
            </a:extLst>
          </p:cNvPr>
          <p:cNvSpPr/>
          <p:nvPr userDrawn="1"/>
        </p:nvSpPr>
        <p:spPr>
          <a:xfrm>
            <a:off x="0" y="3667328"/>
            <a:ext cx="12192000" cy="3190671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8581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65023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449642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446145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81623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5.xml"/><Relationship Id="rId21" Type="http://schemas.openxmlformats.org/officeDocument/2006/relationships/slideLayout" Target="../slideLayouts/slideLayout23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22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19" Type="http://schemas.openxmlformats.org/officeDocument/2006/relationships/slideLayout" Target="../slideLayouts/slideLayout21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Relationship Id="rId22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16987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68165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66" r:id="rId2"/>
    <p:sldLayoutId id="2147483673" r:id="rId3"/>
    <p:sldLayoutId id="2147483668" r:id="rId4"/>
    <p:sldLayoutId id="2147483670" r:id="rId5"/>
    <p:sldLayoutId id="2147483669" r:id="rId6"/>
    <p:sldLayoutId id="2147483671" r:id="rId7"/>
    <p:sldLayoutId id="2147483672" r:id="rId8"/>
    <p:sldLayoutId id="2147483674" r:id="rId9"/>
    <p:sldLayoutId id="2147483680" r:id="rId10"/>
    <p:sldLayoutId id="2147483684" r:id="rId11"/>
    <p:sldLayoutId id="2147483665" r:id="rId12"/>
    <p:sldLayoutId id="2147483683" r:id="rId13"/>
    <p:sldLayoutId id="2147483682" r:id="rId14"/>
    <p:sldLayoutId id="2147483681" r:id="rId15"/>
    <p:sldLayoutId id="2147483679" r:id="rId16"/>
    <p:sldLayoutId id="2147483678" r:id="rId17"/>
    <p:sldLayoutId id="2147483677" r:id="rId18"/>
    <p:sldLayoutId id="2147483676" r:id="rId19"/>
    <p:sldLayoutId id="2147483675" r:id="rId20"/>
    <p:sldLayoutId id="2147483704" r:id="rId2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2553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4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4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64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3CEE5899-1E72-4D7A-8D7D-C99B8B3F8E79}"/>
              </a:ext>
            </a:extLst>
          </p:cNvPr>
          <p:cNvSpPr txBox="1"/>
          <p:nvPr/>
        </p:nvSpPr>
        <p:spPr>
          <a:xfrm>
            <a:off x="992189" y="5775083"/>
            <a:ext cx="10281563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>
              <a:buClr>
                <a:srgbClr val="FFAB40"/>
              </a:buClr>
              <a:buSzPts val="1400"/>
            </a:pPr>
            <a:r>
              <a:rPr lang="fr-FR" kern="0" dirty="0">
                <a:solidFill>
                  <a:schemeClr val="accent1">
                    <a:lumMod val="60000"/>
                    <a:lumOff val="40000"/>
                  </a:schemeClr>
                </a:solidFill>
                <a:latin typeface="Montserrat"/>
                <a:sym typeface="Montserrat"/>
              </a:rPr>
              <a:t>Étudiant : </a:t>
            </a:r>
            <a:r>
              <a:rPr lang="fr-FR" kern="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Montserrat"/>
                <a:sym typeface="Montserrat"/>
              </a:rPr>
              <a:t>Zeruk</a:t>
            </a:r>
            <a:r>
              <a:rPr lang="fr-FR" kern="0" dirty="0">
                <a:solidFill>
                  <a:schemeClr val="accent1">
                    <a:lumMod val="60000"/>
                    <a:lumOff val="40000"/>
                  </a:schemeClr>
                </a:solidFill>
                <a:latin typeface="Montserrat"/>
                <a:sym typeface="Montserrat"/>
              </a:rPr>
              <a:t> </a:t>
            </a:r>
            <a:r>
              <a:rPr lang="fr-FR" kern="0" dirty="0" err="1" smtClean="0">
                <a:solidFill>
                  <a:schemeClr val="accent1">
                    <a:lumMod val="60000"/>
                    <a:lumOff val="40000"/>
                  </a:schemeClr>
                </a:solidFill>
                <a:latin typeface="Montserrat"/>
                <a:sym typeface="Montserrat"/>
              </a:rPr>
              <a:t>Viktoriya</a:t>
            </a:r>
            <a:endParaRPr lang="fr-FR" kern="0" dirty="0">
              <a:solidFill>
                <a:schemeClr val="accent1">
                  <a:lumMod val="60000"/>
                  <a:lumOff val="40000"/>
                </a:schemeClr>
              </a:solidFill>
              <a:latin typeface="Montserrat"/>
              <a:sym typeface="Montserrat"/>
            </a:endParaRPr>
          </a:p>
          <a:p>
            <a:pPr lvl="0">
              <a:buClr>
                <a:srgbClr val="FFAB40"/>
              </a:buClr>
              <a:buSzPts val="1400"/>
            </a:pPr>
            <a:r>
              <a:rPr lang="fr-FR" kern="0" dirty="0">
                <a:solidFill>
                  <a:schemeClr val="accent1">
                    <a:lumMod val="60000"/>
                    <a:lumOff val="40000"/>
                  </a:schemeClr>
                </a:solidFill>
                <a:latin typeface="Montserrat"/>
                <a:sym typeface="Montserrat"/>
              </a:rPr>
              <a:t>Mentor : </a:t>
            </a:r>
            <a:r>
              <a:rPr lang="fr-FR" kern="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Montserrat"/>
                <a:sym typeface="Montserrat"/>
              </a:rPr>
              <a:t>  Adrian Rodriguez</a:t>
            </a:r>
            <a:r>
              <a:rPr lang="fr-FR" kern="0" dirty="0" smtClean="0">
                <a:solidFill>
                  <a:schemeClr val="accent2">
                    <a:lumMod val="75000"/>
                  </a:schemeClr>
                </a:solidFill>
                <a:latin typeface="Montserrat"/>
                <a:sym typeface="Montserrat"/>
              </a:rPr>
              <a:t>					                         </a:t>
            </a:r>
            <a:r>
              <a:rPr lang="fr-FR" kern="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Montserrat"/>
                <a:sym typeface="Montserrat"/>
              </a:rPr>
              <a:t>18</a:t>
            </a:r>
            <a:r>
              <a:rPr lang="fr-FR" kern="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Montserrat"/>
                <a:sym typeface="Montserrat"/>
              </a:rPr>
              <a:t>/05/2022</a:t>
            </a:r>
            <a:endParaRPr lang="fr-FR" kern="0" dirty="0">
              <a:solidFill>
                <a:schemeClr val="accent1">
                  <a:lumMod val="60000"/>
                  <a:lumOff val="40000"/>
                </a:schemeClr>
              </a:solidFill>
              <a:latin typeface="Montserrat"/>
              <a:sym typeface="Montserrat"/>
            </a:endParaRPr>
          </a:p>
        </p:txBody>
      </p:sp>
      <p:sp>
        <p:nvSpPr>
          <p:cNvPr id="31" name="Diamond 30">
            <a:extLst>
              <a:ext uri="{FF2B5EF4-FFF2-40B4-BE49-F238E27FC236}">
                <a16:creationId xmlns:a16="http://schemas.microsoft.com/office/drawing/2014/main" id="{C7FEC4FF-3B18-4C32-880D-24AF445B4CD5}"/>
              </a:ext>
            </a:extLst>
          </p:cNvPr>
          <p:cNvSpPr/>
          <p:nvPr/>
        </p:nvSpPr>
        <p:spPr>
          <a:xfrm>
            <a:off x="5577826" y="6359589"/>
            <a:ext cx="436586" cy="436586"/>
          </a:xfrm>
          <a:prstGeom prst="diamond">
            <a:avLst/>
          </a:prstGeom>
          <a:noFill/>
          <a:ln w="254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Diamond 32">
            <a:extLst>
              <a:ext uri="{FF2B5EF4-FFF2-40B4-BE49-F238E27FC236}">
                <a16:creationId xmlns:a16="http://schemas.microsoft.com/office/drawing/2014/main" id="{6DC3E00E-BC60-47A6-ACFF-D2A128A9F524}"/>
              </a:ext>
            </a:extLst>
          </p:cNvPr>
          <p:cNvSpPr/>
          <p:nvPr/>
        </p:nvSpPr>
        <p:spPr>
          <a:xfrm>
            <a:off x="11640033" y="6017416"/>
            <a:ext cx="436586" cy="436586"/>
          </a:xfrm>
          <a:prstGeom prst="diamond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B3B3BA0-ACCE-4843-9FF5-CACAE6C136CA}"/>
              </a:ext>
            </a:extLst>
          </p:cNvPr>
          <p:cNvGrpSpPr/>
          <p:nvPr/>
        </p:nvGrpSpPr>
        <p:grpSpPr>
          <a:xfrm>
            <a:off x="7865940" y="5468776"/>
            <a:ext cx="3643536" cy="1106806"/>
            <a:chOff x="8230329" y="5360525"/>
            <a:chExt cx="3643536" cy="1106806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4FEDFB08-2847-47BC-812C-7E8BEE80C723}"/>
                </a:ext>
              </a:extLst>
            </p:cNvPr>
            <p:cNvSpPr/>
            <p:nvPr/>
          </p:nvSpPr>
          <p:spPr>
            <a:xfrm rot="10800000" flipV="1">
              <a:off x="11782425" y="5360525"/>
              <a:ext cx="91440" cy="10972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A2D24F03-F961-4F44-B1CE-1D5D0F7A691A}"/>
                </a:ext>
              </a:extLst>
            </p:cNvPr>
            <p:cNvSpPr/>
            <p:nvPr/>
          </p:nvSpPr>
          <p:spPr>
            <a:xfrm flipH="1">
              <a:off x="8230329" y="6375891"/>
              <a:ext cx="3634011" cy="914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8" name="Diamond 37">
            <a:extLst>
              <a:ext uri="{FF2B5EF4-FFF2-40B4-BE49-F238E27FC236}">
                <a16:creationId xmlns:a16="http://schemas.microsoft.com/office/drawing/2014/main" id="{0CAE8180-B2E6-44FE-89C1-0A88EF32B703}"/>
              </a:ext>
            </a:extLst>
          </p:cNvPr>
          <p:cNvSpPr/>
          <p:nvPr/>
        </p:nvSpPr>
        <p:spPr>
          <a:xfrm>
            <a:off x="78162" y="6263549"/>
            <a:ext cx="532626" cy="532626"/>
          </a:xfrm>
          <a:prstGeom prst="diamond">
            <a:avLst/>
          </a:prstGeom>
          <a:noFill/>
          <a:ln w="254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Diamond 38">
            <a:extLst>
              <a:ext uri="{FF2B5EF4-FFF2-40B4-BE49-F238E27FC236}">
                <a16:creationId xmlns:a16="http://schemas.microsoft.com/office/drawing/2014/main" id="{FACFFFBF-F513-4171-A2F1-660E586D1529}"/>
              </a:ext>
            </a:extLst>
          </p:cNvPr>
          <p:cNvSpPr/>
          <p:nvPr/>
        </p:nvSpPr>
        <p:spPr>
          <a:xfrm>
            <a:off x="126182" y="5333304"/>
            <a:ext cx="436586" cy="436586"/>
          </a:xfrm>
          <a:prstGeom prst="diamond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9847" y="291584"/>
            <a:ext cx="4482198" cy="2749082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5472" y="94431"/>
            <a:ext cx="2317856" cy="1305099"/>
          </a:xfrm>
          <a:prstGeom prst="rect">
            <a:avLst/>
          </a:prstGeom>
        </p:spPr>
      </p:pic>
      <p:pic>
        <p:nvPicPr>
          <p:cNvPr id="42" name="Image 7">
            <a:extLst>
              <a:ext uri="{FF2B5EF4-FFF2-40B4-BE49-F238E27FC236}">
                <a16:creationId xmlns:a16="http://schemas.microsoft.com/office/drawing/2014/main" id="{ED3D4CC1-61F6-4D01-8FAC-88DA516343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732600" cy="1732600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3FDB1076-7CAA-4A2C-93BD-B9BDC464E920}"/>
              </a:ext>
            </a:extLst>
          </p:cNvPr>
          <p:cNvSpPr txBox="1"/>
          <p:nvPr/>
        </p:nvSpPr>
        <p:spPr>
          <a:xfrm>
            <a:off x="992189" y="4182139"/>
            <a:ext cx="10470146" cy="1323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fr-FR" sz="4000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Project 4 : </a:t>
            </a:r>
          </a:p>
          <a:p>
            <a:r>
              <a:rPr lang="fr-FR" sz="4000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Segmentez </a:t>
            </a:r>
            <a:r>
              <a:rPr lang="fr-FR" sz="4000" dirty="0">
                <a:solidFill>
                  <a:schemeClr val="bg1"/>
                </a:solidFill>
                <a:latin typeface="Trebuchet MS" panose="020B0603020202020204" pitchFamily="34" charset="0"/>
              </a:rPr>
              <a:t>des clients d'un site e-commerce</a:t>
            </a:r>
            <a:endParaRPr lang="ko-KR" altLang="en-US" sz="4000" dirty="0">
              <a:solidFill>
                <a:schemeClr val="bg1"/>
              </a:solidFill>
              <a:latin typeface="Trebuchet MS" panose="020B0603020202020204" pitchFamily="34" charset="0"/>
              <a:cs typeface="Arial" pitchFamily="34" charset="0"/>
            </a:endParaRP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6572CC02-C48B-46EC-AFB2-287D413B097B}"/>
              </a:ext>
            </a:extLst>
          </p:cNvPr>
          <p:cNvGrpSpPr/>
          <p:nvPr/>
        </p:nvGrpSpPr>
        <p:grpSpPr>
          <a:xfrm rot="10800000">
            <a:off x="797929" y="4072713"/>
            <a:ext cx="3634011" cy="1097280"/>
            <a:chOff x="8230329" y="5360525"/>
            <a:chExt cx="3634011" cy="1097280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E36C07F8-24DD-4BA6-9092-8D41252A9213}"/>
                </a:ext>
              </a:extLst>
            </p:cNvPr>
            <p:cNvSpPr/>
            <p:nvPr/>
          </p:nvSpPr>
          <p:spPr>
            <a:xfrm rot="10800000" flipV="1">
              <a:off x="11772900" y="5360525"/>
              <a:ext cx="91440" cy="10972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729E8BAB-E2C5-4A59-A969-FC77F18BAD4E}"/>
                </a:ext>
              </a:extLst>
            </p:cNvPr>
            <p:cNvSpPr/>
            <p:nvPr/>
          </p:nvSpPr>
          <p:spPr>
            <a:xfrm flipH="1">
              <a:off x="8230329" y="6366364"/>
              <a:ext cx="3634011" cy="914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8" name="Diamond 47">
            <a:extLst>
              <a:ext uri="{FF2B5EF4-FFF2-40B4-BE49-F238E27FC236}">
                <a16:creationId xmlns:a16="http://schemas.microsoft.com/office/drawing/2014/main" id="{E50EA38B-23FC-4E7A-B7AA-8E3D0D22FD4D}"/>
              </a:ext>
            </a:extLst>
          </p:cNvPr>
          <p:cNvSpPr/>
          <p:nvPr/>
        </p:nvSpPr>
        <p:spPr>
          <a:xfrm>
            <a:off x="174202" y="4403060"/>
            <a:ext cx="436586" cy="436586"/>
          </a:xfrm>
          <a:prstGeom prst="diamond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Diamond 48">
            <a:extLst>
              <a:ext uri="{FF2B5EF4-FFF2-40B4-BE49-F238E27FC236}">
                <a16:creationId xmlns:a16="http://schemas.microsoft.com/office/drawing/2014/main" id="{5AFF7729-CFFB-4020-A705-E805834C0FFB}"/>
              </a:ext>
            </a:extLst>
          </p:cNvPr>
          <p:cNvSpPr/>
          <p:nvPr/>
        </p:nvSpPr>
        <p:spPr>
          <a:xfrm>
            <a:off x="11593896" y="4839646"/>
            <a:ext cx="436586" cy="436586"/>
          </a:xfrm>
          <a:prstGeom prst="diamond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1931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iamond 8">
            <a:extLst>
              <a:ext uri="{FF2B5EF4-FFF2-40B4-BE49-F238E27FC236}">
                <a16:creationId xmlns:a16="http://schemas.microsoft.com/office/drawing/2014/main" id="{D8BAB20E-1C8C-4F1B-8554-257E4EA25266}"/>
              </a:ext>
            </a:extLst>
          </p:cNvPr>
          <p:cNvSpPr/>
          <p:nvPr/>
        </p:nvSpPr>
        <p:spPr>
          <a:xfrm>
            <a:off x="126374" y="3883639"/>
            <a:ext cx="294731" cy="292012"/>
          </a:xfrm>
          <a:prstGeom prst="diamond">
            <a:avLst/>
          </a:prstGeom>
          <a:solidFill>
            <a:schemeClr val="tx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8413124" y="3658073"/>
            <a:ext cx="3973703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">
              <a:spcBef>
                <a:spcPts val="615"/>
              </a:spcBef>
            </a:pPr>
            <a:r>
              <a:rPr lang="fr-FR" b="1" spc="-20" dirty="0" smtClean="0">
                <a:solidFill>
                  <a:schemeClr val="bg1"/>
                </a:solidFill>
                <a:latin typeface="Trebuchet MS" panose="020B0603020202020204" pitchFamily="34" charset="0"/>
                <a:cs typeface="Arial"/>
              </a:rPr>
              <a:t>9 </a:t>
            </a:r>
            <a:r>
              <a:rPr lang="fr-FR" spc="-5" dirty="0">
                <a:solidFill>
                  <a:schemeClr val="bg1"/>
                </a:solidFill>
                <a:latin typeface="Trebuchet MS" panose="020B0603020202020204" pitchFamily="34" charset="0"/>
                <a:cs typeface="Arial MT"/>
              </a:rPr>
              <a:t>bases</a:t>
            </a:r>
            <a:r>
              <a:rPr lang="fr-FR" spc="-25" dirty="0">
                <a:solidFill>
                  <a:schemeClr val="bg1"/>
                </a:solidFill>
                <a:latin typeface="Trebuchet MS" panose="020B0603020202020204" pitchFamily="34" charset="0"/>
                <a:cs typeface="Arial MT"/>
              </a:rPr>
              <a:t> </a:t>
            </a:r>
            <a:r>
              <a:rPr lang="fr-FR" spc="-5" dirty="0">
                <a:solidFill>
                  <a:schemeClr val="bg1"/>
                </a:solidFill>
                <a:latin typeface="Trebuchet MS" panose="020B0603020202020204" pitchFamily="34" charset="0"/>
                <a:cs typeface="Arial MT"/>
              </a:rPr>
              <a:t>de</a:t>
            </a:r>
            <a:r>
              <a:rPr lang="fr-FR" spc="-25" dirty="0">
                <a:solidFill>
                  <a:schemeClr val="bg1"/>
                </a:solidFill>
                <a:latin typeface="Trebuchet MS" panose="020B0603020202020204" pitchFamily="34" charset="0"/>
                <a:cs typeface="Arial MT"/>
              </a:rPr>
              <a:t> </a:t>
            </a:r>
            <a:r>
              <a:rPr lang="fr-FR" spc="-5" dirty="0" smtClean="0">
                <a:solidFill>
                  <a:schemeClr val="bg1"/>
                </a:solidFill>
                <a:latin typeface="Trebuchet MS" panose="020B0603020202020204" pitchFamily="34" charset="0"/>
                <a:cs typeface="Arial MT"/>
              </a:rPr>
              <a:t>données</a:t>
            </a:r>
            <a:endParaRPr lang="fr-FR" dirty="0">
              <a:solidFill>
                <a:schemeClr val="bg1"/>
              </a:solidFill>
              <a:latin typeface="Trebuchet MS" panose="020B0603020202020204" pitchFamily="34" charset="0"/>
              <a:cs typeface="Arial MT"/>
            </a:endParaRPr>
          </a:p>
          <a:p>
            <a:pPr marL="85725"/>
            <a:r>
              <a:rPr lang="fr-FR" dirty="0">
                <a:solidFill>
                  <a:schemeClr val="bg1"/>
                </a:solidFill>
                <a:latin typeface="Trebuchet MS" panose="020B0603020202020204" pitchFamily="34" charset="0"/>
                <a:cs typeface="Arial MT"/>
              </a:rPr>
              <a:t>L</a:t>
            </a:r>
            <a:r>
              <a:rPr lang="fr-FR" dirty="0" smtClean="0">
                <a:solidFill>
                  <a:schemeClr val="bg1"/>
                </a:solidFill>
                <a:latin typeface="Trebuchet MS" panose="020B0603020202020204" pitchFamily="34" charset="0"/>
                <a:cs typeface="Arial MT"/>
              </a:rPr>
              <a:t>es</a:t>
            </a:r>
            <a:r>
              <a:rPr lang="fr-FR" spc="-20" dirty="0" smtClean="0">
                <a:solidFill>
                  <a:schemeClr val="bg1"/>
                </a:solidFill>
                <a:latin typeface="Trebuchet MS" panose="020B0603020202020204" pitchFamily="34" charset="0"/>
                <a:cs typeface="Arial MT"/>
              </a:rPr>
              <a:t> </a:t>
            </a:r>
            <a:r>
              <a:rPr lang="fr-FR" b="1" dirty="0">
                <a:solidFill>
                  <a:schemeClr val="bg1"/>
                </a:solidFill>
                <a:latin typeface="Trebuchet MS" panose="020B0603020202020204" pitchFamily="34" charset="0"/>
                <a:cs typeface="Arial"/>
              </a:rPr>
              <a:t>tailles</a:t>
            </a:r>
            <a:r>
              <a:rPr lang="fr-FR" b="1" spc="-20" dirty="0">
                <a:solidFill>
                  <a:schemeClr val="bg1"/>
                </a:solidFill>
                <a:latin typeface="Trebuchet MS" panose="020B0603020202020204" pitchFamily="34" charset="0"/>
                <a:cs typeface="Arial"/>
              </a:rPr>
              <a:t> </a:t>
            </a:r>
            <a:r>
              <a:rPr lang="fr-FR" dirty="0">
                <a:solidFill>
                  <a:schemeClr val="bg1"/>
                </a:solidFill>
                <a:latin typeface="Trebuchet MS" panose="020B0603020202020204" pitchFamily="34" charset="0"/>
                <a:cs typeface="Arial MT"/>
              </a:rPr>
              <a:t>varient</a:t>
            </a:r>
            <a:r>
              <a:rPr lang="fr-FR" spc="-20" dirty="0">
                <a:solidFill>
                  <a:schemeClr val="bg1"/>
                </a:solidFill>
                <a:latin typeface="Trebuchet MS" panose="020B0603020202020204" pitchFamily="34" charset="0"/>
                <a:cs typeface="Arial MT"/>
              </a:rPr>
              <a:t> </a:t>
            </a:r>
            <a:r>
              <a:rPr lang="fr-FR" spc="-5" dirty="0">
                <a:solidFill>
                  <a:schemeClr val="bg1"/>
                </a:solidFill>
                <a:latin typeface="Trebuchet MS" panose="020B0603020202020204" pitchFamily="34" charset="0"/>
                <a:cs typeface="Arial MT"/>
              </a:rPr>
              <a:t>entre</a:t>
            </a:r>
            <a:r>
              <a:rPr lang="fr-FR" spc="-25" dirty="0">
                <a:solidFill>
                  <a:schemeClr val="bg1"/>
                </a:solidFill>
                <a:latin typeface="Trebuchet MS" panose="020B0603020202020204" pitchFamily="34" charset="0"/>
                <a:cs typeface="Arial MT"/>
              </a:rPr>
              <a:t> </a:t>
            </a:r>
            <a:r>
              <a:rPr lang="fr-FR" dirty="0" smtClean="0">
                <a:solidFill>
                  <a:schemeClr val="bg1"/>
                </a:solidFill>
                <a:latin typeface="Trebuchet MS" panose="020B0603020202020204" pitchFamily="34" charset="0"/>
                <a:cs typeface="Arial MT"/>
              </a:rPr>
              <a:t>: 2</a:t>
            </a:r>
            <a:r>
              <a:rPr lang="fr-FR" spc="-30" dirty="0" smtClean="0">
                <a:solidFill>
                  <a:schemeClr val="bg1"/>
                </a:solidFill>
                <a:latin typeface="Trebuchet MS" panose="020B0603020202020204" pitchFamily="34" charset="0"/>
                <a:cs typeface="Arial MT"/>
              </a:rPr>
              <a:t> </a:t>
            </a:r>
            <a:r>
              <a:rPr lang="fr-FR" spc="-5" dirty="0">
                <a:solidFill>
                  <a:schemeClr val="bg1"/>
                </a:solidFill>
                <a:latin typeface="Trebuchet MS" panose="020B0603020202020204" pitchFamily="34" charset="0"/>
                <a:cs typeface="Arial MT"/>
              </a:rPr>
              <a:t>et</a:t>
            </a:r>
            <a:r>
              <a:rPr lang="fr-FR" spc="-25" dirty="0">
                <a:solidFill>
                  <a:schemeClr val="bg1"/>
                </a:solidFill>
                <a:latin typeface="Trebuchet MS" panose="020B0603020202020204" pitchFamily="34" charset="0"/>
                <a:cs typeface="Arial MT"/>
              </a:rPr>
              <a:t> </a:t>
            </a:r>
            <a:r>
              <a:rPr lang="fr-FR" dirty="0">
                <a:solidFill>
                  <a:schemeClr val="bg1"/>
                </a:solidFill>
                <a:latin typeface="Trebuchet MS" panose="020B0603020202020204" pitchFamily="34" charset="0"/>
                <a:cs typeface="Arial MT"/>
              </a:rPr>
              <a:t>9</a:t>
            </a:r>
            <a:r>
              <a:rPr lang="fr-FR" spc="-25" dirty="0">
                <a:solidFill>
                  <a:schemeClr val="bg1"/>
                </a:solidFill>
                <a:latin typeface="Trebuchet MS" panose="020B0603020202020204" pitchFamily="34" charset="0"/>
                <a:cs typeface="Arial MT"/>
              </a:rPr>
              <a:t> </a:t>
            </a:r>
            <a:r>
              <a:rPr lang="fr-FR" b="1" spc="-5" dirty="0" smtClean="0">
                <a:solidFill>
                  <a:schemeClr val="bg1"/>
                </a:solidFill>
                <a:latin typeface="Trebuchet MS" panose="020B0603020202020204" pitchFamily="34" charset="0"/>
                <a:cs typeface="Arial"/>
              </a:rPr>
              <a:t>variables, </a:t>
            </a:r>
            <a:r>
              <a:rPr lang="fr-FR" spc="-5" dirty="0" smtClean="0">
                <a:solidFill>
                  <a:schemeClr val="bg1"/>
                </a:solidFill>
                <a:latin typeface="Trebuchet MS" panose="020B0603020202020204" pitchFamily="34" charset="0"/>
                <a:cs typeface="Arial MT"/>
              </a:rPr>
              <a:t>71</a:t>
            </a:r>
            <a:r>
              <a:rPr lang="fr-FR" spc="-25" dirty="0" smtClean="0">
                <a:solidFill>
                  <a:schemeClr val="bg1"/>
                </a:solidFill>
                <a:latin typeface="Trebuchet MS" panose="020B0603020202020204" pitchFamily="34" charset="0"/>
                <a:cs typeface="Arial MT"/>
              </a:rPr>
              <a:t> </a:t>
            </a:r>
            <a:r>
              <a:rPr lang="fr-FR" spc="-5" dirty="0">
                <a:solidFill>
                  <a:schemeClr val="bg1"/>
                </a:solidFill>
                <a:latin typeface="Trebuchet MS" panose="020B0603020202020204" pitchFamily="34" charset="0"/>
                <a:cs typeface="Arial MT"/>
              </a:rPr>
              <a:t>et</a:t>
            </a:r>
            <a:r>
              <a:rPr lang="fr-FR" spc="-25" dirty="0">
                <a:solidFill>
                  <a:schemeClr val="bg1"/>
                </a:solidFill>
                <a:latin typeface="Trebuchet MS" panose="020B0603020202020204" pitchFamily="34" charset="0"/>
                <a:cs typeface="Arial MT"/>
              </a:rPr>
              <a:t> </a:t>
            </a:r>
            <a:r>
              <a:rPr lang="fr-FR" spc="-20">
                <a:solidFill>
                  <a:schemeClr val="bg1"/>
                </a:solidFill>
                <a:latin typeface="Trebuchet MS" panose="020B0603020202020204" pitchFamily="34" charset="0"/>
                <a:cs typeface="Arial MT"/>
              </a:rPr>
              <a:t>112650 </a:t>
            </a:r>
            <a:r>
              <a:rPr lang="fr-FR" b="1" spc="-5" smtClean="0">
                <a:solidFill>
                  <a:schemeClr val="bg1"/>
                </a:solidFill>
                <a:latin typeface="Trebuchet MS" panose="020B0603020202020204" pitchFamily="34" charset="0"/>
                <a:cs typeface="Arial"/>
              </a:rPr>
              <a:t>observations</a:t>
            </a:r>
            <a:endParaRPr lang="fr-FR" b="1" spc="-5" dirty="0">
              <a:solidFill>
                <a:schemeClr val="bg1"/>
              </a:solidFill>
              <a:latin typeface="Trebuchet MS" panose="020B0603020202020204" pitchFamily="34" charset="0"/>
              <a:cs typeface="Arial"/>
            </a:endParaRPr>
          </a:p>
          <a:p>
            <a:pPr marL="85725"/>
            <a:r>
              <a:rPr lang="fr-FR" sz="1600" b="1" spc="-5" dirty="0" err="1" smtClean="0">
                <a:solidFill>
                  <a:schemeClr val="bg1"/>
                </a:solidFill>
                <a:latin typeface="Trebuchet MS" panose="020B0603020202020204" pitchFamily="34" charset="0"/>
                <a:cs typeface="Arial"/>
              </a:rPr>
              <a:t>Princiales</a:t>
            </a:r>
            <a:r>
              <a:rPr lang="fr-FR" sz="1600" b="1" spc="-5" dirty="0" smtClean="0">
                <a:solidFill>
                  <a:schemeClr val="bg1"/>
                </a:solidFill>
                <a:latin typeface="Trebuchet MS" panose="020B0603020202020204" pitchFamily="34" charset="0"/>
                <a:cs typeface="Arial"/>
              </a:rPr>
              <a:t> étape du nettoyage:</a:t>
            </a:r>
          </a:p>
          <a:p>
            <a:pPr marL="428625" indent="-342900">
              <a:buAutoNum type="arabicParenR"/>
            </a:pPr>
            <a:r>
              <a:rPr lang="fr-FR" sz="1600" b="1" spc="-5" dirty="0" smtClean="0">
                <a:solidFill>
                  <a:schemeClr val="bg1"/>
                </a:solidFill>
                <a:latin typeface="Trebuchet MS" panose="020B0603020202020204" pitchFamily="34" charset="0"/>
                <a:cs typeface="Arial"/>
              </a:rPr>
              <a:t>Suppression des doublons</a:t>
            </a:r>
          </a:p>
          <a:p>
            <a:pPr marL="428625" indent="-342900">
              <a:buAutoNum type="arabicParenR"/>
            </a:pPr>
            <a:r>
              <a:rPr lang="fr-FR" sz="1600" b="1" spc="-5" dirty="0" smtClean="0">
                <a:solidFill>
                  <a:schemeClr val="bg1"/>
                </a:solidFill>
                <a:latin typeface="Trebuchet MS" panose="020B0603020202020204" pitchFamily="34" charset="0"/>
                <a:cs typeface="Arial"/>
              </a:rPr>
              <a:t>Regroupement des catégories</a:t>
            </a:r>
          </a:p>
          <a:p>
            <a:pPr marL="428625" indent="-342900">
              <a:buAutoNum type="arabicParenR"/>
            </a:pPr>
            <a:r>
              <a:rPr lang="fr-FR" sz="1600" b="1" spc="-5" dirty="0" smtClean="0">
                <a:solidFill>
                  <a:schemeClr val="bg1"/>
                </a:solidFill>
                <a:latin typeface="Trebuchet MS" panose="020B0603020202020204" pitchFamily="34" charset="0"/>
                <a:cs typeface="Arial"/>
              </a:rPr>
              <a:t>Suppression des NAN</a:t>
            </a:r>
          </a:p>
          <a:p>
            <a:pPr marL="428625" indent="-342900">
              <a:buAutoNum type="arabicParenR"/>
            </a:pPr>
            <a:r>
              <a:rPr lang="fr-FR" sz="1600" b="1" spc="-5" dirty="0" smtClean="0">
                <a:solidFill>
                  <a:schemeClr val="bg1"/>
                </a:solidFill>
                <a:latin typeface="Trebuchet MS" panose="020B0603020202020204" pitchFamily="34" charset="0"/>
                <a:cs typeface="Arial"/>
              </a:rPr>
              <a:t>Traitement </a:t>
            </a:r>
            <a:r>
              <a:rPr lang="fr-FR" sz="1600" b="1" spc="-5" dirty="0">
                <a:solidFill>
                  <a:schemeClr val="bg1"/>
                </a:solidFill>
                <a:latin typeface="Trebuchet MS" panose="020B0603020202020204" pitchFamily="34" charset="0"/>
                <a:cs typeface="Arial"/>
              </a:rPr>
              <a:t>des </a:t>
            </a:r>
            <a:r>
              <a:rPr lang="fr-FR" sz="1600" b="1" spc="-5" dirty="0" err="1" smtClean="0">
                <a:solidFill>
                  <a:schemeClr val="bg1"/>
                </a:solidFill>
                <a:latin typeface="Trebuchet MS" panose="020B0603020202020204" pitchFamily="34" charset="0"/>
                <a:cs typeface="Arial"/>
              </a:rPr>
              <a:t>Outliers</a:t>
            </a:r>
            <a:endParaRPr lang="fr-FR" sz="1600" b="1" spc="-5" dirty="0" smtClean="0">
              <a:solidFill>
                <a:schemeClr val="bg1"/>
              </a:solidFill>
              <a:latin typeface="Trebuchet MS" panose="020B0603020202020204" pitchFamily="34" charset="0"/>
              <a:cs typeface="Arial"/>
            </a:endParaRPr>
          </a:p>
          <a:p>
            <a:pPr marL="428625" indent="-342900">
              <a:buAutoNum type="arabicParenR"/>
            </a:pPr>
            <a:r>
              <a:rPr lang="fr-FR" sz="1600" b="1" spc="-5" dirty="0" smtClean="0">
                <a:solidFill>
                  <a:schemeClr val="bg1"/>
                </a:solidFill>
                <a:latin typeface="Trebuchet MS" panose="020B0603020202020204" pitchFamily="34" charset="0"/>
                <a:cs typeface="Arial"/>
              </a:rPr>
              <a:t>Suppression des variables fortement </a:t>
            </a:r>
            <a:r>
              <a:rPr lang="fr-FR" sz="1600" b="1" spc="-5" dirty="0" err="1" smtClean="0">
                <a:solidFill>
                  <a:schemeClr val="bg1"/>
                </a:solidFill>
                <a:latin typeface="Trebuchet MS" panose="020B0603020202020204" pitchFamily="34" charset="0"/>
                <a:cs typeface="Arial"/>
              </a:rPr>
              <a:t>corréleés</a:t>
            </a:r>
            <a:endParaRPr lang="fr-FR" sz="1600" b="1" spc="-5" dirty="0" smtClean="0">
              <a:solidFill>
                <a:schemeClr val="bg1"/>
              </a:solidFill>
              <a:latin typeface="Trebuchet MS" panose="020B0603020202020204" pitchFamily="34" charset="0"/>
              <a:cs typeface="Arial"/>
            </a:endParaRPr>
          </a:p>
          <a:p>
            <a:pPr marL="428625" indent="-342900">
              <a:buAutoNum type="arabicParenR"/>
            </a:pPr>
            <a:r>
              <a:rPr lang="fr-FR" sz="1600" b="1" spc="-5" dirty="0" smtClean="0">
                <a:solidFill>
                  <a:schemeClr val="bg1"/>
                </a:solidFill>
                <a:latin typeface="Trebuchet MS" panose="020B0603020202020204" pitchFamily="34" charset="0"/>
                <a:cs typeface="Arial"/>
              </a:rPr>
              <a:t>Jointure des tables</a:t>
            </a:r>
          </a:p>
          <a:p>
            <a:pPr marL="85725"/>
            <a:endParaRPr lang="fr-FR" sz="1600" dirty="0">
              <a:solidFill>
                <a:schemeClr val="bg1"/>
              </a:solidFill>
              <a:latin typeface="Trebuchet MS" panose="020B0603020202020204" pitchFamily="34" charset="0"/>
              <a:cs typeface="Arial"/>
            </a:endParaRPr>
          </a:p>
        </p:txBody>
      </p:sp>
      <p:sp>
        <p:nvSpPr>
          <p:cNvPr id="8" name="object 12"/>
          <p:cNvSpPr txBox="1">
            <a:spLocks/>
          </p:cNvSpPr>
          <p:nvPr/>
        </p:nvSpPr>
        <p:spPr>
          <a:xfrm>
            <a:off x="0" y="0"/>
            <a:ext cx="12192000" cy="51757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vert="horz" wrap="square" lIns="0" tIns="73660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3200" b="1" dirty="0">
                <a:latin typeface="Franklin Gothic Demi" panose="020B0703020102020204" pitchFamily="34" charset="0"/>
              </a:rPr>
              <a:t>Jeux de données</a:t>
            </a:r>
            <a:r>
              <a:rPr lang="fr-FR" sz="3200" b="1" dirty="0">
                <a:latin typeface="Franklin Gothic Demi" panose="020B0703020102020204" pitchFamily="34" charset="0"/>
                <a:cs typeface="Arial" pitchFamily="34" charset="0"/>
              </a:rPr>
              <a:t> </a:t>
            </a:r>
            <a:endParaRPr lang="ko-KR" altLang="en-US" sz="3200" b="1" dirty="0">
              <a:latin typeface="Franklin Gothic Demi" panose="020B0703020102020204" pitchFamily="34" charset="0"/>
              <a:cs typeface="Arial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9304"/>
            <a:ext cx="12192000" cy="309057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883639"/>
            <a:ext cx="8304415" cy="2678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041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95842" y="517578"/>
            <a:ext cx="4928937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" algn="ctr"/>
            <a:r>
              <a:rPr lang="en-US" spc="-5" dirty="0" err="1" smtClean="0">
                <a:solidFill>
                  <a:schemeClr val="bg1"/>
                </a:solidFill>
                <a:latin typeface="Franklin Gothic Demi" panose="020B0703020102020204" pitchFamily="34" charset="0"/>
                <a:cs typeface="Arial"/>
              </a:rPr>
              <a:t>Clés</a:t>
            </a:r>
            <a:r>
              <a:rPr lang="en-US" spc="-5" dirty="0" smtClean="0">
                <a:solidFill>
                  <a:schemeClr val="bg1"/>
                </a:solidFill>
                <a:latin typeface="Franklin Gothic Demi" panose="020B0703020102020204" pitchFamily="34" charset="0"/>
                <a:cs typeface="Arial"/>
              </a:rPr>
              <a:t> </a:t>
            </a:r>
            <a:r>
              <a:rPr lang="en-US" spc="-5" dirty="0" err="1">
                <a:solidFill>
                  <a:schemeClr val="bg1"/>
                </a:solidFill>
                <a:latin typeface="Franklin Gothic Demi" panose="020B0703020102020204" pitchFamily="34" charset="0"/>
                <a:cs typeface="Arial"/>
              </a:rPr>
              <a:t>principales</a:t>
            </a:r>
            <a:r>
              <a:rPr lang="en-US" spc="-5" dirty="0">
                <a:solidFill>
                  <a:schemeClr val="bg1"/>
                </a:solidFill>
                <a:latin typeface="Franklin Gothic Demi" panose="020B0703020102020204" pitchFamily="34" charset="0"/>
                <a:cs typeface="Arial"/>
              </a:rPr>
              <a:t> </a:t>
            </a:r>
            <a:r>
              <a:rPr lang="en-US" spc="-5" dirty="0" smtClean="0">
                <a:solidFill>
                  <a:schemeClr val="bg1"/>
                </a:solidFill>
                <a:latin typeface="Franklin Gothic Demi" panose="020B0703020102020204" pitchFamily="34" charset="0"/>
                <a:cs typeface="Arial"/>
              </a:rPr>
              <a:t>:</a:t>
            </a:r>
          </a:p>
          <a:p>
            <a:pPr marL="1000125" lvl="2"/>
            <a:r>
              <a:rPr lang="en-US" spc="-5" dirty="0" smtClean="0">
                <a:solidFill>
                  <a:schemeClr val="bg1"/>
                </a:solidFill>
                <a:latin typeface="Franklin Gothic Demi" panose="020B0703020102020204" pitchFamily="34" charset="0"/>
                <a:cs typeface="Arial"/>
              </a:rPr>
              <a:t>-    </a:t>
            </a:r>
            <a:r>
              <a:rPr lang="en-US" spc="-5" dirty="0" err="1" smtClean="0">
                <a:solidFill>
                  <a:schemeClr val="bg1"/>
                </a:solidFill>
                <a:latin typeface="Franklin Gothic Demi" panose="020B0703020102020204" pitchFamily="34" charset="0"/>
                <a:cs typeface="Arial"/>
              </a:rPr>
              <a:t>customer_unique_id</a:t>
            </a:r>
            <a:endParaRPr lang="en-US" spc="-5" dirty="0">
              <a:solidFill>
                <a:schemeClr val="bg1"/>
              </a:solidFill>
              <a:latin typeface="Franklin Gothic Demi" panose="020B0703020102020204" pitchFamily="34" charset="0"/>
              <a:cs typeface="Arial"/>
            </a:endParaRPr>
          </a:p>
          <a:p>
            <a:pPr marL="1343025" lvl="2" indent="-342900">
              <a:buFontTx/>
              <a:buChar char="-"/>
            </a:pPr>
            <a:r>
              <a:rPr lang="en-US" spc="-5" dirty="0" err="1" smtClean="0">
                <a:solidFill>
                  <a:schemeClr val="bg1"/>
                </a:solidFill>
                <a:latin typeface="Franklin Gothic Demi" panose="020B0703020102020204" pitchFamily="34" charset="0"/>
                <a:cs typeface="Arial"/>
              </a:rPr>
              <a:t>order_id</a:t>
            </a:r>
            <a:endParaRPr lang="en-US" spc="-5" dirty="0" smtClean="0">
              <a:solidFill>
                <a:schemeClr val="bg1"/>
              </a:solidFill>
              <a:latin typeface="Franklin Gothic Demi" panose="020B0703020102020204" pitchFamily="34" charset="0"/>
              <a:cs typeface="Arial"/>
            </a:endParaRPr>
          </a:p>
          <a:p>
            <a:pPr marL="1343025" lvl="2" indent="-342900">
              <a:buFontTx/>
              <a:buChar char="-"/>
            </a:pPr>
            <a:r>
              <a:rPr lang="en-US" spc="-5" dirty="0" err="1" smtClean="0">
                <a:solidFill>
                  <a:schemeClr val="bg1"/>
                </a:solidFill>
                <a:latin typeface="Franklin Gothic Demi" panose="020B0703020102020204" pitchFamily="34" charset="0"/>
                <a:cs typeface="Arial"/>
              </a:rPr>
              <a:t>product_id</a:t>
            </a:r>
            <a:endParaRPr lang="en-US" spc="-5" dirty="0" smtClean="0">
              <a:solidFill>
                <a:schemeClr val="bg1"/>
              </a:solidFill>
              <a:latin typeface="Franklin Gothic Demi" panose="020B0703020102020204" pitchFamily="34" charset="0"/>
              <a:cs typeface="Arial"/>
            </a:endParaRPr>
          </a:p>
          <a:p>
            <a:pPr marL="1343025" lvl="2" indent="-342900">
              <a:buFontTx/>
              <a:buChar char="-"/>
            </a:pPr>
            <a:endParaRPr lang="en-US" sz="2000" spc="-5" dirty="0">
              <a:solidFill>
                <a:schemeClr val="bg1"/>
              </a:solidFill>
              <a:latin typeface="Franklin Gothic Demi" panose="020B0703020102020204" pitchFamily="34" charset="0"/>
              <a:cs typeface="Arial"/>
            </a:endParaRPr>
          </a:p>
          <a:p>
            <a:pPr marL="85725" algn="ctr"/>
            <a:r>
              <a:rPr lang="fr-FR" spc="-5" dirty="0" smtClean="0">
                <a:solidFill>
                  <a:schemeClr val="bg1"/>
                </a:solidFill>
                <a:latin typeface="Franklin Gothic Demi" panose="020B0703020102020204" pitchFamily="34" charset="0"/>
                <a:cs typeface="Arial"/>
              </a:rPr>
              <a:t>Agrégation </a:t>
            </a:r>
            <a:r>
              <a:rPr lang="fr-FR" spc="-5" dirty="0">
                <a:solidFill>
                  <a:schemeClr val="bg1"/>
                </a:solidFill>
                <a:latin typeface="Franklin Gothic Demi" panose="020B0703020102020204" pitchFamily="34" charset="0"/>
                <a:cs typeface="Arial"/>
              </a:rPr>
              <a:t>des données nécessaires </a:t>
            </a:r>
            <a:r>
              <a:rPr lang="fr-FR" spc="-5" dirty="0" smtClean="0">
                <a:solidFill>
                  <a:schemeClr val="bg1"/>
                </a:solidFill>
                <a:latin typeface="Franklin Gothic Demi" panose="020B0703020102020204" pitchFamily="34" charset="0"/>
                <a:cs typeface="Arial"/>
              </a:rPr>
              <a:t>selon </a:t>
            </a:r>
            <a:r>
              <a:rPr lang="fr-FR" spc="-5" dirty="0">
                <a:solidFill>
                  <a:schemeClr val="bg1"/>
                </a:solidFill>
                <a:latin typeface="Franklin Gothic Demi" panose="020B0703020102020204" pitchFamily="34" charset="0"/>
                <a:cs typeface="Arial"/>
              </a:rPr>
              <a:t>les clés de liaison</a:t>
            </a:r>
            <a:endParaRPr lang="fr-FR" spc="-5" dirty="0" smtClean="0">
              <a:solidFill>
                <a:schemeClr val="bg1"/>
              </a:solidFill>
              <a:latin typeface="Franklin Gothic Demi" panose="020B0703020102020204" pitchFamily="34" charset="0"/>
              <a:cs typeface="Arial"/>
            </a:endParaRPr>
          </a:p>
        </p:txBody>
      </p:sp>
      <p:sp>
        <p:nvSpPr>
          <p:cNvPr id="11" name="object 12"/>
          <p:cNvSpPr txBox="1">
            <a:spLocks/>
          </p:cNvSpPr>
          <p:nvPr/>
        </p:nvSpPr>
        <p:spPr>
          <a:xfrm>
            <a:off x="0" y="0"/>
            <a:ext cx="12192000" cy="51757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vert="horz" wrap="square" lIns="0" tIns="73660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3200" b="1" dirty="0" smtClean="0">
                <a:latin typeface="Franklin Gothic Demi" panose="020B0703020102020204" pitchFamily="34" charset="0"/>
              </a:rPr>
              <a:t>Extrait </a:t>
            </a:r>
            <a:r>
              <a:rPr lang="fr-FR" sz="3200" b="1" dirty="0">
                <a:latin typeface="Franklin Gothic Demi" panose="020B0703020102020204" pitchFamily="34" charset="0"/>
              </a:rPr>
              <a:t>du comparatif des </a:t>
            </a:r>
            <a:r>
              <a:rPr lang="fr-FR" sz="3200" b="1" dirty="0" err="1">
                <a:latin typeface="Franklin Gothic Demi" panose="020B0703020102020204" pitchFamily="34" charset="0"/>
              </a:rPr>
              <a:t>features</a:t>
            </a:r>
            <a:r>
              <a:rPr lang="fr-FR" sz="3200" b="1" dirty="0">
                <a:latin typeface="Franklin Gothic Demi" panose="020B0703020102020204" pitchFamily="34" charset="0"/>
              </a:rPr>
              <a:t> catégorielles</a:t>
            </a:r>
            <a:r>
              <a:rPr lang="fr-FR" sz="3200" b="1" dirty="0" smtClean="0">
                <a:latin typeface="Franklin Gothic Demi" panose="020B0703020102020204" pitchFamily="34" charset="0"/>
                <a:cs typeface="Arial" pitchFamily="34" charset="0"/>
              </a:rPr>
              <a:t> </a:t>
            </a:r>
            <a:endParaRPr lang="ko-KR" altLang="en-US" sz="3200" b="1" dirty="0">
              <a:latin typeface="Franklin Gothic Demi" panose="020B0703020102020204" pitchFamily="34" charset="0"/>
              <a:cs typeface="Arial" pitchFamily="34" charset="0"/>
            </a:endParaRPr>
          </a:p>
        </p:txBody>
      </p:sp>
      <p:sp>
        <p:nvSpPr>
          <p:cNvPr id="6" name="Diamond 5">
            <a:extLst>
              <a:ext uri="{FF2B5EF4-FFF2-40B4-BE49-F238E27FC236}">
                <a16:creationId xmlns:a16="http://schemas.microsoft.com/office/drawing/2014/main" id="{D8BAB20E-1C8C-4F1B-8554-257E4EA25266}"/>
              </a:ext>
            </a:extLst>
          </p:cNvPr>
          <p:cNvSpPr/>
          <p:nvPr/>
        </p:nvSpPr>
        <p:spPr>
          <a:xfrm>
            <a:off x="87235" y="3820693"/>
            <a:ext cx="332711" cy="319229"/>
          </a:xfrm>
          <a:prstGeom prst="diamond">
            <a:avLst/>
          </a:prstGeom>
          <a:solidFill>
            <a:schemeClr val="tx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bject 12"/>
          <p:cNvSpPr txBox="1">
            <a:spLocks/>
          </p:cNvSpPr>
          <p:nvPr/>
        </p:nvSpPr>
        <p:spPr>
          <a:xfrm>
            <a:off x="-72903" y="1533960"/>
            <a:ext cx="7158790" cy="443711"/>
          </a:xfrm>
          <a:prstGeom prst="rect">
            <a:avLst/>
          </a:prstGeom>
          <a:noFill/>
        </p:spPr>
        <p:txBody>
          <a:bodyPr vert="horz" wrap="square" lIns="0" tIns="73660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85725" algn="ctr">
              <a:lnSpc>
                <a:spcPct val="100000"/>
              </a:lnSpc>
              <a:spcBef>
                <a:spcPts val="580"/>
              </a:spcBef>
              <a:spcAft>
                <a:spcPts val="600"/>
              </a:spcAft>
            </a:pPr>
            <a:r>
              <a:rPr lang="fr-FR" sz="2400" b="1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Jointure </a:t>
            </a:r>
            <a:r>
              <a:rPr lang="fr-FR" sz="24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et agrégation des tables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084" y="2579681"/>
            <a:ext cx="5852816" cy="258212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5887" y="685110"/>
            <a:ext cx="5106113" cy="5936293"/>
          </a:xfrm>
          <a:prstGeom prst="rect">
            <a:avLst/>
          </a:prstGeom>
        </p:spPr>
      </p:pic>
      <p:sp>
        <p:nvSpPr>
          <p:cNvPr id="10" name="object 12"/>
          <p:cNvSpPr txBox="1">
            <a:spLocks/>
          </p:cNvSpPr>
          <p:nvPr/>
        </p:nvSpPr>
        <p:spPr>
          <a:xfrm>
            <a:off x="-174049" y="5161805"/>
            <a:ext cx="7158790" cy="1874872"/>
          </a:xfrm>
          <a:prstGeom prst="rect">
            <a:avLst/>
          </a:prstGeom>
          <a:noFill/>
        </p:spPr>
        <p:txBody>
          <a:bodyPr vert="horz" wrap="square" lIns="0" tIns="73660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85725" algn="ctr">
              <a:lnSpc>
                <a:spcPct val="100000"/>
              </a:lnSpc>
              <a:spcBef>
                <a:spcPts val="580"/>
              </a:spcBef>
              <a:spcAft>
                <a:spcPts val="600"/>
              </a:spcAft>
            </a:pPr>
            <a:r>
              <a:rPr lang="fr-FR" sz="2400" b="1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Comparatif </a:t>
            </a:r>
            <a:r>
              <a:rPr lang="fr-FR" sz="24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des principales </a:t>
            </a:r>
            <a:r>
              <a:rPr lang="fr-FR" sz="2400" b="1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features</a:t>
            </a:r>
            <a:r>
              <a:rPr lang="fr-FR" sz="24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</a:p>
          <a:p>
            <a:pPr marL="85725" algn="ctr">
              <a:lnSpc>
                <a:spcPct val="100000"/>
              </a:lnSpc>
              <a:spcBef>
                <a:spcPts val="0"/>
              </a:spcBef>
            </a:pPr>
            <a:r>
              <a:rPr lang="fr-FR" sz="1600" b="1" dirty="0">
                <a:solidFill>
                  <a:schemeClr val="bg1"/>
                </a:solidFill>
              </a:rPr>
              <a:t>Aucune donnée manquante sur les principales </a:t>
            </a:r>
            <a:r>
              <a:rPr lang="fr-FR" sz="1600" b="1" dirty="0" err="1">
                <a:solidFill>
                  <a:schemeClr val="bg1"/>
                </a:solidFill>
              </a:rPr>
              <a:t>features</a:t>
            </a:r>
            <a:r>
              <a:rPr lang="fr-FR" sz="1600" b="1" dirty="0">
                <a:solidFill>
                  <a:schemeClr val="bg1"/>
                </a:solidFill>
              </a:rPr>
              <a:t> </a:t>
            </a:r>
            <a:r>
              <a:rPr lang="fr-FR" sz="1600" b="1" dirty="0" smtClean="0">
                <a:solidFill>
                  <a:schemeClr val="bg1"/>
                </a:solidFill>
              </a:rPr>
              <a:t>explicatives.</a:t>
            </a:r>
          </a:p>
          <a:p>
            <a:pPr marL="85725" algn="ctr">
              <a:lnSpc>
                <a:spcPct val="100000"/>
              </a:lnSpc>
              <a:spcBef>
                <a:spcPts val="0"/>
              </a:spcBef>
            </a:pPr>
            <a:r>
              <a:rPr lang="fr-FR" sz="1600" b="1" dirty="0" smtClean="0">
                <a:solidFill>
                  <a:schemeClr val="bg1"/>
                </a:solidFill>
              </a:rPr>
              <a:t>Aucune </a:t>
            </a:r>
            <a:r>
              <a:rPr lang="fr-FR" sz="1600" b="1" dirty="0">
                <a:solidFill>
                  <a:schemeClr val="bg1"/>
                </a:solidFill>
              </a:rPr>
              <a:t>duplication d’identifiant commande.</a:t>
            </a:r>
          </a:p>
          <a:p>
            <a:pPr marL="85725" algn="ctr">
              <a:lnSpc>
                <a:spcPct val="100000"/>
              </a:lnSpc>
              <a:spcBef>
                <a:spcPts val="0"/>
              </a:spcBef>
            </a:pPr>
            <a:r>
              <a:rPr lang="fr-FR" sz="1600" b="1" dirty="0">
                <a:solidFill>
                  <a:schemeClr val="bg1"/>
                </a:solidFill>
              </a:rPr>
              <a:t>Analyse des </a:t>
            </a:r>
            <a:r>
              <a:rPr lang="fr-FR" sz="1600" b="1" dirty="0" err="1">
                <a:solidFill>
                  <a:schemeClr val="bg1"/>
                </a:solidFill>
              </a:rPr>
              <a:t>outliers</a:t>
            </a:r>
            <a:r>
              <a:rPr lang="fr-FR" sz="1600" b="1" dirty="0">
                <a:solidFill>
                  <a:schemeClr val="bg1"/>
                </a:solidFill>
              </a:rPr>
              <a:t> prix produits avec des valeurs élevées mais non absurdes dans le contexte business.</a:t>
            </a:r>
          </a:p>
          <a:p>
            <a:pPr marL="85725" algn="ctr">
              <a:lnSpc>
                <a:spcPct val="100000"/>
              </a:lnSpc>
              <a:spcBef>
                <a:spcPts val="0"/>
              </a:spcBef>
            </a:pPr>
            <a:endParaRPr lang="fr-FR" sz="2400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55108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iamond 8">
            <a:extLst>
              <a:ext uri="{FF2B5EF4-FFF2-40B4-BE49-F238E27FC236}">
                <a16:creationId xmlns:a16="http://schemas.microsoft.com/office/drawing/2014/main" id="{D8BAB20E-1C8C-4F1B-8554-257E4EA25266}"/>
              </a:ext>
            </a:extLst>
          </p:cNvPr>
          <p:cNvSpPr/>
          <p:nvPr/>
        </p:nvSpPr>
        <p:spPr>
          <a:xfrm>
            <a:off x="11532345" y="6174504"/>
            <a:ext cx="493710" cy="497416"/>
          </a:xfrm>
          <a:prstGeom prst="diamond">
            <a:avLst/>
          </a:prstGeom>
          <a:solidFill>
            <a:schemeClr val="tx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bject 12"/>
          <p:cNvSpPr txBox="1">
            <a:spLocks/>
          </p:cNvSpPr>
          <p:nvPr/>
        </p:nvSpPr>
        <p:spPr>
          <a:xfrm>
            <a:off x="-27710" y="0"/>
            <a:ext cx="12219709" cy="56682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vert="horz" wrap="square" lIns="0" tIns="73660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85725" algn="ctr">
              <a:lnSpc>
                <a:spcPct val="100000"/>
              </a:lnSpc>
              <a:spcBef>
                <a:spcPts val="580"/>
              </a:spcBef>
              <a:spcAft>
                <a:spcPts val="600"/>
              </a:spcAft>
            </a:pPr>
            <a:r>
              <a:rPr lang="fr-FR" sz="3200" b="1" dirty="0" smtClean="0">
                <a:latin typeface="Franklin Gothic Demi" panose="020B0703020102020204" pitchFamily="34" charset="0"/>
              </a:rPr>
              <a:t>Analyse </a:t>
            </a:r>
            <a:r>
              <a:rPr lang="fr-FR" sz="3200" b="1" dirty="0">
                <a:latin typeface="Franklin Gothic Demi" panose="020B0703020102020204" pitchFamily="34" charset="0"/>
              </a:rPr>
              <a:t>Exploratoire </a:t>
            </a:r>
          </a:p>
        </p:txBody>
      </p:sp>
      <p:sp>
        <p:nvSpPr>
          <p:cNvPr id="2" name="Rectangle 1"/>
          <p:cNvSpPr/>
          <p:nvPr/>
        </p:nvSpPr>
        <p:spPr>
          <a:xfrm>
            <a:off x="141382" y="783766"/>
            <a:ext cx="1163781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400" dirty="0">
                <a:solidFill>
                  <a:schemeClr val="accent2">
                    <a:lumMod val="40000"/>
                    <a:lumOff val="60000"/>
                  </a:schemeClr>
                </a:solidFill>
                <a:latin typeface="Franklin Gothic Demi" panose="020B0703020102020204" pitchFamily="34" charset="0"/>
              </a:rPr>
              <a:t>Localisation des </a:t>
            </a:r>
            <a:r>
              <a:rPr lang="fr-FR" sz="2400" dirty="0" smtClean="0">
                <a:solidFill>
                  <a:schemeClr val="accent2">
                    <a:lumMod val="40000"/>
                    <a:lumOff val="60000"/>
                  </a:schemeClr>
                </a:solidFill>
                <a:latin typeface="Franklin Gothic Demi" panose="020B0703020102020204" pitchFamily="34" charset="0"/>
              </a:rPr>
              <a:t>clients</a:t>
            </a:r>
          </a:p>
          <a:p>
            <a:pPr algn="ctr"/>
            <a:endParaRPr lang="fr-FR" sz="1600" dirty="0" smtClean="0">
              <a:solidFill>
                <a:schemeClr val="accent2">
                  <a:lumMod val="40000"/>
                  <a:lumOff val="60000"/>
                </a:schemeClr>
              </a:solidFill>
              <a:latin typeface="Franklin Gothic Demi" panose="020B0703020102020204" pitchFamily="34" charset="0"/>
            </a:endParaRPr>
          </a:p>
          <a:p>
            <a:pPr algn="ctr"/>
            <a:r>
              <a:rPr lang="fr-FR" sz="2000" dirty="0" smtClean="0">
                <a:solidFill>
                  <a:schemeClr val="accent2">
                    <a:lumMod val="40000"/>
                    <a:lumOff val="60000"/>
                  </a:schemeClr>
                </a:solidFill>
                <a:latin typeface="Franklin Gothic Demi" panose="020B0703020102020204" pitchFamily="34" charset="0"/>
              </a:rPr>
              <a:t>e-commerce </a:t>
            </a:r>
            <a:r>
              <a:rPr lang="fr-FR" sz="2000" dirty="0">
                <a:solidFill>
                  <a:schemeClr val="accent2">
                    <a:lumMod val="40000"/>
                    <a:lumOff val="60000"/>
                  </a:schemeClr>
                </a:solidFill>
                <a:latin typeface="Franklin Gothic Demi" panose="020B0703020102020204" pitchFamily="34" charset="0"/>
              </a:rPr>
              <a:t>exploité au Brésil.</a:t>
            </a:r>
          </a:p>
          <a:p>
            <a:pPr algn="ctr"/>
            <a:r>
              <a:rPr lang="fr-FR" sz="2000" dirty="0">
                <a:solidFill>
                  <a:schemeClr val="accent2">
                    <a:lumMod val="40000"/>
                    <a:lumOff val="60000"/>
                  </a:schemeClr>
                </a:solidFill>
                <a:latin typeface="Franklin Gothic Demi" panose="020B0703020102020204" pitchFamily="34" charset="0"/>
              </a:rPr>
              <a:t>Des zones géographiques plus significatives : São Paulo, Rio de Janeiro, Minas </a:t>
            </a:r>
            <a:r>
              <a:rPr lang="fr-FR" sz="2000" dirty="0" err="1">
                <a:solidFill>
                  <a:schemeClr val="accent2">
                    <a:lumMod val="40000"/>
                    <a:lumOff val="60000"/>
                  </a:schemeClr>
                </a:solidFill>
                <a:latin typeface="Franklin Gothic Demi" panose="020B0703020102020204" pitchFamily="34" charset="0"/>
              </a:rPr>
              <a:t>Gerais</a:t>
            </a:r>
            <a:r>
              <a:rPr lang="fr-FR" sz="2000" dirty="0">
                <a:solidFill>
                  <a:schemeClr val="accent2">
                    <a:lumMod val="40000"/>
                    <a:lumOff val="60000"/>
                  </a:schemeClr>
                </a:solidFill>
                <a:latin typeface="Franklin Gothic Demi" panose="020B0703020102020204" pitchFamily="34" charset="0"/>
              </a:rPr>
              <a:t>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1173" y="2484730"/>
            <a:ext cx="8839200" cy="409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6741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iamond 8">
            <a:extLst>
              <a:ext uri="{FF2B5EF4-FFF2-40B4-BE49-F238E27FC236}">
                <a16:creationId xmlns:a16="http://schemas.microsoft.com/office/drawing/2014/main" id="{D8BAB20E-1C8C-4F1B-8554-257E4EA25266}"/>
              </a:ext>
            </a:extLst>
          </p:cNvPr>
          <p:cNvSpPr/>
          <p:nvPr/>
        </p:nvSpPr>
        <p:spPr>
          <a:xfrm>
            <a:off x="11532345" y="6174504"/>
            <a:ext cx="493710" cy="497416"/>
          </a:xfrm>
          <a:prstGeom prst="diamond">
            <a:avLst/>
          </a:prstGeom>
          <a:solidFill>
            <a:schemeClr val="tx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bject 12"/>
          <p:cNvSpPr txBox="1">
            <a:spLocks/>
          </p:cNvSpPr>
          <p:nvPr/>
        </p:nvSpPr>
        <p:spPr>
          <a:xfrm>
            <a:off x="0" y="0"/>
            <a:ext cx="12192000" cy="56682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vert="horz" wrap="square" lIns="0" tIns="73660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85725" algn="ctr">
              <a:lnSpc>
                <a:spcPct val="100000"/>
              </a:lnSpc>
              <a:spcBef>
                <a:spcPts val="580"/>
              </a:spcBef>
              <a:spcAft>
                <a:spcPts val="600"/>
              </a:spcAft>
            </a:pPr>
            <a:r>
              <a:rPr lang="fr-FR" sz="3200" b="1" dirty="0" smtClean="0">
                <a:latin typeface="Franklin Gothic Demi" panose="020B0703020102020204" pitchFamily="34" charset="0"/>
              </a:rPr>
              <a:t>Typologie </a:t>
            </a:r>
            <a:r>
              <a:rPr lang="fr-FR" sz="3200" b="1" dirty="0">
                <a:latin typeface="Franklin Gothic Demi" panose="020B0703020102020204" pitchFamily="34" charset="0"/>
              </a:rPr>
              <a:t>des clients </a:t>
            </a:r>
          </a:p>
        </p:txBody>
      </p:sp>
      <p:sp>
        <p:nvSpPr>
          <p:cNvPr id="2" name="Rectangle 1"/>
          <p:cNvSpPr/>
          <p:nvPr/>
        </p:nvSpPr>
        <p:spPr>
          <a:xfrm>
            <a:off x="277091" y="833643"/>
            <a:ext cx="11637818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fr-FR" sz="1600" dirty="0" smtClean="0">
              <a:solidFill>
                <a:schemeClr val="accent3"/>
              </a:solidFill>
              <a:latin typeface="Franklin Gothic Demi" panose="020B0703020102020204" pitchFamily="34" charset="0"/>
            </a:endParaRPr>
          </a:p>
          <a:p>
            <a:pPr algn="ctr"/>
            <a:r>
              <a:rPr lang="fr-FR" sz="2000" dirty="0" smtClean="0">
                <a:solidFill>
                  <a:schemeClr val="accent2">
                    <a:lumMod val="40000"/>
                    <a:lumOff val="60000"/>
                  </a:schemeClr>
                </a:solidFill>
                <a:latin typeface="Franklin Gothic Demi" panose="020B0703020102020204" pitchFamily="34" charset="0"/>
              </a:rPr>
              <a:t>96,8% </a:t>
            </a:r>
            <a:r>
              <a:rPr lang="fr-FR" sz="2000" dirty="0">
                <a:solidFill>
                  <a:schemeClr val="accent2">
                    <a:lumMod val="40000"/>
                    <a:lumOff val="60000"/>
                  </a:schemeClr>
                </a:solidFill>
                <a:latin typeface="Franklin Gothic Demi" panose="020B0703020102020204" pitchFamily="34" charset="0"/>
              </a:rPr>
              <a:t>des clients ont acheté qu’une seule fois en deux ans d’activité.</a:t>
            </a:r>
          </a:p>
          <a:p>
            <a:pPr algn="ctr"/>
            <a:r>
              <a:rPr lang="fr-FR" sz="2000" dirty="0">
                <a:solidFill>
                  <a:schemeClr val="accent2">
                    <a:lumMod val="40000"/>
                    <a:lumOff val="60000"/>
                  </a:schemeClr>
                </a:solidFill>
                <a:latin typeface="Franklin Gothic Demi" panose="020B0703020102020204" pitchFamily="34" charset="0"/>
              </a:rPr>
              <a:t>Clients très volatiles, aucune fidélisation ni adhésion à la plateforme</a:t>
            </a:r>
            <a:r>
              <a:rPr lang="fr-FR" sz="2000" dirty="0" smtClean="0">
                <a:solidFill>
                  <a:schemeClr val="accent2">
                    <a:lumMod val="40000"/>
                    <a:lumOff val="60000"/>
                  </a:schemeClr>
                </a:solidFill>
                <a:latin typeface="Franklin Gothic Demi" panose="020B0703020102020204" pitchFamily="34" charset="0"/>
              </a:rPr>
              <a:t>…</a:t>
            </a:r>
          </a:p>
          <a:p>
            <a:pPr algn="ctr"/>
            <a:endParaRPr lang="fr-FR" sz="1600" dirty="0">
              <a:solidFill>
                <a:schemeClr val="accent2">
                  <a:lumMod val="40000"/>
                  <a:lumOff val="60000"/>
                </a:schemeClr>
              </a:solidFill>
              <a:latin typeface="Franklin Gothic Demi" panose="020B0703020102020204" pitchFamily="34" charset="0"/>
            </a:endParaRPr>
          </a:p>
          <a:p>
            <a:pPr algn="ctr"/>
            <a:r>
              <a:rPr lang="fr-FR" sz="2000" i="1" dirty="0">
                <a:solidFill>
                  <a:schemeClr val="accent2">
                    <a:lumMod val="40000"/>
                    <a:lumOff val="60000"/>
                  </a:schemeClr>
                </a:solidFill>
                <a:latin typeface="Franklin Gothic Demi" panose="020B0703020102020204" pitchFamily="34" charset="0"/>
              </a:rPr>
              <a:t>un achat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9928" y="2819617"/>
            <a:ext cx="10058400" cy="3533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5963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86822"/>
            <a:ext cx="6252094" cy="2471178"/>
          </a:xfrm>
          <a:prstGeom prst="rect">
            <a:avLst/>
          </a:prstGeom>
        </p:spPr>
      </p:pic>
      <p:sp>
        <p:nvSpPr>
          <p:cNvPr id="9" name="Diamond 8">
            <a:extLst>
              <a:ext uri="{FF2B5EF4-FFF2-40B4-BE49-F238E27FC236}">
                <a16:creationId xmlns:a16="http://schemas.microsoft.com/office/drawing/2014/main" id="{D8BAB20E-1C8C-4F1B-8554-257E4EA25266}"/>
              </a:ext>
            </a:extLst>
          </p:cNvPr>
          <p:cNvSpPr/>
          <p:nvPr/>
        </p:nvSpPr>
        <p:spPr>
          <a:xfrm>
            <a:off x="10808303" y="6124627"/>
            <a:ext cx="493710" cy="497416"/>
          </a:xfrm>
          <a:prstGeom prst="diamond">
            <a:avLst/>
          </a:prstGeom>
          <a:solidFill>
            <a:schemeClr val="tx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bject 12"/>
          <p:cNvSpPr txBox="1">
            <a:spLocks/>
          </p:cNvSpPr>
          <p:nvPr/>
        </p:nvSpPr>
        <p:spPr>
          <a:xfrm>
            <a:off x="0" y="0"/>
            <a:ext cx="12192000" cy="56682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vert="horz" wrap="square" lIns="0" tIns="73660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85725" algn="ctr">
              <a:lnSpc>
                <a:spcPct val="100000"/>
              </a:lnSpc>
              <a:spcBef>
                <a:spcPts val="580"/>
              </a:spcBef>
              <a:spcAft>
                <a:spcPts val="600"/>
              </a:spcAft>
            </a:pPr>
            <a:r>
              <a:rPr lang="fr-FR" sz="3200" b="1" dirty="0" smtClean="0">
                <a:latin typeface="Franklin Gothic Demi" panose="020B0703020102020204" pitchFamily="34" charset="0"/>
              </a:rPr>
              <a:t>Exploration </a:t>
            </a:r>
            <a:r>
              <a:rPr lang="fr-FR" sz="3200" b="1" dirty="0">
                <a:latin typeface="Franklin Gothic Demi" panose="020B0703020102020204" pitchFamily="34" charset="0"/>
              </a:rPr>
              <a:t>des </a:t>
            </a:r>
            <a:r>
              <a:rPr lang="fr-FR" sz="3200" b="1" dirty="0" err="1">
                <a:latin typeface="Franklin Gothic Demi" panose="020B0703020102020204" pitchFamily="34" charset="0"/>
              </a:rPr>
              <a:t>features</a:t>
            </a:r>
            <a:r>
              <a:rPr lang="fr-FR" sz="3200" b="1" dirty="0">
                <a:latin typeface="Franklin Gothic Demi" panose="020B0703020102020204" pitchFamily="34" charset="0"/>
              </a:rPr>
              <a:t> liées aux commandes </a:t>
            </a:r>
          </a:p>
        </p:txBody>
      </p:sp>
      <p:sp>
        <p:nvSpPr>
          <p:cNvPr id="2" name="Rectangle 1"/>
          <p:cNvSpPr/>
          <p:nvPr/>
        </p:nvSpPr>
        <p:spPr>
          <a:xfrm>
            <a:off x="-63264" y="726319"/>
            <a:ext cx="6181001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i="1" dirty="0" smtClean="0">
                <a:solidFill>
                  <a:schemeClr val="accent2">
                    <a:lumMod val="40000"/>
                    <a:lumOff val="60000"/>
                  </a:schemeClr>
                </a:solidFill>
                <a:latin typeface="Franklin Gothic Demi" panose="020B0703020102020204" pitchFamily="34" charset="0"/>
              </a:rPr>
              <a:t>"</a:t>
            </a:r>
            <a:r>
              <a:rPr lang="fr-FR" i="1" dirty="0" err="1">
                <a:solidFill>
                  <a:schemeClr val="accent2">
                    <a:lumMod val="40000"/>
                    <a:lumOff val="60000"/>
                  </a:schemeClr>
                </a:solidFill>
                <a:latin typeface="Franklin Gothic Demi" panose="020B0703020102020204" pitchFamily="34" charset="0"/>
              </a:rPr>
              <a:t>Boleto</a:t>
            </a:r>
            <a:r>
              <a:rPr lang="fr-FR" i="1" dirty="0">
                <a:solidFill>
                  <a:schemeClr val="accent2">
                    <a:lumMod val="40000"/>
                    <a:lumOff val="60000"/>
                  </a:schemeClr>
                </a:solidFill>
                <a:latin typeface="Franklin Gothic Demi" panose="020B0703020102020204" pitchFamily="34" charset="0"/>
              </a:rPr>
              <a:t>" est un moyen de paiement </a:t>
            </a:r>
            <a:r>
              <a:rPr lang="fr-FR" i="1" dirty="0" smtClean="0">
                <a:solidFill>
                  <a:schemeClr val="accent2">
                    <a:lumMod val="40000"/>
                    <a:lumOff val="60000"/>
                  </a:schemeClr>
                </a:solidFill>
                <a:latin typeface="Franklin Gothic Demi" panose="020B0703020102020204" pitchFamily="34" charset="0"/>
              </a:rPr>
              <a:t>en espèces </a:t>
            </a:r>
            <a:r>
              <a:rPr lang="fr-FR" i="1" dirty="0">
                <a:solidFill>
                  <a:schemeClr val="accent2">
                    <a:lumMod val="40000"/>
                    <a:lumOff val="60000"/>
                  </a:schemeClr>
                </a:solidFill>
                <a:latin typeface="Franklin Gothic Demi" panose="020B0703020102020204" pitchFamily="34" charset="0"/>
              </a:rPr>
              <a:t>le plus populaire du Brésil</a:t>
            </a:r>
            <a:r>
              <a:rPr lang="fr-FR" i="1" dirty="0" smtClean="0">
                <a:solidFill>
                  <a:schemeClr val="accent2">
                    <a:lumMod val="40000"/>
                    <a:lumOff val="60000"/>
                  </a:schemeClr>
                </a:solidFill>
                <a:latin typeface="Franklin Gothic Demi" panose="020B0703020102020204" pitchFamily="34" charset="0"/>
              </a:rPr>
              <a:t>. </a:t>
            </a:r>
            <a:endParaRPr lang="fr-FR" i="1" dirty="0">
              <a:solidFill>
                <a:schemeClr val="accent2">
                  <a:lumMod val="40000"/>
                  <a:lumOff val="60000"/>
                </a:schemeClr>
              </a:solidFill>
              <a:latin typeface="Franklin Gothic Demi" panose="020B0703020102020204" pitchFamily="34" charset="0"/>
            </a:endParaRPr>
          </a:p>
          <a:p>
            <a:pPr algn="ctr"/>
            <a:r>
              <a:rPr lang="fr-FR" i="1" dirty="0">
                <a:solidFill>
                  <a:schemeClr val="accent2">
                    <a:lumMod val="40000"/>
                    <a:lumOff val="60000"/>
                  </a:schemeClr>
                </a:solidFill>
                <a:latin typeface="Franklin Gothic Demi" panose="020B0703020102020204" pitchFamily="34" charset="0"/>
              </a:rPr>
              <a:t>"Voucher" est une méthode de </a:t>
            </a:r>
            <a:r>
              <a:rPr lang="fr-FR" i="1" dirty="0" smtClean="0">
                <a:solidFill>
                  <a:schemeClr val="accent2">
                    <a:lumMod val="40000"/>
                    <a:lumOff val="60000"/>
                  </a:schemeClr>
                </a:solidFill>
                <a:latin typeface="Franklin Gothic Demi" panose="020B0703020102020204" pitchFamily="34" charset="0"/>
              </a:rPr>
              <a:t>paiement </a:t>
            </a:r>
            <a:r>
              <a:rPr lang="fr-FR" i="1" dirty="0">
                <a:solidFill>
                  <a:schemeClr val="accent2">
                    <a:lumMod val="40000"/>
                    <a:lumOff val="60000"/>
                  </a:schemeClr>
                </a:solidFill>
                <a:latin typeface="Franklin Gothic Demi" panose="020B0703020102020204" pitchFamily="34" charset="0"/>
              </a:rPr>
              <a:t>prépayée simple</a:t>
            </a:r>
            <a:r>
              <a:rPr lang="fr-FR" i="1" dirty="0" smtClean="0">
                <a:solidFill>
                  <a:schemeClr val="accent2">
                    <a:lumMod val="40000"/>
                    <a:lumOff val="60000"/>
                  </a:schemeClr>
                </a:solidFill>
                <a:latin typeface="Franklin Gothic Demi" panose="020B0703020102020204" pitchFamily="34" charset="0"/>
              </a:rPr>
              <a:t>.</a:t>
            </a:r>
            <a:endParaRPr lang="fr-FR" i="1" dirty="0">
              <a:solidFill>
                <a:schemeClr val="accent2">
                  <a:lumMod val="40000"/>
                  <a:lumOff val="60000"/>
                </a:schemeClr>
              </a:solidFill>
              <a:latin typeface="Franklin Gothic Demi" panose="020B0703020102020204" pitchFamily="34" charset="0"/>
            </a:endParaRPr>
          </a:p>
          <a:p>
            <a:pPr algn="ctr"/>
            <a:r>
              <a:rPr lang="fr-FR" i="1" dirty="0">
                <a:solidFill>
                  <a:schemeClr val="accent2">
                    <a:lumMod val="40000"/>
                    <a:lumOff val="60000"/>
                  </a:schemeClr>
                </a:solidFill>
                <a:latin typeface="Franklin Gothic Demi" panose="020B0703020102020204" pitchFamily="34" charset="0"/>
              </a:rPr>
              <a:t>Restriction sur les commandes valides</a:t>
            </a:r>
            <a:r>
              <a:rPr lang="fr-FR" i="1" dirty="0" smtClean="0">
                <a:solidFill>
                  <a:schemeClr val="accent2">
                    <a:lumMod val="40000"/>
                    <a:lumOff val="60000"/>
                  </a:schemeClr>
                </a:solidFill>
                <a:latin typeface="Franklin Gothic Demi" panose="020B0703020102020204" pitchFamily="34" charset="0"/>
              </a:rPr>
              <a:t>.</a:t>
            </a:r>
          </a:p>
          <a:p>
            <a:pPr algn="ctr"/>
            <a:endParaRPr lang="fr-FR" sz="2000" i="1" dirty="0">
              <a:solidFill>
                <a:schemeClr val="accent2">
                  <a:lumMod val="40000"/>
                  <a:lumOff val="60000"/>
                </a:schemeClr>
              </a:solidFill>
              <a:latin typeface="Franklin Gothic Demi" panose="020B07030201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1527" y="2008513"/>
            <a:ext cx="6293621" cy="243879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625244" y="741388"/>
            <a:ext cx="542544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fr-FR" sz="2000" i="1" dirty="0">
              <a:solidFill>
                <a:schemeClr val="accent2">
                  <a:lumMod val="40000"/>
                  <a:lumOff val="60000"/>
                </a:schemeClr>
              </a:solidFill>
              <a:latin typeface="Franklin Gothic Demi" panose="020B0703020102020204" pitchFamily="34" charset="0"/>
            </a:endParaRPr>
          </a:p>
          <a:p>
            <a:pPr algn="ctr"/>
            <a:r>
              <a:rPr lang="fr-FR" i="1" dirty="0" smtClean="0">
                <a:solidFill>
                  <a:schemeClr val="accent2">
                    <a:lumMod val="40000"/>
                    <a:lumOff val="60000"/>
                  </a:schemeClr>
                </a:solidFill>
                <a:latin typeface="Franklin Gothic Demi" panose="020B0703020102020204" pitchFamily="34" charset="0"/>
              </a:rPr>
              <a:t>Répartition </a:t>
            </a:r>
            <a:r>
              <a:rPr lang="fr-FR" i="1" dirty="0">
                <a:solidFill>
                  <a:schemeClr val="accent2">
                    <a:lumMod val="40000"/>
                    <a:lumOff val="60000"/>
                  </a:schemeClr>
                </a:solidFill>
                <a:latin typeface="Franklin Gothic Demi" panose="020B0703020102020204" pitchFamily="34" charset="0"/>
              </a:rPr>
              <a:t>des clients selon leur habitudes d'achat produit</a:t>
            </a:r>
            <a:endParaRPr lang="fr-FR" i="1" dirty="0">
              <a:solidFill>
                <a:schemeClr val="accent2">
                  <a:lumMod val="40000"/>
                  <a:lumOff val="60000"/>
                </a:schemeClr>
              </a:solidFill>
              <a:latin typeface="Franklin Gothic Demi" panose="020B07030201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9664" y="2008514"/>
            <a:ext cx="6002336" cy="4849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3548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iamond 8">
            <a:extLst>
              <a:ext uri="{FF2B5EF4-FFF2-40B4-BE49-F238E27FC236}">
                <a16:creationId xmlns:a16="http://schemas.microsoft.com/office/drawing/2014/main" id="{D8BAB20E-1C8C-4F1B-8554-257E4EA25266}"/>
              </a:ext>
            </a:extLst>
          </p:cNvPr>
          <p:cNvSpPr/>
          <p:nvPr/>
        </p:nvSpPr>
        <p:spPr>
          <a:xfrm>
            <a:off x="9623906" y="5750554"/>
            <a:ext cx="493710" cy="497416"/>
          </a:xfrm>
          <a:prstGeom prst="diamond">
            <a:avLst/>
          </a:prstGeom>
          <a:solidFill>
            <a:schemeClr val="tx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bject 12"/>
          <p:cNvSpPr txBox="1">
            <a:spLocks/>
          </p:cNvSpPr>
          <p:nvPr/>
        </p:nvSpPr>
        <p:spPr>
          <a:xfrm>
            <a:off x="0" y="0"/>
            <a:ext cx="12192000" cy="56682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vert="horz" wrap="square" lIns="0" tIns="73660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85725" algn="ctr">
              <a:lnSpc>
                <a:spcPct val="100000"/>
              </a:lnSpc>
              <a:spcBef>
                <a:spcPts val="580"/>
              </a:spcBef>
              <a:spcAft>
                <a:spcPts val="600"/>
              </a:spcAft>
            </a:pPr>
            <a:r>
              <a:rPr lang="fr-FR" sz="3200" b="1" dirty="0" smtClean="0">
                <a:latin typeface="Franklin Gothic Demi" panose="020B0703020102020204" pitchFamily="34" charset="0"/>
              </a:rPr>
              <a:t>Evolution </a:t>
            </a:r>
            <a:r>
              <a:rPr lang="fr-FR" sz="3200" b="1" dirty="0">
                <a:latin typeface="Franklin Gothic Demi" panose="020B0703020102020204" pitchFamily="34" charset="0"/>
              </a:rPr>
              <a:t>du nombre de commandes dans le temps </a:t>
            </a:r>
          </a:p>
        </p:txBody>
      </p:sp>
      <p:sp>
        <p:nvSpPr>
          <p:cNvPr id="2" name="Rectangle 1"/>
          <p:cNvSpPr/>
          <p:nvPr/>
        </p:nvSpPr>
        <p:spPr>
          <a:xfrm>
            <a:off x="2824494" y="792768"/>
            <a:ext cx="704626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i="1" dirty="0" smtClean="0">
                <a:solidFill>
                  <a:schemeClr val="accent2">
                    <a:lumMod val="40000"/>
                    <a:lumOff val="60000"/>
                  </a:schemeClr>
                </a:solidFill>
                <a:latin typeface="Franklin Gothic Demi" panose="020B0703020102020204" pitchFamily="34" charset="0"/>
              </a:rPr>
              <a:t>2 </a:t>
            </a:r>
            <a:r>
              <a:rPr lang="fr-FR" sz="2000" i="1" dirty="0">
                <a:solidFill>
                  <a:schemeClr val="accent2">
                    <a:lumMod val="40000"/>
                    <a:lumOff val="60000"/>
                  </a:schemeClr>
                </a:solidFill>
                <a:latin typeface="Franklin Gothic Demi" panose="020B0703020102020204" pitchFamily="34" charset="0"/>
              </a:rPr>
              <a:t>années d’activité en évolution avec :</a:t>
            </a:r>
          </a:p>
          <a:p>
            <a:pPr algn="ctr"/>
            <a:r>
              <a:rPr lang="fr-FR" sz="2000" i="1" dirty="0">
                <a:solidFill>
                  <a:schemeClr val="accent2">
                    <a:lumMod val="40000"/>
                    <a:lumOff val="60000"/>
                  </a:schemeClr>
                </a:solidFill>
                <a:latin typeface="Franklin Gothic Demi" panose="020B0703020102020204" pitchFamily="34" charset="0"/>
              </a:rPr>
              <a:t>Un rebond entre 12/2016 et 03/2017.</a:t>
            </a:r>
          </a:p>
          <a:p>
            <a:pPr algn="ctr"/>
            <a:r>
              <a:rPr lang="fr-FR" sz="2000" i="1" dirty="0">
                <a:solidFill>
                  <a:schemeClr val="accent2">
                    <a:lumMod val="40000"/>
                    <a:lumOff val="60000"/>
                  </a:schemeClr>
                </a:solidFill>
                <a:latin typeface="Franklin Gothic Demi" panose="020B0703020102020204" pitchFamily="34" charset="0"/>
              </a:rPr>
              <a:t>Une stagnation depuis fin 2017.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0764" y="2034377"/>
            <a:ext cx="5895975" cy="43910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0074" y="2984155"/>
            <a:ext cx="3381375" cy="159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3377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bject 12"/>
          <p:cNvSpPr txBox="1">
            <a:spLocks/>
          </p:cNvSpPr>
          <p:nvPr/>
        </p:nvSpPr>
        <p:spPr>
          <a:xfrm>
            <a:off x="0" y="0"/>
            <a:ext cx="12192000" cy="56682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vert="horz" wrap="square" lIns="0" tIns="73660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85725" algn="ctr">
              <a:lnSpc>
                <a:spcPct val="100000"/>
              </a:lnSpc>
              <a:spcBef>
                <a:spcPts val="580"/>
              </a:spcBef>
              <a:spcAft>
                <a:spcPts val="600"/>
              </a:spcAft>
            </a:pPr>
            <a:r>
              <a:rPr lang="fr-FR" sz="3200" b="1" dirty="0" smtClean="0">
                <a:latin typeface="Franklin Gothic Demi" panose="020B0703020102020204" pitchFamily="34" charset="0"/>
              </a:rPr>
              <a:t>Les </a:t>
            </a:r>
            <a:r>
              <a:rPr lang="fr-FR" sz="3200" b="1" dirty="0">
                <a:latin typeface="Franklin Gothic Demi" panose="020B0703020102020204" pitchFamily="34" charset="0"/>
              </a:rPr>
              <a:t>commandes </a:t>
            </a:r>
            <a:r>
              <a:rPr lang="fr-FR" sz="3200" b="1" dirty="0" smtClean="0">
                <a:latin typeface="Franklin Gothic Demi" panose="020B0703020102020204" pitchFamily="34" charset="0"/>
              </a:rPr>
              <a:t>: les </a:t>
            </a:r>
            <a:r>
              <a:rPr lang="fr-FR" sz="3200" b="1" dirty="0">
                <a:latin typeface="Franklin Gothic Demi" panose="020B0703020102020204" pitchFamily="34" charset="0"/>
              </a:rPr>
              <a:t>jours de la semaine </a:t>
            </a:r>
            <a:r>
              <a:rPr lang="fr-FR" sz="3200" b="1" dirty="0" smtClean="0">
                <a:latin typeface="Franklin Gothic Demi" panose="020B0703020102020204" pitchFamily="34" charset="0"/>
              </a:rPr>
              <a:t>vs </a:t>
            </a:r>
            <a:r>
              <a:rPr lang="fr-FR" sz="3200" b="1" dirty="0">
                <a:latin typeface="Franklin Gothic Demi" panose="020B0703020102020204" pitchFamily="34" charset="0"/>
              </a:rPr>
              <a:t>la comparaison horaire </a:t>
            </a:r>
            <a:endParaRPr lang="fr-FR" sz="3200" b="1" dirty="0">
              <a:latin typeface="Franklin Gothic Demi" panose="020B07030201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4748"/>
            <a:ext cx="12192000" cy="5583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3269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458D45E1-3406-4A9F-936E-982BCC338E2E}"/>
              </a:ext>
            </a:extLst>
          </p:cNvPr>
          <p:cNvGrpSpPr/>
          <p:nvPr/>
        </p:nvGrpSpPr>
        <p:grpSpPr>
          <a:xfrm>
            <a:off x="2984657" y="2333731"/>
            <a:ext cx="7528172" cy="1621896"/>
            <a:chOff x="6127001" y="975256"/>
            <a:chExt cx="7528172" cy="1621896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5E3BD7D-EEC6-41FC-867D-95F2B71346B3}"/>
                </a:ext>
              </a:extLst>
            </p:cNvPr>
            <p:cNvSpPr txBox="1"/>
            <p:nvPr/>
          </p:nvSpPr>
          <p:spPr>
            <a:xfrm>
              <a:off x="6127001" y="975256"/>
              <a:ext cx="1431024" cy="1323439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80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itchFamily="34" charset="0"/>
                </a:rPr>
                <a:t>03</a:t>
              </a:r>
              <a:endParaRPr lang="ko-KR" altLang="en-US" sz="8000" b="1" dirty="0">
                <a:solidFill>
                  <a:schemeClr val="tx1">
                    <a:lumMod val="50000"/>
                    <a:lumOff val="50000"/>
                  </a:schemeClr>
                </a:solidFill>
                <a:cs typeface="Arial" pitchFamily="34" charset="0"/>
              </a:endParaRPr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8E16F429-6192-415F-9755-6EE02C49F2C5}"/>
                </a:ext>
              </a:extLst>
            </p:cNvPr>
            <p:cNvGrpSpPr/>
            <p:nvPr/>
          </p:nvGrpSpPr>
          <p:grpSpPr>
            <a:xfrm>
              <a:off x="7186295" y="1273713"/>
              <a:ext cx="6468878" cy="1323439"/>
              <a:chOff x="7168717" y="1368649"/>
              <a:chExt cx="6468878" cy="1323439"/>
            </a:xfrm>
          </p:grpSpPr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93B75C5-9BDB-4B5F-AB3F-CB12A702F1F8}"/>
                  </a:ext>
                </a:extLst>
              </p:cNvPr>
              <p:cNvSpPr txBox="1"/>
              <p:nvPr/>
            </p:nvSpPr>
            <p:spPr>
              <a:xfrm>
                <a:off x="7168717" y="1736433"/>
                <a:ext cx="445613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altLang="ko-KR" sz="1200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8591A18A-7559-4485-BC2C-6ACBBA9F87DF}"/>
                  </a:ext>
                </a:extLst>
              </p:cNvPr>
              <p:cNvSpPr txBox="1"/>
              <p:nvPr/>
            </p:nvSpPr>
            <p:spPr>
              <a:xfrm>
                <a:off x="7168717" y="1368649"/>
                <a:ext cx="6468878" cy="1323439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sz="4000" b="1" dirty="0">
                    <a:solidFill>
                      <a:schemeClr val="accent1"/>
                    </a:solidFill>
                    <a:cs typeface="Arial" pitchFamily="34" charset="0"/>
                  </a:rPr>
                  <a:t>  </a:t>
                </a:r>
                <a:r>
                  <a:rPr lang="en-US" altLang="ko-KR" sz="4000" b="1" dirty="0" smtClean="0">
                    <a:solidFill>
                      <a:schemeClr val="accent3"/>
                    </a:solidFill>
                    <a:cs typeface="Arial" pitchFamily="34" charset="0"/>
                  </a:rPr>
                  <a:t>Feature </a:t>
                </a:r>
                <a:r>
                  <a:rPr lang="en-US" altLang="ko-KR" sz="4000" b="1" dirty="0" err="1" smtClean="0">
                    <a:solidFill>
                      <a:schemeClr val="accent3"/>
                    </a:solidFill>
                    <a:cs typeface="Arial" pitchFamily="34" charset="0"/>
                  </a:rPr>
                  <a:t>engienering</a:t>
                </a:r>
                <a:r>
                  <a:rPr lang="en-US" altLang="ko-KR" sz="4000" b="1" dirty="0" smtClean="0">
                    <a:solidFill>
                      <a:schemeClr val="accent3"/>
                    </a:solidFill>
                    <a:cs typeface="Arial" pitchFamily="34" charset="0"/>
                  </a:rPr>
                  <a:t> </a:t>
                </a:r>
                <a:endParaRPr lang="ko-KR" altLang="en-US" sz="4000" b="1" dirty="0">
                  <a:solidFill>
                    <a:schemeClr val="accent3"/>
                  </a:solidFill>
                  <a:cs typeface="Arial" pitchFamily="34" charset="0"/>
                </a:endParaRPr>
              </a:p>
              <a:p>
                <a:endParaRPr lang="ko-KR" altLang="en-US" sz="4000" b="1" dirty="0">
                  <a:solidFill>
                    <a:schemeClr val="accent1"/>
                  </a:solidFill>
                  <a:cs typeface="Arial" pitchFamily="34" charset="0"/>
                </a:endParaRPr>
              </a:p>
            </p:txBody>
          </p:sp>
        </p:grpSp>
      </p:grpSp>
      <p:sp>
        <p:nvSpPr>
          <p:cNvPr id="16" name="Diamond 15">
            <a:extLst>
              <a:ext uri="{FF2B5EF4-FFF2-40B4-BE49-F238E27FC236}">
                <a16:creationId xmlns:a16="http://schemas.microsoft.com/office/drawing/2014/main" id="{054C6852-9435-4614-9AEA-A0630E3781E5}"/>
              </a:ext>
            </a:extLst>
          </p:cNvPr>
          <p:cNvSpPr/>
          <p:nvPr/>
        </p:nvSpPr>
        <p:spPr>
          <a:xfrm>
            <a:off x="2304065" y="2777157"/>
            <a:ext cx="436586" cy="436586"/>
          </a:xfrm>
          <a:prstGeom prst="diamond">
            <a:avLst/>
          </a:prstGeom>
          <a:noFill/>
          <a:ln w="254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Diamond 16">
            <a:extLst>
              <a:ext uri="{FF2B5EF4-FFF2-40B4-BE49-F238E27FC236}">
                <a16:creationId xmlns:a16="http://schemas.microsoft.com/office/drawing/2014/main" id="{054C6852-9435-4614-9AEA-A0630E3781E5}"/>
              </a:ext>
            </a:extLst>
          </p:cNvPr>
          <p:cNvSpPr/>
          <p:nvPr/>
        </p:nvSpPr>
        <p:spPr>
          <a:xfrm>
            <a:off x="2522358" y="2777157"/>
            <a:ext cx="436586" cy="436586"/>
          </a:xfrm>
          <a:prstGeom prst="diamond">
            <a:avLst/>
          </a:prstGeom>
          <a:noFill/>
          <a:ln w="254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D772BFA-FD06-4969-8750-173702A2211C}"/>
              </a:ext>
            </a:extLst>
          </p:cNvPr>
          <p:cNvCxnSpPr/>
          <p:nvPr/>
        </p:nvCxnSpPr>
        <p:spPr>
          <a:xfrm>
            <a:off x="5173057" y="6400273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19">
            <a:extLst>
              <a:ext uri="{FF2B5EF4-FFF2-40B4-BE49-F238E27FC236}">
                <a16:creationId xmlns:a16="http://schemas.microsoft.com/office/drawing/2014/main" id="{5EABDCE4-25F4-4906-B056-83504247FAE5}"/>
              </a:ext>
            </a:extLst>
          </p:cNvPr>
          <p:cNvSpPr/>
          <p:nvPr/>
        </p:nvSpPr>
        <p:spPr>
          <a:xfrm>
            <a:off x="4953000" y="5975263"/>
            <a:ext cx="283335" cy="283335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0">
            <a:extLst>
              <a:ext uri="{FF2B5EF4-FFF2-40B4-BE49-F238E27FC236}">
                <a16:creationId xmlns:a16="http://schemas.microsoft.com/office/drawing/2014/main" id="{512C0315-9795-4E2C-9006-13FC246DB519}"/>
              </a:ext>
            </a:extLst>
          </p:cNvPr>
          <p:cNvSpPr/>
          <p:nvPr/>
        </p:nvSpPr>
        <p:spPr>
          <a:xfrm>
            <a:off x="5620555" y="5975262"/>
            <a:ext cx="283335" cy="283335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2">
            <a:extLst>
              <a:ext uri="{FF2B5EF4-FFF2-40B4-BE49-F238E27FC236}">
                <a16:creationId xmlns:a16="http://schemas.microsoft.com/office/drawing/2014/main" id="{42E1430E-A5D8-48A3-A23B-DA8F964B8073}"/>
              </a:ext>
            </a:extLst>
          </p:cNvPr>
          <p:cNvCxnSpPr>
            <a:stCxn id="24" idx="6"/>
            <a:endCxn id="25" idx="2"/>
          </p:cNvCxnSpPr>
          <p:nvPr/>
        </p:nvCxnSpPr>
        <p:spPr>
          <a:xfrm flipV="1">
            <a:off x="5236335" y="6116929"/>
            <a:ext cx="3842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7" name="Oval 23">
            <a:extLst>
              <a:ext uri="{FF2B5EF4-FFF2-40B4-BE49-F238E27FC236}">
                <a16:creationId xmlns:a16="http://schemas.microsoft.com/office/drawing/2014/main" id="{60F09E99-5A1C-452D-9F4E-F52D1B038539}"/>
              </a:ext>
            </a:extLst>
          </p:cNvPr>
          <p:cNvSpPr/>
          <p:nvPr/>
        </p:nvSpPr>
        <p:spPr>
          <a:xfrm>
            <a:off x="6288110" y="5975261"/>
            <a:ext cx="283335" cy="283335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8" name="Straight Connector 24">
            <a:extLst>
              <a:ext uri="{FF2B5EF4-FFF2-40B4-BE49-F238E27FC236}">
                <a16:creationId xmlns:a16="http://schemas.microsoft.com/office/drawing/2014/main" id="{19DFCA57-5B97-470B-82CB-98D8255F61CD}"/>
              </a:ext>
            </a:extLst>
          </p:cNvPr>
          <p:cNvCxnSpPr>
            <a:endCxn id="27" idx="2"/>
          </p:cNvCxnSpPr>
          <p:nvPr/>
        </p:nvCxnSpPr>
        <p:spPr>
          <a:xfrm flipV="1">
            <a:off x="5903890" y="6116928"/>
            <a:ext cx="3842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9" name="Oval 11">
            <a:extLst>
              <a:ext uri="{FF2B5EF4-FFF2-40B4-BE49-F238E27FC236}">
                <a16:creationId xmlns:a16="http://schemas.microsoft.com/office/drawing/2014/main" id="{180292A4-ADAF-4FE2-B3E3-3C27F7E87B72}"/>
              </a:ext>
            </a:extLst>
          </p:cNvPr>
          <p:cNvSpPr/>
          <p:nvPr/>
        </p:nvSpPr>
        <p:spPr>
          <a:xfrm>
            <a:off x="4285445" y="5985995"/>
            <a:ext cx="283335" cy="283335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16">
            <a:extLst>
              <a:ext uri="{FF2B5EF4-FFF2-40B4-BE49-F238E27FC236}">
                <a16:creationId xmlns:a16="http://schemas.microsoft.com/office/drawing/2014/main" id="{80D2EAF9-5043-4959-9A04-D1F76931EAFE}"/>
              </a:ext>
            </a:extLst>
          </p:cNvPr>
          <p:cNvCxnSpPr/>
          <p:nvPr/>
        </p:nvCxnSpPr>
        <p:spPr>
          <a:xfrm flipV="1">
            <a:off x="4568780" y="6127662"/>
            <a:ext cx="3842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1" name="Oval 23">
            <a:extLst>
              <a:ext uri="{FF2B5EF4-FFF2-40B4-BE49-F238E27FC236}">
                <a16:creationId xmlns:a16="http://schemas.microsoft.com/office/drawing/2014/main" id="{99D0252E-38E4-46D4-82EE-DD155EF1C2EF}"/>
              </a:ext>
            </a:extLst>
          </p:cNvPr>
          <p:cNvSpPr/>
          <p:nvPr/>
        </p:nvSpPr>
        <p:spPr>
          <a:xfrm>
            <a:off x="6955665" y="5994398"/>
            <a:ext cx="283335" cy="283335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24">
            <a:extLst>
              <a:ext uri="{FF2B5EF4-FFF2-40B4-BE49-F238E27FC236}">
                <a16:creationId xmlns:a16="http://schemas.microsoft.com/office/drawing/2014/main" id="{5C219C4F-F054-4ABC-A8EE-01F61A8D68F2}"/>
              </a:ext>
            </a:extLst>
          </p:cNvPr>
          <p:cNvCxnSpPr>
            <a:endCxn id="31" idx="2"/>
          </p:cNvCxnSpPr>
          <p:nvPr/>
        </p:nvCxnSpPr>
        <p:spPr>
          <a:xfrm flipV="1">
            <a:off x="6571445" y="6136065"/>
            <a:ext cx="3842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3" name="Oval 23">
            <a:extLst>
              <a:ext uri="{FF2B5EF4-FFF2-40B4-BE49-F238E27FC236}">
                <a16:creationId xmlns:a16="http://schemas.microsoft.com/office/drawing/2014/main" id="{9E1C98B6-C4D3-49BC-A06C-5C19A6D9A88E}"/>
              </a:ext>
            </a:extLst>
          </p:cNvPr>
          <p:cNvSpPr/>
          <p:nvPr/>
        </p:nvSpPr>
        <p:spPr>
          <a:xfrm>
            <a:off x="7623220" y="5989665"/>
            <a:ext cx="283335" cy="283335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Connector 24">
            <a:extLst>
              <a:ext uri="{FF2B5EF4-FFF2-40B4-BE49-F238E27FC236}">
                <a16:creationId xmlns:a16="http://schemas.microsoft.com/office/drawing/2014/main" id="{4D6277CC-0437-4E68-830E-F02BE018C427}"/>
              </a:ext>
            </a:extLst>
          </p:cNvPr>
          <p:cNvCxnSpPr>
            <a:endCxn id="33" idx="2"/>
          </p:cNvCxnSpPr>
          <p:nvPr/>
        </p:nvCxnSpPr>
        <p:spPr>
          <a:xfrm flipV="1">
            <a:off x="7239000" y="6131332"/>
            <a:ext cx="3842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7667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825FADD-595D-4657-A627-30D44D42BC0E}"/>
              </a:ext>
            </a:extLst>
          </p:cNvPr>
          <p:cNvSpPr/>
          <p:nvPr/>
        </p:nvSpPr>
        <p:spPr>
          <a:xfrm>
            <a:off x="4713913" y="1946353"/>
            <a:ext cx="2884243" cy="2915322"/>
          </a:xfrm>
          <a:prstGeom prst="rect">
            <a:avLst/>
          </a:prstGeom>
          <a:solidFill>
            <a:schemeClr val="tx1"/>
          </a:solidFill>
          <a:ln w="635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bg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DCB033C-69B5-4C46-A9EE-8ADA6DE83590}"/>
              </a:ext>
            </a:extLst>
          </p:cNvPr>
          <p:cNvSpPr/>
          <p:nvPr/>
        </p:nvSpPr>
        <p:spPr>
          <a:xfrm>
            <a:off x="1472738" y="2012229"/>
            <a:ext cx="2762904" cy="2870744"/>
          </a:xfrm>
          <a:prstGeom prst="rect">
            <a:avLst/>
          </a:prstGeom>
          <a:solidFill>
            <a:schemeClr val="tx1"/>
          </a:solidFill>
          <a:ln w="635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bg1"/>
              </a:solidFill>
            </a:endParaRPr>
          </a:p>
        </p:txBody>
      </p:sp>
      <p:sp>
        <p:nvSpPr>
          <p:cNvPr id="15" name="Round Same Side Corner Rectangle 22">
            <a:extLst>
              <a:ext uri="{FF2B5EF4-FFF2-40B4-BE49-F238E27FC236}">
                <a16:creationId xmlns:a16="http://schemas.microsoft.com/office/drawing/2014/main" id="{1AFA5D66-497A-4FD8-907D-0F73B76B2C6F}"/>
              </a:ext>
            </a:extLst>
          </p:cNvPr>
          <p:cNvSpPr/>
          <p:nvPr/>
        </p:nvSpPr>
        <p:spPr>
          <a:xfrm>
            <a:off x="1472738" y="1497910"/>
            <a:ext cx="2762904" cy="483989"/>
          </a:xfrm>
          <a:prstGeom prst="round2SameRect">
            <a:avLst/>
          </a:prstGeom>
          <a:solidFill>
            <a:schemeClr val="accent1"/>
          </a:solidFill>
          <a:ln w="635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ko-KR" altLang="en-US" sz="24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6" name="Round Same Side Corner Rectangle 23">
            <a:extLst>
              <a:ext uri="{FF2B5EF4-FFF2-40B4-BE49-F238E27FC236}">
                <a16:creationId xmlns:a16="http://schemas.microsoft.com/office/drawing/2014/main" id="{5A04A256-AA36-4502-AA24-4C54A82E01B0}"/>
              </a:ext>
            </a:extLst>
          </p:cNvPr>
          <p:cNvSpPr/>
          <p:nvPr/>
        </p:nvSpPr>
        <p:spPr>
          <a:xfrm>
            <a:off x="4713913" y="1462438"/>
            <a:ext cx="2884243" cy="483989"/>
          </a:xfrm>
          <a:prstGeom prst="round2SameRect">
            <a:avLst/>
          </a:prstGeom>
          <a:solidFill>
            <a:schemeClr val="accent2"/>
          </a:solidFill>
          <a:ln w="635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ko-KR" altLang="en-US" sz="24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9" name="Right Arrow Callout 32">
            <a:extLst>
              <a:ext uri="{FF2B5EF4-FFF2-40B4-BE49-F238E27FC236}">
                <a16:creationId xmlns:a16="http://schemas.microsoft.com/office/drawing/2014/main" id="{2B6379B1-59D2-431A-BE01-1357E28F7C68}"/>
              </a:ext>
            </a:extLst>
          </p:cNvPr>
          <p:cNvSpPr/>
          <p:nvPr/>
        </p:nvSpPr>
        <p:spPr>
          <a:xfrm>
            <a:off x="1463040" y="5336101"/>
            <a:ext cx="3151423" cy="1172763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77230"/>
            </a:avLst>
          </a:prstGeom>
          <a:solidFill>
            <a:schemeClr val="tx1"/>
          </a:solidFill>
          <a:ln w="317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bg1"/>
              </a:solidFill>
            </a:endParaRPr>
          </a:p>
        </p:txBody>
      </p:sp>
      <p:sp>
        <p:nvSpPr>
          <p:cNvPr id="20" name="Right Arrow Callout 33">
            <a:extLst>
              <a:ext uri="{FF2B5EF4-FFF2-40B4-BE49-F238E27FC236}">
                <a16:creationId xmlns:a16="http://schemas.microsoft.com/office/drawing/2014/main" id="{05DC75F7-DE44-4C32-9653-05D6277D31E1}"/>
              </a:ext>
            </a:extLst>
          </p:cNvPr>
          <p:cNvSpPr/>
          <p:nvPr/>
        </p:nvSpPr>
        <p:spPr>
          <a:xfrm>
            <a:off x="4687499" y="5323081"/>
            <a:ext cx="3292719" cy="1185784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77230"/>
            </a:avLst>
          </a:prstGeom>
          <a:solidFill>
            <a:schemeClr val="tx1"/>
          </a:solidFill>
          <a:ln w="31750">
            <a:solidFill>
              <a:schemeClr val="accent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bg1"/>
              </a:solidFill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F55D393-50FA-4F51-87F2-A7DF8973C5F0}"/>
              </a:ext>
            </a:extLst>
          </p:cNvPr>
          <p:cNvCxnSpPr/>
          <p:nvPr/>
        </p:nvCxnSpPr>
        <p:spPr>
          <a:xfrm>
            <a:off x="2333952" y="4861675"/>
            <a:ext cx="0" cy="453129"/>
          </a:xfrm>
          <a:prstGeom prst="line">
            <a:avLst/>
          </a:prstGeom>
          <a:ln w="38100">
            <a:solidFill>
              <a:schemeClr val="accent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1CE75B4-D658-4611-A3B4-55A7003C6871}"/>
              </a:ext>
            </a:extLst>
          </p:cNvPr>
          <p:cNvCxnSpPr/>
          <p:nvPr/>
        </p:nvCxnSpPr>
        <p:spPr>
          <a:xfrm>
            <a:off x="4954766" y="4851195"/>
            <a:ext cx="0" cy="453129"/>
          </a:xfrm>
          <a:prstGeom prst="line">
            <a:avLst/>
          </a:prstGeom>
          <a:ln w="38100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3E18A396-0774-46DF-80FB-8E8A9C7FDDDF}"/>
              </a:ext>
            </a:extLst>
          </p:cNvPr>
          <p:cNvSpPr txBox="1"/>
          <p:nvPr/>
        </p:nvSpPr>
        <p:spPr>
          <a:xfrm>
            <a:off x="4770232" y="2149105"/>
            <a:ext cx="2640511" cy="2831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 smtClean="0">
                <a:solidFill>
                  <a:schemeClr val="bg1"/>
                </a:solidFill>
              </a:rPr>
              <a:t>Panier </a:t>
            </a:r>
            <a:r>
              <a:rPr lang="fr-FR" sz="1400" b="1" dirty="0">
                <a:solidFill>
                  <a:schemeClr val="bg1"/>
                </a:solidFill>
              </a:rPr>
              <a:t>moyen </a:t>
            </a:r>
            <a:endParaRPr lang="fr-FR" sz="1400" b="1" dirty="0" smtClean="0">
              <a:solidFill>
                <a:schemeClr val="bg1"/>
              </a:solidFill>
            </a:endParaRPr>
          </a:p>
          <a:p>
            <a:r>
              <a:rPr lang="fr-FR" sz="1400" b="1" dirty="0" smtClean="0">
                <a:solidFill>
                  <a:schemeClr val="bg1"/>
                </a:solidFill>
              </a:rPr>
              <a:t>Montant </a:t>
            </a:r>
            <a:r>
              <a:rPr lang="fr-FR" sz="1400" b="1" dirty="0">
                <a:solidFill>
                  <a:schemeClr val="bg1"/>
                </a:solidFill>
              </a:rPr>
              <a:t>total </a:t>
            </a:r>
            <a:endParaRPr lang="fr-FR" sz="1400" b="1" dirty="0" smtClean="0">
              <a:solidFill>
                <a:schemeClr val="bg1"/>
              </a:solidFill>
            </a:endParaRPr>
          </a:p>
          <a:p>
            <a:r>
              <a:rPr lang="fr-FR" sz="1400" b="1" dirty="0" smtClean="0">
                <a:solidFill>
                  <a:schemeClr val="bg1"/>
                </a:solidFill>
              </a:rPr>
              <a:t>Montant </a:t>
            </a:r>
            <a:r>
              <a:rPr lang="fr-FR" sz="1400" b="1" dirty="0">
                <a:solidFill>
                  <a:schemeClr val="bg1"/>
                </a:solidFill>
              </a:rPr>
              <a:t>Quartile &lt; 25% </a:t>
            </a:r>
            <a:endParaRPr lang="fr-FR" sz="1400" b="1" dirty="0" smtClean="0">
              <a:solidFill>
                <a:schemeClr val="bg1"/>
              </a:solidFill>
            </a:endParaRPr>
          </a:p>
          <a:p>
            <a:r>
              <a:rPr lang="fr-FR" sz="1400" b="1" dirty="0" smtClean="0">
                <a:solidFill>
                  <a:schemeClr val="bg1"/>
                </a:solidFill>
              </a:rPr>
              <a:t>Montant </a:t>
            </a:r>
            <a:r>
              <a:rPr lang="fr-FR" sz="1400" b="1" dirty="0">
                <a:solidFill>
                  <a:schemeClr val="bg1"/>
                </a:solidFill>
              </a:rPr>
              <a:t>Quartile 25 à 50% </a:t>
            </a:r>
            <a:endParaRPr lang="fr-FR" sz="1400" b="1" dirty="0" smtClean="0">
              <a:solidFill>
                <a:schemeClr val="bg1"/>
              </a:solidFill>
            </a:endParaRPr>
          </a:p>
          <a:p>
            <a:r>
              <a:rPr lang="fr-FR" sz="1400" b="1" dirty="0" smtClean="0">
                <a:solidFill>
                  <a:schemeClr val="bg1"/>
                </a:solidFill>
              </a:rPr>
              <a:t>Montant </a:t>
            </a:r>
            <a:r>
              <a:rPr lang="fr-FR" sz="1400" b="1" dirty="0">
                <a:solidFill>
                  <a:schemeClr val="bg1"/>
                </a:solidFill>
              </a:rPr>
              <a:t>Quartile 50 à 75% </a:t>
            </a:r>
            <a:endParaRPr lang="fr-FR" sz="1400" b="1" dirty="0" smtClean="0">
              <a:solidFill>
                <a:schemeClr val="bg1"/>
              </a:solidFill>
            </a:endParaRPr>
          </a:p>
          <a:p>
            <a:r>
              <a:rPr lang="fr-FR" sz="1400" b="1" dirty="0" smtClean="0">
                <a:solidFill>
                  <a:schemeClr val="bg1"/>
                </a:solidFill>
              </a:rPr>
              <a:t>Montant </a:t>
            </a:r>
            <a:r>
              <a:rPr lang="fr-FR" sz="1400" b="1" dirty="0">
                <a:solidFill>
                  <a:schemeClr val="bg1"/>
                </a:solidFill>
              </a:rPr>
              <a:t>Quartile &gt; 75% </a:t>
            </a:r>
            <a:endParaRPr lang="fr-FR" sz="1400" b="1" dirty="0" smtClean="0">
              <a:solidFill>
                <a:schemeClr val="bg1"/>
              </a:solidFill>
            </a:endParaRPr>
          </a:p>
          <a:p>
            <a:r>
              <a:rPr lang="fr-FR" sz="1400" b="1" dirty="0" smtClean="0">
                <a:solidFill>
                  <a:schemeClr val="bg1"/>
                </a:solidFill>
              </a:rPr>
              <a:t>Montant </a:t>
            </a:r>
            <a:r>
              <a:rPr lang="fr-FR" sz="1400" b="1" dirty="0">
                <a:solidFill>
                  <a:schemeClr val="bg1"/>
                </a:solidFill>
              </a:rPr>
              <a:t>Max. commande Montant Min. commande Montant d’achat catégorie Nombre de produits achetés Mode de paiement</a:t>
            </a:r>
            <a:endParaRPr lang="en-US" altLang="ko-KR" sz="1400" b="1" dirty="0" smtClean="0">
              <a:solidFill>
                <a:schemeClr val="bg1"/>
              </a:solidFill>
              <a:cs typeface="Arial" pitchFamily="34" charset="0"/>
            </a:endParaRPr>
          </a:p>
          <a:p>
            <a:endParaRPr lang="en-US" altLang="ko-KR" sz="1200" b="1" dirty="0">
              <a:solidFill>
                <a:schemeClr val="bg1"/>
              </a:solidFill>
              <a:cs typeface="Arial" pitchFamily="34" charset="0"/>
            </a:endParaRPr>
          </a:p>
          <a:p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1A09B31-BB61-4E25-A1BF-9FD58796365E}"/>
              </a:ext>
            </a:extLst>
          </p:cNvPr>
          <p:cNvSpPr txBox="1"/>
          <p:nvPr/>
        </p:nvSpPr>
        <p:spPr>
          <a:xfrm>
            <a:off x="4748502" y="1519764"/>
            <a:ext cx="2802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  <a:cs typeface="Arial" pitchFamily="34" charset="0"/>
              </a:rPr>
              <a:t>Conversion</a:t>
            </a:r>
            <a:endParaRPr lang="en-US" altLang="ko-KR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CC12767-0696-49E9-B199-91447F638414}"/>
              </a:ext>
            </a:extLst>
          </p:cNvPr>
          <p:cNvSpPr txBox="1"/>
          <p:nvPr/>
        </p:nvSpPr>
        <p:spPr>
          <a:xfrm>
            <a:off x="1858934" y="1544466"/>
            <a:ext cx="19133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err="1" smtClean="0">
                <a:solidFill>
                  <a:schemeClr val="bg1"/>
                </a:solidFill>
                <a:cs typeface="Arial" pitchFamily="34" charset="0"/>
              </a:rPr>
              <a:t>Géolocalisation</a:t>
            </a:r>
            <a:endParaRPr lang="en-US" altLang="ko-KR" b="1" dirty="0">
              <a:solidFill>
                <a:schemeClr val="bg1"/>
              </a:solidFill>
              <a:cs typeface="Arial" pitchFamily="34" charset="0"/>
            </a:endParaRPr>
          </a:p>
          <a:p>
            <a:pPr algn="ctr"/>
            <a:endParaRPr lang="en-US" altLang="ko-KR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1" name="object 12"/>
          <p:cNvSpPr txBox="1">
            <a:spLocks/>
          </p:cNvSpPr>
          <p:nvPr/>
        </p:nvSpPr>
        <p:spPr>
          <a:xfrm>
            <a:off x="0" y="0"/>
            <a:ext cx="12191999" cy="566822"/>
          </a:xfrm>
          <a:prstGeom prst="rect">
            <a:avLst/>
          </a:prstGeom>
          <a:solidFill>
            <a:srgbClr val="FFC000"/>
          </a:solidFill>
        </p:spPr>
        <p:txBody>
          <a:bodyPr vert="horz" wrap="square" lIns="0" tIns="73660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85725" algn="ctr">
              <a:lnSpc>
                <a:spcPct val="100000"/>
              </a:lnSpc>
              <a:spcBef>
                <a:spcPts val="580"/>
              </a:spcBef>
              <a:spcAft>
                <a:spcPts val="600"/>
              </a:spcAft>
            </a:pPr>
            <a:r>
              <a:rPr lang="fr-FR" sz="3200" b="1" dirty="0" err="1" smtClean="0">
                <a:latin typeface="Franklin Gothic Demi" panose="020B0703020102020204" pitchFamily="34" charset="0"/>
              </a:rPr>
              <a:t>Features</a:t>
            </a:r>
            <a:r>
              <a:rPr lang="fr-FR" sz="3200" b="1" dirty="0" smtClean="0">
                <a:latin typeface="Franklin Gothic Demi" panose="020B0703020102020204" pitchFamily="34" charset="0"/>
              </a:rPr>
              <a:t> </a:t>
            </a:r>
            <a:r>
              <a:rPr lang="fr-FR" sz="3200" b="1" dirty="0">
                <a:latin typeface="Franklin Gothic Demi" panose="020B0703020102020204" pitchFamily="34" charset="0"/>
              </a:rPr>
              <a:t>engineering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6745EF49-5C94-423B-9A5E-3E7572C475A6}"/>
              </a:ext>
            </a:extLst>
          </p:cNvPr>
          <p:cNvSpPr/>
          <p:nvPr/>
        </p:nvSpPr>
        <p:spPr>
          <a:xfrm>
            <a:off x="8053255" y="1792758"/>
            <a:ext cx="2562098" cy="3063685"/>
          </a:xfrm>
          <a:prstGeom prst="rect">
            <a:avLst/>
          </a:prstGeom>
          <a:solidFill>
            <a:schemeClr val="tx1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bg1"/>
              </a:solidFill>
            </a:endParaRPr>
          </a:p>
        </p:txBody>
      </p:sp>
      <p:sp>
        <p:nvSpPr>
          <p:cNvPr id="66" name="Round Same Side Corner Rectangle 25">
            <a:extLst>
              <a:ext uri="{FF2B5EF4-FFF2-40B4-BE49-F238E27FC236}">
                <a16:creationId xmlns:a16="http://schemas.microsoft.com/office/drawing/2014/main" id="{F78FD9BD-C03E-4296-BEB7-450936FEF02D}"/>
              </a:ext>
            </a:extLst>
          </p:cNvPr>
          <p:cNvSpPr/>
          <p:nvPr/>
        </p:nvSpPr>
        <p:spPr>
          <a:xfrm>
            <a:off x="8053255" y="1485370"/>
            <a:ext cx="2562098" cy="483989"/>
          </a:xfrm>
          <a:prstGeom prst="round2SameRect">
            <a:avLst/>
          </a:prstGeom>
          <a:solidFill>
            <a:schemeClr val="accent4"/>
          </a:solidFill>
          <a:ln w="63500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ko-KR" altLang="en-US" sz="24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67" name="Right Arrow Callout 51">
            <a:extLst>
              <a:ext uri="{FF2B5EF4-FFF2-40B4-BE49-F238E27FC236}">
                <a16:creationId xmlns:a16="http://schemas.microsoft.com/office/drawing/2014/main" id="{53BC959A-0230-4D01-9AC7-8682DC8B8132}"/>
              </a:ext>
            </a:extLst>
          </p:cNvPr>
          <p:cNvSpPr/>
          <p:nvPr/>
        </p:nvSpPr>
        <p:spPr>
          <a:xfrm>
            <a:off x="8053254" y="5361761"/>
            <a:ext cx="2562099" cy="1147104"/>
          </a:xfrm>
          <a:custGeom>
            <a:avLst/>
            <a:gdLst/>
            <a:ahLst/>
            <a:cxnLst/>
            <a:rect l="l" t="t" r="r" b="b"/>
            <a:pathLst>
              <a:path w="1144182" h="914400">
                <a:moveTo>
                  <a:pt x="0" y="0"/>
                </a:moveTo>
                <a:lnTo>
                  <a:pt x="1144182" y="0"/>
                </a:lnTo>
                <a:lnTo>
                  <a:pt x="1144182" y="914400"/>
                </a:lnTo>
                <a:lnTo>
                  <a:pt x="0" y="914400"/>
                </a:lnTo>
                <a:close/>
              </a:path>
            </a:pathLst>
          </a:custGeom>
          <a:solidFill>
            <a:schemeClr val="tx1"/>
          </a:solidFill>
          <a:ln w="31750">
            <a:solidFill>
              <a:schemeClr val="accent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bg1"/>
              </a:solidFill>
            </a:endParaRPr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6BFCFBF4-F86A-43A0-906B-894448E366F5}"/>
              </a:ext>
            </a:extLst>
          </p:cNvPr>
          <p:cNvCxnSpPr/>
          <p:nvPr/>
        </p:nvCxnSpPr>
        <p:spPr>
          <a:xfrm>
            <a:off x="8293326" y="4822985"/>
            <a:ext cx="0" cy="481339"/>
          </a:xfrm>
          <a:prstGeom prst="line">
            <a:avLst/>
          </a:prstGeom>
          <a:ln w="38100">
            <a:solidFill>
              <a:schemeClr val="accent4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362989" y="538200"/>
            <a:ext cx="1182901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err="1">
                <a:solidFill>
                  <a:schemeClr val="bg1"/>
                </a:solidFill>
                <a:latin typeface="Franklin Gothic Demi" panose="020B0703020102020204" pitchFamily="34" charset="0"/>
              </a:rPr>
              <a:t>Olist</a:t>
            </a:r>
            <a:r>
              <a:rPr lang="fr-FR" dirty="0">
                <a:solidFill>
                  <a:schemeClr val="bg1"/>
                </a:solidFill>
                <a:latin typeface="Franklin Gothic Demi" panose="020B0703020102020204" pitchFamily="34" charset="0"/>
              </a:rPr>
              <a:t> met à disposition très peu de données pour cause de confidentialité.</a:t>
            </a:r>
          </a:p>
          <a:p>
            <a:r>
              <a:rPr lang="fr-FR" dirty="0">
                <a:solidFill>
                  <a:schemeClr val="bg1"/>
                </a:solidFill>
                <a:latin typeface="Franklin Gothic Demi" panose="020B0703020102020204" pitchFamily="34" charset="0"/>
              </a:rPr>
              <a:t>Le </a:t>
            </a:r>
            <a:r>
              <a:rPr lang="fr-FR" dirty="0" err="1">
                <a:solidFill>
                  <a:schemeClr val="bg1"/>
                </a:solidFill>
                <a:latin typeface="Franklin Gothic Demi" panose="020B0703020102020204" pitchFamily="34" charset="0"/>
              </a:rPr>
              <a:t>clustering</a:t>
            </a:r>
            <a:r>
              <a:rPr lang="fr-FR" dirty="0">
                <a:solidFill>
                  <a:schemeClr val="bg1"/>
                </a:solidFill>
                <a:latin typeface="Franklin Gothic Demi" panose="020B0703020102020204" pitchFamily="34" charset="0"/>
              </a:rPr>
              <a:t>, quelque soit la méthode, demande des variables explicatives, </a:t>
            </a:r>
            <a:r>
              <a:rPr lang="fr-FR" dirty="0" smtClean="0">
                <a:solidFill>
                  <a:schemeClr val="bg1"/>
                </a:solidFill>
                <a:latin typeface="Franklin Gothic Demi" panose="020B0703020102020204" pitchFamily="34" charset="0"/>
              </a:rPr>
              <a:t>une étape </a:t>
            </a:r>
            <a:r>
              <a:rPr lang="fr-FR" dirty="0">
                <a:solidFill>
                  <a:schemeClr val="bg1"/>
                </a:solidFill>
                <a:latin typeface="Franklin Gothic Demi" panose="020B0703020102020204" pitchFamily="34" charset="0"/>
              </a:rPr>
              <a:t>d’ajout de </a:t>
            </a:r>
            <a:r>
              <a:rPr lang="fr-FR" dirty="0" err="1">
                <a:solidFill>
                  <a:schemeClr val="bg1"/>
                </a:solidFill>
                <a:latin typeface="Franklin Gothic Demi" panose="020B0703020102020204" pitchFamily="34" charset="0"/>
              </a:rPr>
              <a:t>features</a:t>
            </a:r>
            <a:r>
              <a:rPr lang="fr-FR" dirty="0">
                <a:solidFill>
                  <a:schemeClr val="bg1"/>
                </a:solidFill>
                <a:latin typeface="Franklin Gothic Demi" panose="020B0703020102020204" pitchFamily="34" charset="0"/>
              </a:rPr>
              <a:t> est donc indispensable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E18A396-0774-46DF-80FB-8E8A9C7FDDDF}"/>
              </a:ext>
            </a:extLst>
          </p:cNvPr>
          <p:cNvSpPr txBox="1"/>
          <p:nvPr/>
        </p:nvSpPr>
        <p:spPr>
          <a:xfrm>
            <a:off x="1766463" y="2182024"/>
            <a:ext cx="21910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altLang="ko-KR" sz="1400" b="1" dirty="0" smtClean="0">
                <a:solidFill>
                  <a:schemeClr val="bg1"/>
                </a:solidFill>
                <a:cs typeface="Arial" pitchFamily="34" charset="0"/>
              </a:rPr>
              <a:t>État </a:t>
            </a:r>
            <a:r>
              <a:rPr lang="fr-FR" altLang="ko-KR" sz="1400" b="1" dirty="0">
                <a:solidFill>
                  <a:schemeClr val="bg1"/>
                </a:solidFill>
                <a:cs typeface="Arial" pitchFamily="34" charset="0"/>
              </a:rPr>
              <a:t>d’origine du client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E4AA505-E06A-4412-BFD7-59064CC59157}"/>
              </a:ext>
            </a:extLst>
          </p:cNvPr>
          <p:cNvSpPr txBox="1"/>
          <p:nvPr/>
        </p:nvSpPr>
        <p:spPr>
          <a:xfrm>
            <a:off x="8238315" y="1526567"/>
            <a:ext cx="22308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err="1" smtClean="0">
                <a:solidFill>
                  <a:schemeClr val="bg1"/>
                </a:solidFill>
                <a:cs typeface="Arial" pitchFamily="34" charset="0"/>
              </a:rPr>
              <a:t>Rétention</a:t>
            </a:r>
            <a:r>
              <a:rPr lang="en-US" altLang="ko-KR" b="1" dirty="0" smtClean="0">
                <a:solidFill>
                  <a:schemeClr val="bg1"/>
                </a:solidFill>
                <a:cs typeface="Arial" pitchFamily="34" charset="0"/>
              </a:rPr>
              <a:t>/</a:t>
            </a:r>
            <a:r>
              <a:rPr lang="en-US" altLang="ko-KR" b="1" dirty="0" err="1" smtClean="0">
                <a:solidFill>
                  <a:schemeClr val="bg1"/>
                </a:solidFill>
                <a:cs typeface="Arial" pitchFamily="34" charset="0"/>
              </a:rPr>
              <a:t>Fidélité</a:t>
            </a:r>
            <a:endParaRPr lang="en-US" altLang="ko-KR" b="1" dirty="0">
              <a:solidFill>
                <a:schemeClr val="bg1"/>
              </a:solidFill>
              <a:cs typeface="Arial" pitchFamily="34" charset="0"/>
            </a:endParaRPr>
          </a:p>
          <a:p>
            <a:pPr algn="ctr"/>
            <a:endParaRPr lang="ko-KR" altLang="en-US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E18A396-0774-46DF-80FB-8E8A9C7FDDDF}"/>
              </a:ext>
            </a:extLst>
          </p:cNvPr>
          <p:cNvSpPr txBox="1"/>
          <p:nvPr/>
        </p:nvSpPr>
        <p:spPr>
          <a:xfrm>
            <a:off x="8092404" y="2172898"/>
            <a:ext cx="233765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altLang="ko-KR" sz="1400" b="1" dirty="0" smtClean="0">
                <a:solidFill>
                  <a:schemeClr val="bg1"/>
                </a:solidFill>
                <a:cs typeface="Arial" pitchFamily="34" charset="0"/>
              </a:rPr>
              <a:t>Nb </a:t>
            </a:r>
            <a:r>
              <a:rPr lang="fr-FR" altLang="ko-KR" sz="1400" b="1" dirty="0">
                <a:solidFill>
                  <a:schemeClr val="bg1"/>
                </a:solidFill>
                <a:cs typeface="Arial" pitchFamily="34" charset="0"/>
              </a:rPr>
              <a:t>de jour dernier </a:t>
            </a:r>
            <a:r>
              <a:rPr lang="fr-FR" altLang="ko-KR" sz="1400" b="1" dirty="0" smtClean="0">
                <a:solidFill>
                  <a:schemeClr val="bg1"/>
                </a:solidFill>
                <a:cs typeface="Arial" pitchFamily="34" charset="0"/>
              </a:rPr>
              <a:t>achat</a:t>
            </a:r>
          </a:p>
          <a:p>
            <a:endParaRPr lang="fr-FR" altLang="ko-KR" sz="1400" b="1" dirty="0">
              <a:solidFill>
                <a:schemeClr val="bg1"/>
              </a:solidFill>
              <a:cs typeface="Arial" pitchFamily="34" charset="0"/>
            </a:endParaRPr>
          </a:p>
          <a:p>
            <a:r>
              <a:rPr lang="fr-FR" altLang="ko-KR" sz="1400" b="1" dirty="0">
                <a:solidFill>
                  <a:schemeClr val="bg1"/>
                </a:solidFill>
                <a:cs typeface="Arial" pitchFamily="34" charset="0"/>
              </a:rPr>
              <a:t>Fréquence </a:t>
            </a:r>
            <a:r>
              <a:rPr lang="fr-FR" altLang="ko-KR" sz="1400" b="1" dirty="0" smtClean="0">
                <a:solidFill>
                  <a:schemeClr val="bg1"/>
                </a:solidFill>
                <a:cs typeface="Arial" pitchFamily="34" charset="0"/>
              </a:rPr>
              <a:t>d’achat</a:t>
            </a:r>
          </a:p>
          <a:p>
            <a:endParaRPr lang="fr-FR" altLang="ko-KR" sz="1400" b="1" dirty="0">
              <a:solidFill>
                <a:schemeClr val="bg1"/>
              </a:solidFill>
              <a:cs typeface="Arial" pitchFamily="34" charset="0"/>
            </a:endParaRPr>
          </a:p>
          <a:p>
            <a:r>
              <a:rPr lang="fr-FR" altLang="ko-KR" sz="1400" b="1" dirty="0">
                <a:solidFill>
                  <a:schemeClr val="bg1"/>
                </a:solidFill>
                <a:cs typeface="Arial" pitchFamily="34" charset="0"/>
              </a:rPr>
              <a:t>Note moyenne </a:t>
            </a:r>
            <a:r>
              <a:rPr lang="fr-FR" altLang="ko-KR" sz="1400" b="1" dirty="0" smtClean="0">
                <a:solidFill>
                  <a:schemeClr val="bg1"/>
                </a:solidFill>
                <a:cs typeface="Arial" pitchFamily="34" charset="0"/>
              </a:rPr>
              <a:t>commentaires</a:t>
            </a:r>
          </a:p>
          <a:p>
            <a:endParaRPr lang="fr-FR" altLang="ko-KR" sz="1400" b="1" dirty="0">
              <a:solidFill>
                <a:schemeClr val="bg1"/>
              </a:solidFill>
              <a:cs typeface="Arial" pitchFamily="34" charset="0"/>
            </a:endParaRPr>
          </a:p>
          <a:p>
            <a:r>
              <a:rPr lang="fr-FR" altLang="ko-KR" sz="1400" b="1" dirty="0">
                <a:solidFill>
                  <a:schemeClr val="bg1"/>
                </a:solidFill>
                <a:cs typeface="Arial" pitchFamily="34" charset="0"/>
              </a:rPr>
              <a:t>Nombre de commentaires</a:t>
            </a:r>
            <a:endParaRPr lang="en-US" altLang="ko-KR" sz="1400" b="1" dirty="0">
              <a:solidFill>
                <a:schemeClr val="bg1"/>
              </a:solidFill>
              <a:cs typeface="Arial" pitchFamily="34" charset="0"/>
            </a:endParaRPr>
          </a:p>
          <a:p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800113" y="5339314"/>
            <a:ext cx="2385753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400" dirty="0">
                <a:solidFill>
                  <a:schemeClr val="bg1"/>
                </a:solidFill>
              </a:rPr>
              <a:t>Les indicateurs de conversion permettront d'avoir une idée plus précise de la performance exploitée par le client. </a:t>
            </a:r>
          </a:p>
        </p:txBody>
      </p:sp>
      <p:sp>
        <p:nvSpPr>
          <p:cNvPr id="4" name="Rectangle 3"/>
          <p:cNvSpPr/>
          <p:nvPr/>
        </p:nvSpPr>
        <p:spPr>
          <a:xfrm>
            <a:off x="8092404" y="5361761"/>
            <a:ext cx="2270043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400" dirty="0">
                <a:solidFill>
                  <a:schemeClr val="bg1"/>
                </a:solidFill>
              </a:rPr>
              <a:t>Une fois l'aspect purement business traité, il est indispensable d'en savoir plus sur le degré de fidélisation du </a:t>
            </a:r>
            <a:r>
              <a:rPr lang="fr-FR" sz="1400" dirty="0" smtClean="0">
                <a:solidFill>
                  <a:schemeClr val="bg1"/>
                </a:solidFill>
              </a:rPr>
              <a:t>client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440497" y="5323081"/>
            <a:ext cx="2565263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400" dirty="0">
                <a:solidFill>
                  <a:schemeClr val="bg1"/>
                </a:solidFill>
              </a:rPr>
              <a:t>L</a:t>
            </a:r>
            <a:r>
              <a:rPr lang="fr-FR" sz="1400" dirty="0" smtClean="0">
                <a:solidFill>
                  <a:schemeClr val="bg1"/>
                </a:solidFill>
              </a:rPr>
              <a:t>a </a:t>
            </a:r>
            <a:r>
              <a:rPr lang="fr-FR" sz="1400" dirty="0">
                <a:solidFill>
                  <a:schemeClr val="bg1"/>
                </a:solidFill>
              </a:rPr>
              <a:t>notion du lieu de résidence (ou de consommation) du produit. Le client peut-être mieux représenté dans certaines régions du </a:t>
            </a:r>
            <a:r>
              <a:rPr lang="fr-FR" sz="1400" dirty="0" smtClean="0">
                <a:solidFill>
                  <a:schemeClr val="bg1"/>
                </a:solidFill>
              </a:rPr>
              <a:t>Brésil</a:t>
            </a:r>
            <a:endParaRPr lang="fr-FR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17189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object 12"/>
          <p:cNvSpPr txBox="1">
            <a:spLocks/>
          </p:cNvSpPr>
          <p:nvPr/>
        </p:nvSpPr>
        <p:spPr>
          <a:xfrm>
            <a:off x="0" y="0"/>
            <a:ext cx="12191999" cy="566822"/>
          </a:xfrm>
          <a:prstGeom prst="rect">
            <a:avLst/>
          </a:prstGeom>
          <a:solidFill>
            <a:srgbClr val="FFC000"/>
          </a:solidFill>
        </p:spPr>
        <p:txBody>
          <a:bodyPr vert="horz" wrap="square" lIns="0" tIns="73660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85725" algn="ctr">
              <a:lnSpc>
                <a:spcPct val="100000"/>
              </a:lnSpc>
              <a:spcBef>
                <a:spcPts val="580"/>
              </a:spcBef>
              <a:spcAft>
                <a:spcPts val="600"/>
              </a:spcAft>
            </a:pPr>
            <a:r>
              <a:rPr lang="fr-FR" sz="3200" b="1" dirty="0" smtClean="0">
                <a:latin typeface="Franklin Gothic Demi" panose="020B0703020102020204" pitchFamily="34" charset="0"/>
              </a:rPr>
              <a:t>Jeu </a:t>
            </a:r>
            <a:r>
              <a:rPr lang="fr-FR" sz="3200" b="1" dirty="0">
                <a:latin typeface="Franklin Gothic Demi" panose="020B0703020102020204" pitchFamily="34" charset="0"/>
              </a:rPr>
              <a:t>de données obtenu</a:t>
            </a:r>
          </a:p>
        </p:txBody>
      </p:sp>
      <p:sp>
        <p:nvSpPr>
          <p:cNvPr id="2" name="Rectangle 1"/>
          <p:cNvSpPr/>
          <p:nvPr/>
        </p:nvSpPr>
        <p:spPr>
          <a:xfrm>
            <a:off x="1290664" y="1031598"/>
            <a:ext cx="4636310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000" dirty="0" smtClean="0">
                <a:solidFill>
                  <a:schemeClr val="bg1"/>
                </a:solidFill>
                <a:latin typeface="Franklin Gothic Demi" panose="020B0703020102020204" pitchFamily="34" charset="0"/>
              </a:rPr>
              <a:t>Echantillon </a:t>
            </a:r>
            <a:r>
              <a:rPr lang="fr-FR" sz="2000" dirty="0">
                <a:solidFill>
                  <a:schemeClr val="bg1"/>
                </a:solidFill>
                <a:latin typeface="Franklin Gothic Demi" panose="020B0703020102020204" pitchFamily="34" charset="0"/>
              </a:rPr>
              <a:t>de travail </a:t>
            </a:r>
            <a:endParaRPr lang="fr-FR" sz="2000" dirty="0" smtClean="0">
              <a:solidFill>
                <a:schemeClr val="bg1"/>
              </a:solidFill>
              <a:latin typeface="Franklin Gothic Demi" panose="020B0703020102020204" pitchFamily="34" charset="0"/>
            </a:endParaRPr>
          </a:p>
          <a:p>
            <a:endParaRPr lang="fr-FR" sz="2000" dirty="0">
              <a:solidFill>
                <a:schemeClr val="bg1"/>
              </a:solidFill>
              <a:latin typeface="Franklin Gothic Demi" panose="020B0703020102020204" pitchFamily="34" charset="0"/>
            </a:endParaRPr>
          </a:p>
          <a:p>
            <a:r>
              <a:rPr lang="fr-FR" sz="2000" dirty="0">
                <a:solidFill>
                  <a:schemeClr val="bg1"/>
                </a:solidFill>
                <a:latin typeface="Franklin Gothic Demi" panose="020B0703020102020204" pitchFamily="34" charset="0"/>
              </a:rPr>
              <a:t>Indexé sur l’identifiant unique </a:t>
            </a:r>
            <a:r>
              <a:rPr lang="fr-FR" sz="2000" dirty="0" smtClean="0">
                <a:solidFill>
                  <a:schemeClr val="bg1"/>
                </a:solidFill>
                <a:latin typeface="Franklin Gothic Demi" panose="020B0703020102020204" pitchFamily="34" charset="0"/>
              </a:rPr>
              <a:t>client</a:t>
            </a:r>
          </a:p>
          <a:p>
            <a:endParaRPr lang="fr-FR" sz="2000" dirty="0">
              <a:solidFill>
                <a:schemeClr val="bg1"/>
              </a:solidFill>
              <a:latin typeface="Franklin Gothic Demi" panose="020B0703020102020204" pitchFamily="34" charset="0"/>
            </a:endParaRPr>
          </a:p>
          <a:p>
            <a:pPr marL="342900" indent="-342900">
              <a:buFontTx/>
              <a:buChar char="-"/>
            </a:pPr>
            <a:r>
              <a:rPr lang="fr-FR" sz="2000" dirty="0" smtClean="0">
                <a:solidFill>
                  <a:schemeClr val="bg1"/>
                </a:solidFill>
                <a:latin typeface="Franklin Gothic Demi" panose="020B0703020102020204" pitchFamily="34" charset="0"/>
              </a:rPr>
              <a:t>93 </a:t>
            </a:r>
            <a:r>
              <a:rPr lang="fr-FR" sz="2000" dirty="0">
                <a:solidFill>
                  <a:schemeClr val="bg1"/>
                </a:solidFill>
                <a:latin typeface="Franklin Gothic Demi" panose="020B0703020102020204" pitchFamily="34" charset="0"/>
              </a:rPr>
              <a:t>694 </a:t>
            </a:r>
            <a:r>
              <a:rPr lang="fr-FR" sz="2000" dirty="0" smtClean="0">
                <a:solidFill>
                  <a:schemeClr val="bg1"/>
                </a:solidFill>
                <a:latin typeface="Franklin Gothic Demi" panose="020B0703020102020204" pitchFamily="34" charset="0"/>
              </a:rPr>
              <a:t>lignes</a:t>
            </a:r>
          </a:p>
          <a:p>
            <a:pPr marL="342900" indent="-342900">
              <a:buFontTx/>
              <a:buChar char="-"/>
            </a:pPr>
            <a:endParaRPr lang="fr-FR" sz="2000" dirty="0">
              <a:solidFill>
                <a:schemeClr val="bg1"/>
              </a:solidFill>
              <a:latin typeface="Franklin Gothic Demi" panose="020B0703020102020204" pitchFamily="34" charset="0"/>
            </a:endParaRPr>
          </a:p>
          <a:p>
            <a:pPr marL="342900" indent="-342900">
              <a:buFontTx/>
              <a:buChar char="-"/>
            </a:pPr>
            <a:r>
              <a:rPr lang="fr-FR" sz="2000" dirty="0" smtClean="0">
                <a:solidFill>
                  <a:schemeClr val="bg1"/>
                </a:solidFill>
                <a:latin typeface="Franklin Gothic Demi" panose="020B0703020102020204" pitchFamily="34" charset="0"/>
              </a:rPr>
              <a:t>35 colonnes</a:t>
            </a:r>
          </a:p>
          <a:p>
            <a:pPr marL="342900" indent="-342900">
              <a:buFontTx/>
              <a:buChar char="-"/>
            </a:pPr>
            <a:endParaRPr lang="fr-FR" sz="2000" dirty="0">
              <a:solidFill>
                <a:schemeClr val="bg1"/>
              </a:solidFill>
              <a:latin typeface="Franklin Gothic Demi" panose="020B0703020102020204" pitchFamily="34" charset="0"/>
            </a:endParaRPr>
          </a:p>
          <a:p>
            <a:pPr marL="342900" indent="-342900">
              <a:buFontTx/>
              <a:buChar char="-"/>
            </a:pPr>
            <a:r>
              <a:rPr lang="fr-FR" sz="2000" dirty="0" smtClean="0">
                <a:solidFill>
                  <a:schemeClr val="bg1"/>
                </a:solidFill>
                <a:latin typeface="Franklin Gothic Demi" panose="020B0703020102020204" pitchFamily="34" charset="0"/>
              </a:rPr>
              <a:t>0 doublon</a:t>
            </a:r>
          </a:p>
          <a:p>
            <a:pPr marL="342900" indent="-342900">
              <a:buFontTx/>
              <a:buChar char="-"/>
            </a:pPr>
            <a:endParaRPr lang="fr-FR" sz="2000" dirty="0">
              <a:solidFill>
                <a:schemeClr val="bg1"/>
              </a:solidFill>
              <a:latin typeface="Franklin Gothic Demi" panose="020B0703020102020204" pitchFamily="34" charset="0"/>
            </a:endParaRPr>
          </a:p>
          <a:p>
            <a:pPr marL="342900" indent="-342900">
              <a:buFontTx/>
              <a:buChar char="-"/>
            </a:pPr>
            <a:r>
              <a:rPr lang="fr-FR" sz="2000" dirty="0" smtClean="0">
                <a:solidFill>
                  <a:schemeClr val="bg1"/>
                </a:solidFill>
                <a:latin typeface="Franklin Gothic Demi" panose="020B0703020102020204" pitchFamily="34" charset="0"/>
              </a:rPr>
              <a:t>0 </a:t>
            </a:r>
            <a:r>
              <a:rPr lang="fr-FR" sz="2000" dirty="0" err="1" smtClean="0">
                <a:solidFill>
                  <a:schemeClr val="bg1"/>
                </a:solidFill>
                <a:latin typeface="Franklin Gothic Demi" panose="020B0703020102020204" pitchFamily="34" charset="0"/>
              </a:rPr>
              <a:t>NaN</a:t>
            </a:r>
            <a:endParaRPr lang="fr-FR" sz="2000" dirty="0" smtClean="0">
              <a:solidFill>
                <a:schemeClr val="bg1"/>
              </a:solidFill>
              <a:latin typeface="Franklin Gothic Demi" panose="020B0703020102020204" pitchFamily="34" charset="0"/>
            </a:endParaRPr>
          </a:p>
          <a:p>
            <a:pPr marL="342900" indent="-342900">
              <a:buFontTx/>
              <a:buChar char="-"/>
            </a:pPr>
            <a:endParaRPr lang="fr-FR" sz="2000" dirty="0">
              <a:solidFill>
                <a:schemeClr val="bg1"/>
              </a:solidFill>
              <a:latin typeface="Franklin Gothic Demi" panose="020B0703020102020204" pitchFamily="34" charset="0"/>
            </a:endParaRPr>
          </a:p>
          <a:p>
            <a:r>
              <a:rPr lang="fr-FR" sz="2000" dirty="0" err="1">
                <a:solidFill>
                  <a:schemeClr val="bg1"/>
                </a:solidFill>
                <a:latin typeface="Franklin Gothic Demi" panose="020B0703020102020204" pitchFamily="34" charset="0"/>
              </a:rPr>
              <a:t>Preprocessing</a:t>
            </a:r>
            <a:r>
              <a:rPr lang="fr-FR" sz="2000" dirty="0">
                <a:solidFill>
                  <a:schemeClr val="bg1"/>
                </a:solidFill>
                <a:latin typeface="Franklin Gothic Demi" panose="020B0703020102020204" pitchFamily="34" charset="0"/>
              </a:rPr>
              <a:t> à effectuer pour </a:t>
            </a:r>
            <a:r>
              <a:rPr lang="fr-FR" sz="2000" dirty="0" smtClean="0">
                <a:solidFill>
                  <a:schemeClr val="bg1"/>
                </a:solidFill>
                <a:latin typeface="Franklin Gothic Demi" panose="020B0703020102020204" pitchFamily="34" charset="0"/>
              </a:rPr>
              <a:t>les différences d’échelle</a:t>
            </a:r>
            <a:r>
              <a:rPr lang="fr-FR" sz="2000" dirty="0">
                <a:solidFill>
                  <a:schemeClr val="bg1"/>
                </a:solidFill>
                <a:latin typeface="Franklin Gothic Demi" panose="020B0703020102020204" pitchFamily="34" charset="0"/>
              </a:rPr>
              <a:t>, l’encodage puis réduction de dimension PCA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9158" y="862792"/>
            <a:ext cx="4038600" cy="544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8182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>
            <a:extLst>
              <a:ext uri="{FF2B5EF4-FFF2-40B4-BE49-F238E27FC236}">
                <a16:creationId xmlns:a16="http://schemas.microsoft.com/office/drawing/2014/main" id="{8930E984-2898-446A-BBCC-972A4F5C8A11}"/>
              </a:ext>
            </a:extLst>
          </p:cNvPr>
          <p:cNvGrpSpPr/>
          <p:nvPr/>
        </p:nvGrpSpPr>
        <p:grpSpPr>
          <a:xfrm>
            <a:off x="6848520" y="1668189"/>
            <a:ext cx="4647982" cy="1314120"/>
            <a:chOff x="6127001" y="975256"/>
            <a:chExt cx="4325625" cy="1314120"/>
          </a:xfrm>
        </p:grpSpPr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AB2ADD4C-C730-418D-8969-EBE392E13CE9}"/>
                </a:ext>
              </a:extLst>
            </p:cNvPr>
            <p:cNvSpPr txBox="1"/>
            <p:nvPr/>
          </p:nvSpPr>
          <p:spPr>
            <a:xfrm>
              <a:off x="6127001" y="975256"/>
              <a:ext cx="1431024" cy="1015663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6000" b="1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itchFamily="34" charset="0"/>
                </a:rPr>
                <a:t>02</a:t>
              </a:r>
              <a:endParaRPr lang="ko-KR" altLang="en-US" sz="6000" b="1" dirty="0">
                <a:solidFill>
                  <a:schemeClr val="tx1">
                    <a:lumMod val="50000"/>
                    <a:lumOff val="50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C2D60BF5-734C-4822-B3C3-C1F81420029C}"/>
                </a:ext>
              </a:extLst>
            </p:cNvPr>
            <p:cNvSpPr txBox="1"/>
            <p:nvPr/>
          </p:nvSpPr>
          <p:spPr>
            <a:xfrm>
              <a:off x="7326571" y="1273713"/>
              <a:ext cx="3126055" cy="1015663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fr-FR" altLang="ko-KR" sz="2000" b="1" dirty="0">
                  <a:solidFill>
                    <a:schemeClr val="accent2"/>
                  </a:solidFill>
                  <a:cs typeface="Arial" pitchFamily="34" charset="0"/>
                </a:rPr>
                <a:t>Analyse exploratoire </a:t>
              </a:r>
            </a:p>
            <a:p>
              <a:r>
                <a:rPr lang="fr-FR" altLang="ko-KR" sz="2000" b="1" dirty="0" smtClean="0">
                  <a:solidFill>
                    <a:schemeClr val="accent2"/>
                  </a:solidFill>
                  <a:cs typeface="Arial" pitchFamily="34" charset="0"/>
                </a:rPr>
                <a:t> </a:t>
              </a:r>
            </a:p>
            <a:p>
              <a:endParaRPr lang="ko-KR" altLang="en-US" sz="2000" b="1" dirty="0">
                <a:solidFill>
                  <a:schemeClr val="accent2"/>
                </a:solidFill>
                <a:cs typeface="Arial" pitchFamily="34" charset="0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042C12F7-AE9B-40D2-A6C4-2F1B6BC860EE}"/>
              </a:ext>
            </a:extLst>
          </p:cNvPr>
          <p:cNvSpPr txBox="1"/>
          <p:nvPr/>
        </p:nvSpPr>
        <p:spPr>
          <a:xfrm>
            <a:off x="638875" y="535066"/>
            <a:ext cx="3479896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fr-FR" sz="5400" dirty="0" smtClean="0">
                <a:solidFill>
                  <a:schemeClr val="bg1"/>
                </a:solidFill>
                <a:latin typeface="Source Sans Pro"/>
              </a:rPr>
              <a:t>Sommaire</a:t>
            </a:r>
            <a:endParaRPr lang="ko-KR" altLang="en-US" sz="5400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2F7D63C-9C1E-483F-9F3C-623D625D2CE1}"/>
              </a:ext>
            </a:extLst>
          </p:cNvPr>
          <p:cNvGrpSpPr/>
          <p:nvPr/>
        </p:nvGrpSpPr>
        <p:grpSpPr>
          <a:xfrm rot="16200000" flipH="1">
            <a:off x="2458686" y="4082555"/>
            <a:ext cx="3634011" cy="1097280"/>
            <a:chOff x="8230329" y="5360525"/>
            <a:chExt cx="3634011" cy="109728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03C245B-3C75-41B6-B64A-09E40959C5AD}"/>
                </a:ext>
              </a:extLst>
            </p:cNvPr>
            <p:cNvSpPr/>
            <p:nvPr/>
          </p:nvSpPr>
          <p:spPr>
            <a:xfrm rot="10800000" flipV="1">
              <a:off x="11772900" y="5360525"/>
              <a:ext cx="91440" cy="10972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90CF62E-B43D-4CFB-B3C2-60836643346E}"/>
                </a:ext>
              </a:extLst>
            </p:cNvPr>
            <p:cNvSpPr/>
            <p:nvPr/>
          </p:nvSpPr>
          <p:spPr>
            <a:xfrm flipH="1">
              <a:off x="8230329" y="6366364"/>
              <a:ext cx="3634011" cy="914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DDFDBBB-5FD1-4358-9ACC-967678FD5B83}"/>
              </a:ext>
            </a:extLst>
          </p:cNvPr>
          <p:cNvGrpSpPr/>
          <p:nvPr/>
        </p:nvGrpSpPr>
        <p:grpSpPr>
          <a:xfrm rot="16200000" flipV="1">
            <a:off x="-701217" y="1737213"/>
            <a:ext cx="3643536" cy="1106806"/>
            <a:chOff x="8230329" y="5360525"/>
            <a:chExt cx="3643536" cy="1106806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F0265A0C-13F4-4D76-8DF8-C9FD24BAB3EA}"/>
                </a:ext>
              </a:extLst>
            </p:cNvPr>
            <p:cNvSpPr/>
            <p:nvPr/>
          </p:nvSpPr>
          <p:spPr>
            <a:xfrm rot="10800000" flipV="1">
              <a:off x="11782425" y="5360525"/>
              <a:ext cx="91440" cy="10972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2C072D6-C945-4B11-B7E6-8019C6B738A1}"/>
                </a:ext>
              </a:extLst>
            </p:cNvPr>
            <p:cNvSpPr/>
            <p:nvPr/>
          </p:nvSpPr>
          <p:spPr>
            <a:xfrm flipH="1">
              <a:off x="8230329" y="6375891"/>
              <a:ext cx="3634011" cy="914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Diamond 29">
            <a:extLst>
              <a:ext uri="{FF2B5EF4-FFF2-40B4-BE49-F238E27FC236}">
                <a16:creationId xmlns:a16="http://schemas.microsoft.com/office/drawing/2014/main" id="{65697609-5EA4-4D68-BE22-A65FB4074EBA}"/>
              </a:ext>
            </a:extLst>
          </p:cNvPr>
          <p:cNvSpPr/>
          <p:nvPr/>
        </p:nvSpPr>
        <p:spPr>
          <a:xfrm>
            <a:off x="6417310" y="4338417"/>
            <a:ext cx="436586" cy="436586"/>
          </a:xfrm>
          <a:prstGeom prst="diamond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Diamond 30">
            <a:extLst>
              <a:ext uri="{FF2B5EF4-FFF2-40B4-BE49-F238E27FC236}">
                <a16:creationId xmlns:a16="http://schemas.microsoft.com/office/drawing/2014/main" id="{6C3EB5A1-3CF0-4BD5-BB53-71BA76F7E118}"/>
              </a:ext>
            </a:extLst>
          </p:cNvPr>
          <p:cNvSpPr/>
          <p:nvPr/>
        </p:nvSpPr>
        <p:spPr>
          <a:xfrm>
            <a:off x="6417310" y="787356"/>
            <a:ext cx="436586" cy="436586"/>
          </a:xfrm>
          <a:prstGeom prst="diamond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Diamond 31">
            <a:extLst>
              <a:ext uri="{FF2B5EF4-FFF2-40B4-BE49-F238E27FC236}">
                <a16:creationId xmlns:a16="http://schemas.microsoft.com/office/drawing/2014/main" id="{07DED52A-6554-4E8F-991E-8854317480D7}"/>
              </a:ext>
            </a:extLst>
          </p:cNvPr>
          <p:cNvSpPr/>
          <p:nvPr/>
        </p:nvSpPr>
        <p:spPr>
          <a:xfrm>
            <a:off x="6417310" y="3127651"/>
            <a:ext cx="432491" cy="432491"/>
          </a:xfrm>
          <a:prstGeom prst="diamond">
            <a:avLst/>
          </a:prstGeom>
          <a:noFill/>
          <a:ln w="254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Diamond 32">
            <a:extLst>
              <a:ext uri="{FF2B5EF4-FFF2-40B4-BE49-F238E27FC236}">
                <a16:creationId xmlns:a16="http://schemas.microsoft.com/office/drawing/2014/main" id="{9F0825D9-D869-4D5D-A365-028BEBB07060}"/>
              </a:ext>
            </a:extLst>
          </p:cNvPr>
          <p:cNvSpPr/>
          <p:nvPr/>
        </p:nvSpPr>
        <p:spPr>
          <a:xfrm>
            <a:off x="6417310" y="5538444"/>
            <a:ext cx="436586" cy="436586"/>
          </a:xfrm>
          <a:prstGeom prst="diamond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458D45E1-3406-4A9F-936E-982BCC338E2E}"/>
              </a:ext>
            </a:extLst>
          </p:cNvPr>
          <p:cNvGrpSpPr/>
          <p:nvPr/>
        </p:nvGrpSpPr>
        <p:grpSpPr>
          <a:xfrm>
            <a:off x="6931649" y="488899"/>
            <a:ext cx="5515430" cy="1015663"/>
            <a:chOff x="6127001" y="975256"/>
            <a:chExt cx="5515430" cy="1015663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5E3BD7D-EEC6-41FC-867D-95F2B71346B3}"/>
                </a:ext>
              </a:extLst>
            </p:cNvPr>
            <p:cNvSpPr txBox="1"/>
            <p:nvPr/>
          </p:nvSpPr>
          <p:spPr>
            <a:xfrm>
              <a:off x="6127001" y="975256"/>
              <a:ext cx="1431024" cy="1015663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6000" b="1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itchFamily="34" charset="0"/>
                </a:rPr>
                <a:t>01</a:t>
              </a:r>
              <a:endParaRPr lang="ko-KR" altLang="en-US" sz="6000" b="1" dirty="0">
                <a:solidFill>
                  <a:schemeClr val="tx1">
                    <a:lumMod val="50000"/>
                    <a:lumOff val="50000"/>
                  </a:schemeClr>
                </a:solidFill>
                <a:cs typeface="Arial" pitchFamily="34" charset="0"/>
              </a:endParaRPr>
            </a:p>
          </p:txBody>
        </p: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8E16F429-6192-415F-9755-6EE02C49F2C5}"/>
                </a:ext>
              </a:extLst>
            </p:cNvPr>
            <p:cNvGrpSpPr/>
            <p:nvPr/>
          </p:nvGrpSpPr>
          <p:grpSpPr>
            <a:xfrm>
              <a:off x="7186295" y="1273713"/>
              <a:ext cx="4456136" cy="644783"/>
              <a:chOff x="7168717" y="1368649"/>
              <a:chExt cx="4456136" cy="644783"/>
            </a:xfrm>
          </p:grpSpPr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93B75C5-9BDB-4B5F-AB3F-CB12A702F1F8}"/>
                  </a:ext>
                </a:extLst>
              </p:cNvPr>
              <p:cNvSpPr txBox="1"/>
              <p:nvPr/>
            </p:nvSpPr>
            <p:spPr>
              <a:xfrm>
                <a:off x="7168717" y="1736433"/>
                <a:ext cx="445613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altLang="ko-KR" sz="1200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591A18A-7559-4485-BC2C-6ACBBA9F87DF}"/>
                  </a:ext>
                </a:extLst>
              </p:cNvPr>
              <p:cNvSpPr txBox="1"/>
              <p:nvPr/>
            </p:nvSpPr>
            <p:spPr>
              <a:xfrm>
                <a:off x="7315259" y="1368649"/>
                <a:ext cx="3058578" cy="400110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sz="2000" b="1" dirty="0" smtClean="0">
                    <a:solidFill>
                      <a:schemeClr val="accent1"/>
                    </a:solidFill>
                    <a:cs typeface="Arial" pitchFamily="34" charset="0"/>
                  </a:rPr>
                  <a:t>Context</a:t>
                </a:r>
                <a:endParaRPr lang="ko-KR" altLang="en-US" sz="2000" b="1" dirty="0">
                  <a:solidFill>
                    <a:schemeClr val="accent1"/>
                  </a:solidFill>
                  <a:cs typeface="Arial" pitchFamily="34" charset="0"/>
                </a:endParaRPr>
              </a:p>
            </p:txBody>
          </p:sp>
        </p:grpSp>
      </p:grpSp>
      <p:sp>
        <p:nvSpPr>
          <p:cNvPr id="29" name="Diamond 28">
            <a:extLst>
              <a:ext uri="{FF2B5EF4-FFF2-40B4-BE49-F238E27FC236}">
                <a16:creationId xmlns:a16="http://schemas.microsoft.com/office/drawing/2014/main" id="{054C6852-9435-4614-9AEA-A0630E3781E5}"/>
              </a:ext>
            </a:extLst>
          </p:cNvPr>
          <p:cNvSpPr/>
          <p:nvPr/>
        </p:nvSpPr>
        <p:spPr>
          <a:xfrm>
            <a:off x="6417310" y="1948408"/>
            <a:ext cx="436586" cy="436586"/>
          </a:xfrm>
          <a:prstGeom prst="diamond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68CA6C78-DA6C-4275-82EC-3787DFB5550A}"/>
              </a:ext>
            </a:extLst>
          </p:cNvPr>
          <p:cNvGrpSpPr/>
          <p:nvPr/>
        </p:nvGrpSpPr>
        <p:grpSpPr>
          <a:xfrm>
            <a:off x="6955164" y="2814189"/>
            <a:ext cx="5742893" cy="1015663"/>
            <a:chOff x="6150517" y="927870"/>
            <a:chExt cx="5742893" cy="1015663"/>
          </a:xfrm>
        </p:grpSpPr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5C3C1ED3-456D-48B3-A18D-AA9B10A97955}"/>
                </a:ext>
              </a:extLst>
            </p:cNvPr>
            <p:cNvSpPr txBox="1"/>
            <p:nvPr/>
          </p:nvSpPr>
          <p:spPr>
            <a:xfrm>
              <a:off x="6150517" y="927870"/>
              <a:ext cx="1431024" cy="1015663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6000" b="1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itchFamily="34" charset="0"/>
                </a:rPr>
                <a:t>03</a:t>
              </a:r>
              <a:endParaRPr lang="ko-KR" altLang="en-US" sz="6000" b="1" dirty="0">
                <a:solidFill>
                  <a:schemeClr val="tx1">
                    <a:lumMod val="50000"/>
                    <a:lumOff val="50000"/>
                  </a:schemeClr>
                </a:solidFill>
                <a:cs typeface="Arial" pitchFamily="34" charset="0"/>
              </a:endParaRPr>
            </a:p>
          </p:txBody>
        </p: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B3097DBA-A06A-4720-9655-E7F6DE5CE17B}"/>
                </a:ext>
              </a:extLst>
            </p:cNvPr>
            <p:cNvGrpSpPr/>
            <p:nvPr/>
          </p:nvGrpSpPr>
          <p:grpSpPr>
            <a:xfrm>
              <a:off x="7186293" y="1283032"/>
              <a:ext cx="4707117" cy="635464"/>
              <a:chOff x="7168715" y="1377968"/>
              <a:chExt cx="4707117" cy="635464"/>
            </a:xfrm>
          </p:grpSpPr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07A5FCA3-532E-4C20-ABEF-9B1BBB37AA2C}"/>
                  </a:ext>
                </a:extLst>
              </p:cNvPr>
              <p:cNvSpPr txBox="1"/>
              <p:nvPr/>
            </p:nvSpPr>
            <p:spPr>
              <a:xfrm>
                <a:off x="7168715" y="1736433"/>
                <a:ext cx="445613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altLang="ko-KR" sz="1200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FAA994B7-3E11-497F-B303-F940B1BA2CA3}"/>
                  </a:ext>
                </a:extLst>
              </p:cNvPr>
              <p:cNvSpPr txBox="1"/>
              <p:nvPr/>
            </p:nvSpPr>
            <p:spPr>
              <a:xfrm>
                <a:off x="7419695" y="1377968"/>
                <a:ext cx="4456137" cy="400110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sz="2000" b="1" dirty="0" smtClean="0">
                    <a:solidFill>
                      <a:schemeClr val="accent3"/>
                    </a:solidFill>
                    <a:cs typeface="Arial" pitchFamily="34" charset="0"/>
                  </a:rPr>
                  <a:t>Feature </a:t>
                </a:r>
                <a:r>
                  <a:rPr lang="en-US" altLang="ko-KR" sz="2000" b="1" dirty="0" err="1" smtClean="0">
                    <a:solidFill>
                      <a:schemeClr val="accent3"/>
                    </a:solidFill>
                    <a:cs typeface="Arial" pitchFamily="34" charset="0"/>
                  </a:rPr>
                  <a:t>engienering</a:t>
                </a:r>
                <a:r>
                  <a:rPr lang="en-US" altLang="ko-KR" sz="2000" b="1" dirty="0" smtClean="0">
                    <a:solidFill>
                      <a:schemeClr val="accent3"/>
                    </a:solidFill>
                    <a:cs typeface="Arial" pitchFamily="34" charset="0"/>
                  </a:rPr>
                  <a:t>  </a:t>
                </a:r>
                <a:endParaRPr lang="ko-KR" altLang="en-US" sz="2000" b="1" dirty="0">
                  <a:solidFill>
                    <a:schemeClr val="accent3"/>
                  </a:solidFill>
                  <a:cs typeface="Arial" pitchFamily="34" charset="0"/>
                </a:endParaRPr>
              </a:p>
            </p:txBody>
          </p:sp>
        </p:grp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E9B6C371-5C94-42CD-86BA-EE65CCA8A0A3}"/>
              </a:ext>
            </a:extLst>
          </p:cNvPr>
          <p:cNvGrpSpPr/>
          <p:nvPr/>
        </p:nvGrpSpPr>
        <p:grpSpPr>
          <a:xfrm>
            <a:off x="6931647" y="4058198"/>
            <a:ext cx="5701296" cy="1015663"/>
            <a:chOff x="6127001" y="975256"/>
            <a:chExt cx="5701296" cy="1015663"/>
          </a:xfrm>
        </p:grpSpPr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F9430735-CE10-49F3-A6C7-1CCE8BAAA7F2}"/>
                </a:ext>
              </a:extLst>
            </p:cNvPr>
            <p:cNvSpPr txBox="1"/>
            <p:nvPr/>
          </p:nvSpPr>
          <p:spPr>
            <a:xfrm>
              <a:off x="6127001" y="975256"/>
              <a:ext cx="1431024" cy="1015663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6000" b="1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itchFamily="34" charset="0"/>
                </a:rPr>
                <a:t>04</a:t>
              </a:r>
              <a:endParaRPr lang="ko-KR" altLang="en-US" sz="6000" b="1" dirty="0">
                <a:solidFill>
                  <a:schemeClr val="tx1">
                    <a:lumMod val="50000"/>
                    <a:lumOff val="50000"/>
                  </a:schemeClr>
                </a:solidFill>
                <a:cs typeface="Arial" pitchFamily="34" charset="0"/>
              </a:endParaRPr>
            </a:p>
          </p:txBody>
        </p: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A2E68FA5-2752-4A25-A67B-5C0AE2DB84FC}"/>
                </a:ext>
              </a:extLst>
            </p:cNvPr>
            <p:cNvGrpSpPr/>
            <p:nvPr/>
          </p:nvGrpSpPr>
          <p:grpSpPr>
            <a:xfrm>
              <a:off x="7186293" y="1281780"/>
              <a:ext cx="4642004" cy="636716"/>
              <a:chOff x="7168715" y="1376716"/>
              <a:chExt cx="4642004" cy="636716"/>
            </a:xfrm>
          </p:grpSpPr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5C42DF97-C8D5-45F6-9BF3-B650D985AC89}"/>
                  </a:ext>
                </a:extLst>
              </p:cNvPr>
              <p:cNvSpPr txBox="1"/>
              <p:nvPr/>
            </p:nvSpPr>
            <p:spPr>
              <a:xfrm>
                <a:off x="7168715" y="1736433"/>
                <a:ext cx="445613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altLang="ko-KR" sz="1200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44E65764-3AA6-4F74-89F2-7ACE88A1A06E}"/>
                  </a:ext>
                </a:extLst>
              </p:cNvPr>
              <p:cNvSpPr txBox="1"/>
              <p:nvPr/>
            </p:nvSpPr>
            <p:spPr>
              <a:xfrm>
                <a:off x="7354581" y="1376716"/>
                <a:ext cx="4456138" cy="400110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sz="2000" b="1" dirty="0" smtClean="0">
                    <a:solidFill>
                      <a:schemeClr val="accent4"/>
                    </a:solidFill>
                    <a:cs typeface="Arial" pitchFamily="34" charset="0"/>
                  </a:rPr>
                  <a:t> </a:t>
                </a:r>
                <a:r>
                  <a:rPr lang="en-US" altLang="ko-KR" sz="2000" b="1" dirty="0" err="1" smtClean="0">
                    <a:solidFill>
                      <a:schemeClr val="accent4"/>
                    </a:solidFill>
                    <a:cs typeface="Arial" pitchFamily="34" charset="0"/>
                  </a:rPr>
                  <a:t>Modélisation</a:t>
                </a:r>
                <a:endParaRPr lang="ko-KR" altLang="en-US" sz="2000" b="1" dirty="0">
                  <a:solidFill>
                    <a:schemeClr val="accent4"/>
                  </a:solidFill>
                  <a:cs typeface="Arial" pitchFamily="34" charset="0"/>
                </a:endParaRPr>
              </a:p>
            </p:txBody>
          </p:sp>
        </p:grpSp>
      </p:grpSp>
      <p:sp>
        <p:nvSpPr>
          <p:cNvPr id="95" name="Diamond 94">
            <a:extLst>
              <a:ext uri="{FF2B5EF4-FFF2-40B4-BE49-F238E27FC236}">
                <a16:creationId xmlns:a16="http://schemas.microsoft.com/office/drawing/2014/main" id="{054C6852-9435-4614-9AEA-A0630E3781E5}"/>
              </a:ext>
            </a:extLst>
          </p:cNvPr>
          <p:cNvSpPr/>
          <p:nvPr/>
        </p:nvSpPr>
        <p:spPr>
          <a:xfrm>
            <a:off x="394574" y="4328246"/>
            <a:ext cx="436586" cy="436586"/>
          </a:xfrm>
          <a:prstGeom prst="diamond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E9B6C371-5C94-42CD-86BA-EE65CCA8A0A3}"/>
              </a:ext>
            </a:extLst>
          </p:cNvPr>
          <p:cNvGrpSpPr/>
          <p:nvPr/>
        </p:nvGrpSpPr>
        <p:grpSpPr>
          <a:xfrm>
            <a:off x="6931647" y="5248906"/>
            <a:ext cx="5766409" cy="1015663"/>
            <a:chOff x="6127001" y="975256"/>
            <a:chExt cx="5766409" cy="1015663"/>
          </a:xfrm>
        </p:grpSpPr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F9430735-CE10-49F3-A6C7-1CCE8BAAA7F2}"/>
                </a:ext>
              </a:extLst>
            </p:cNvPr>
            <p:cNvSpPr txBox="1"/>
            <p:nvPr/>
          </p:nvSpPr>
          <p:spPr>
            <a:xfrm>
              <a:off x="6127001" y="975256"/>
              <a:ext cx="1431024" cy="1015663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60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itchFamily="34" charset="0"/>
                </a:rPr>
                <a:t>05</a:t>
              </a:r>
              <a:endParaRPr lang="ko-KR" altLang="en-US" sz="6000" b="1" dirty="0">
                <a:solidFill>
                  <a:schemeClr val="tx1">
                    <a:lumMod val="50000"/>
                    <a:lumOff val="50000"/>
                  </a:schemeClr>
                </a:solidFill>
                <a:cs typeface="Arial" pitchFamily="34" charset="0"/>
              </a:endParaRPr>
            </a:p>
          </p:txBody>
        </p:sp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A2E68FA5-2752-4A25-A67B-5C0AE2DB84FC}"/>
                </a:ext>
              </a:extLst>
            </p:cNvPr>
            <p:cNvGrpSpPr/>
            <p:nvPr/>
          </p:nvGrpSpPr>
          <p:grpSpPr>
            <a:xfrm>
              <a:off x="7186293" y="1301270"/>
              <a:ext cx="4707117" cy="617226"/>
              <a:chOff x="7168715" y="1396206"/>
              <a:chExt cx="4707117" cy="617226"/>
            </a:xfrm>
          </p:grpSpPr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5C42DF97-C8D5-45F6-9BF3-B650D985AC89}"/>
                  </a:ext>
                </a:extLst>
              </p:cNvPr>
              <p:cNvSpPr txBox="1"/>
              <p:nvPr/>
            </p:nvSpPr>
            <p:spPr>
              <a:xfrm>
                <a:off x="7168715" y="1736433"/>
                <a:ext cx="445613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altLang="ko-KR" sz="1200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44E65764-3AA6-4F74-89F2-7ACE88A1A06E}"/>
                  </a:ext>
                </a:extLst>
              </p:cNvPr>
              <p:cNvSpPr txBox="1"/>
              <p:nvPr/>
            </p:nvSpPr>
            <p:spPr>
              <a:xfrm>
                <a:off x="7419694" y="1396206"/>
                <a:ext cx="4456138" cy="400110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sz="2000" b="1" dirty="0" smtClean="0">
                    <a:solidFill>
                      <a:schemeClr val="accent5"/>
                    </a:solidFill>
                    <a:cs typeface="Arial" pitchFamily="34" charset="0"/>
                  </a:rPr>
                  <a:t>Conclusion</a:t>
                </a:r>
                <a:endParaRPr lang="ko-KR" altLang="en-US" sz="2000" b="1" dirty="0">
                  <a:solidFill>
                    <a:schemeClr val="accent5"/>
                  </a:solidFill>
                  <a:cs typeface="Arial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240625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object 12"/>
          <p:cNvSpPr txBox="1">
            <a:spLocks/>
          </p:cNvSpPr>
          <p:nvPr/>
        </p:nvSpPr>
        <p:spPr>
          <a:xfrm>
            <a:off x="0" y="0"/>
            <a:ext cx="12191999" cy="566822"/>
          </a:xfrm>
          <a:prstGeom prst="rect">
            <a:avLst/>
          </a:prstGeom>
          <a:solidFill>
            <a:srgbClr val="FFC000"/>
          </a:solidFill>
        </p:spPr>
        <p:txBody>
          <a:bodyPr vert="horz" wrap="square" lIns="0" tIns="73660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85725" algn="ctr">
              <a:lnSpc>
                <a:spcPct val="100000"/>
              </a:lnSpc>
              <a:spcBef>
                <a:spcPts val="580"/>
              </a:spcBef>
              <a:spcAft>
                <a:spcPts val="600"/>
              </a:spcAft>
            </a:pPr>
            <a:r>
              <a:rPr lang="fr-FR" sz="3200" b="1" dirty="0" smtClean="0">
                <a:latin typeface="Franklin Gothic Demi" panose="020B0703020102020204" pitchFamily="34" charset="0"/>
              </a:rPr>
              <a:t>Standardisation </a:t>
            </a:r>
            <a:r>
              <a:rPr lang="fr-FR" sz="3200" b="1" dirty="0">
                <a:latin typeface="Franklin Gothic Demi" panose="020B0703020102020204" pitchFamily="34" charset="0"/>
              </a:rPr>
              <a:t>- Encodage</a:t>
            </a:r>
          </a:p>
        </p:txBody>
      </p:sp>
      <p:sp>
        <p:nvSpPr>
          <p:cNvPr id="2" name="Rectangle 1"/>
          <p:cNvSpPr/>
          <p:nvPr/>
        </p:nvSpPr>
        <p:spPr>
          <a:xfrm>
            <a:off x="556954" y="898595"/>
            <a:ext cx="11230494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dirty="0" smtClean="0">
                <a:solidFill>
                  <a:schemeClr val="accent3"/>
                </a:solidFill>
                <a:latin typeface="Franklin Gothic Demi" panose="020B0703020102020204" pitchFamily="34" charset="0"/>
              </a:rPr>
              <a:t>Différence </a:t>
            </a:r>
            <a:r>
              <a:rPr lang="fr-FR" sz="2000" dirty="0">
                <a:solidFill>
                  <a:schemeClr val="accent3"/>
                </a:solidFill>
                <a:latin typeface="Franklin Gothic Demi" panose="020B0703020102020204" pitchFamily="34" charset="0"/>
              </a:rPr>
              <a:t>d’échelle entre les </a:t>
            </a:r>
            <a:r>
              <a:rPr lang="fr-FR" sz="2000" dirty="0" err="1">
                <a:solidFill>
                  <a:schemeClr val="accent3"/>
                </a:solidFill>
                <a:latin typeface="Franklin Gothic Demi" panose="020B0703020102020204" pitchFamily="34" charset="0"/>
              </a:rPr>
              <a:t>features</a:t>
            </a:r>
            <a:r>
              <a:rPr lang="fr-FR" sz="2000" dirty="0">
                <a:solidFill>
                  <a:schemeClr val="accent3"/>
                </a:solidFill>
                <a:latin typeface="Franklin Gothic Demi" panose="020B0703020102020204" pitchFamily="34" charset="0"/>
              </a:rPr>
              <a:t> : </a:t>
            </a:r>
          </a:p>
          <a:p>
            <a:pPr algn="ctr"/>
            <a:r>
              <a:rPr lang="fr-FR" sz="2000" i="1" dirty="0">
                <a:solidFill>
                  <a:schemeClr val="bg1"/>
                </a:solidFill>
                <a:latin typeface="Franklin Gothic Demi" panose="020B0703020102020204" pitchFamily="34" charset="0"/>
              </a:rPr>
              <a:t>Traitement par méthode </a:t>
            </a:r>
            <a:r>
              <a:rPr lang="fr-FR" sz="2000" i="1" dirty="0" err="1">
                <a:solidFill>
                  <a:schemeClr val="accent2">
                    <a:lumMod val="40000"/>
                    <a:lumOff val="60000"/>
                  </a:schemeClr>
                </a:solidFill>
                <a:latin typeface="Franklin Gothic Demi" panose="020B0703020102020204" pitchFamily="34" charset="0"/>
              </a:rPr>
              <a:t>StandardScaler</a:t>
            </a:r>
            <a:r>
              <a:rPr lang="fr-FR" sz="2000" i="1" dirty="0" smtClean="0">
                <a:solidFill>
                  <a:schemeClr val="accent2">
                    <a:lumMod val="40000"/>
                    <a:lumOff val="60000"/>
                  </a:schemeClr>
                </a:solidFill>
                <a:latin typeface="Franklin Gothic Demi" panose="020B0703020102020204" pitchFamily="34" charset="0"/>
              </a:rPr>
              <a:t>()</a:t>
            </a:r>
          </a:p>
          <a:p>
            <a:pPr algn="ctr"/>
            <a:endParaRPr lang="fr-FR" sz="2000" dirty="0">
              <a:solidFill>
                <a:schemeClr val="bg1"/>
              </a:solidFill>
              <a:latin typeface="Franklin Gothic Demi" panose="020B0703020102020204" pitchFamily="34" charset="0"/>
            </a:endParaRPr>
          </a:p>
          <a:p>
            <a:pPr algn="ctr"/>
            <a:endParaRPr lang="fr-FR" sz="2000" dirty="0">
              <a:solidFill>
                <a:schemeClr val="bg1"/>
              </a:solidFill>
              <a:latin typeface="Franklin Gothic Demi" panose="020B0703020102020204" pitchFamily="34" charset="0"/>
            </a:endParaRPr>
          </a:p>
          <a:p>
            <a:pPr algn="ctr"/>
            <a:r>
              <a:rPr lang="fr-FR" sz="2000" dirty="0" err="1">
                <a:solidFill>
                  <a:schemeClr val="accent3"/>
                </a:solidFill>
                <a:latin typeface="Franklin Gothic Demi" panose="020B0703020102020204" pitchFamily="34" charset="0"/>
              </a:rPr>
              <a:t>Features</a:t>
            </a:r>
            <a:r>
              <a:rPr lang="fr-FR" sz="2000" dirty="0">
                <a:solidFill>
                  <a:schemeClr val="accent3"/>
                </a:solidFill>
                <a:latin typeface="Franklin Gothic Demi" panose="020B0703020102020204" pitchFamily="34" charset="0"/>
              </a:rPr>
              <a:t> catégorielles liées à la géolocalisation client :</a:t>
            </a:r>
          </a:p>
          <a:p>
            <a:pPr algn="ctr"/>
            <a:r>
              <a:rPr lang="fr-FR" sz="2000" i="1" dirty="0">
                <a:solidFill>
                  <a:schemeClr val="bg1"/>
                </a:solidFill>
                <a:latin typeface="Franklin Gothic Demi" panose="020B0703020102020204" pitchFamily="34" charset="0"/>
              </a:rPr>
              <a:t>Traitement par méthode </a:t>
            </a:r>
            <a:r>
              <a:rPr lang="fr-FR" sz="2000" i="1" dirty="0" err="1">
                <a:solidFill>
                  <a:schemeClr val="accent2">
                    <a:lumMod val="40000"/>
                    <a:lumOff val="60000"/>
                  </a:schemeClr>
                </a:solidFill>
                <a:latin typeface="Franklin Gothic Demi" panose="020B0703020102020204" pitchFamily="34" charset="0"/>
              </a:rPr>
              <a:t>OneHotEncoding</a:t>
            </a:r>
            <a:r>
              <a:rPr lang="fr-FR" sz="2000" i="1" dirty="0" smtClean="0">
                <a:solidFill>
                  <a:schemeClr val="accent2">
                    <a:lumMod val="40000"/>
                    <a:lumOff val="60000"/>
                  </a:schemeClr>
                </a:solidFill>
                <a:latin typeface="Franklin Gothic Demi" panose="020B0703020102020204" pitchFamily="34" charset="0"/>
              </a:rPr>
              <a:t>()</a:t>
            </a:r>
          </a:p>
          <a:p>
            <a:pPr algn="ctr"/>
            <a:endParaRPr lang="fr-FR" sz="2000" i="1" dirty="0">
              <a:solidFill>
                <a:schemeClr val="bg1"/>
              </a:solidFill>
              <a:latin typeface="Franklin Gothic Demi" panose="020B0703020102020204" pitchFamily="34" charset="0"/>
            </a:endParaRPr>
          </a:p>
          <a:p>
            <a:pPr algn="ctr"/>
            <a:r>
              <a:rPr lang="fr-FR" sz="2000" i="1" dirty="0">
                <a:solidFill>
                  <a:schemeClr val="bg1"/>
                </a:solidFill>
                <a:latin typeface="Franklin Gothic Demi" panose="020B0703020102020204" pitchFamily="34" charset="0"/>
              </a:rPr>
              <a:t>Regroupement des états les moins représentatifs sous un intitulé unique </a:t>
            </a:r>
            <a:r>
              <a:rPr lang="fr-FR" sz="2000" i="1" dirty="0" smtClean="0">
                <a:solidFill>
                  <a:schemeClr val="bg1"/>
                </a:solidFill>
                <a:latin typeface="Franklin Gothic Demi" panose="020B0703020102020204" pitchFamily="34" charset="0"/>
              </a:rPr>
              <a:t>'</a:t>
            </a:r>
            <a:r>
              <a:rPr lang="fr-FR" sz="2000" i="1" dirty="0" err="1" smtClean="0">
                <a:solidFill>
                  <a:schemeClr val="bg1"/>
                </a:solidFill>
                <a:latin typeface="Franklin Gothic Demi" panose="020B0703020102020204" pitchFamily="34" charset="0"/>
              </a:rPr>
              <a:t>other</a:t>
            </a:r>
            <a:r>
              <a:rPr lang="fr-FR" sz="2000" i="1" dirty="0" smtClean="0">
                <a:solidFill>
                  <a:schemeClr val="bg1"/>
                </a:solidFill>
                <a:latin typeface="Franklin Gothic Demi" panose="020B0703020102020204" pitchFamily="34" charset="0"/>
              </a:rPr>
              <a:t>‘</a:t>
            </a:r>
          </a:p>
          <a:p>
            <a:pPr algn="ctr"/>
            <a:endParaRPr lang="fr-FR" sz="2000" i="1" dirty="0">
              <a:solidFill>
                <a:schemeClr val="bg1"/>
              </a:solidFill>
              <a:latin typeface="Franklin Gothic Demi" panose="020B0703020102020204" pitchFamily="34" charset="0"/>
            </a:endParaRPr>
          </a:p>
          <a:p>
            <a:pPr algn="ctr"/>
            <a:r>
              <a:rPr lang="fr-FR" sz="2000" i="1" dirty="0" smtClean="0">
                <a:solidFill>
                  <a:schemeClr val="bg1"/>
                </a:solidFill>
                <a:latin typeface="Franklin Gothic Demi" panose="020B0703020102020204" pitchFamily="34" charset="0"/>
              </a:rPr>
              <a:t>______________________________</a:t>
            </a:r>
          </a:p>
          <a:p>
            <a:pPr algn="ctr"/>
            <a:endParaRPr lang="fr-FR" sz="2000" i="1" dirty="0">
              <a:solidFill>
                <a:schemeClr val="bg1"/>
              </a:solidFill>
              <a:latin typeface="Franklin Gothic Demi" panose="020B0703020102020204" pitchFamily="34" charset="0"/>
            </a:endParaRPr>
          </a:p>
          <a:p>
            <a:pPr algn="ctr"/>
            <a:r>
              <a:rPr lang="fr-FR" sz="2000" i="1" dirty="0">
                <a:solidFill>
                  <a:schemeClr val="bg1"/>
                </a:solidFill>
                <a:latin typeface="Franklin Gothic Demi" panose="020B0703020102020204" pitchFamily="34" charset="0"/>
              </a:rPr>
              <a:t>Élaboration d’un échantillon réduit : </a:t>
            </a:r>
          </a:p>
          <a:p>
            <a:pPr algn="ctr"/>
            <a:r>
              <a:rPr lang="fr-FR" sz="2000" i="1" dirty="0">
                <a:solidFill>
                  <a:schemeClr val="bg1"/>
                </a:solidFill>
                <a:latin typeface="Franklin Gothic Demi" panose="020B0703020102020204" pitchFamily="34" charset="0"/>
              </a:rPr>
              <a:t> Optimisation des temps de calcul pour la </a:t>
            </a:r>
            <a:r>
              <a:rPr lang="fr-FR" sz="2000" i="1" dirty="0" smtClean="0">
                <a:solidFill>
                  <a:schemeClr val="bg1"/>
                </a:solidFill>
                <a:latin typeface="Franklin Gothic Demi" panose="020B0703020102020204" pitchFamily="34" charset="0"/>
              </a:rPr>
              <a:t> </a:t>
            </a:r>
            <a:r>
              <a:rPr lang="fr-FR" sz="2000" i="1" dirty="0">
                <a:solidFill>
                  <a:schemeClr val="bg1"/>
                </a:solidFill>
                <a:latin typeface="Franklin Gothic Demi" panose="020B0703020102020204" pitchFamily="34" charset="0"/>
              </a:rPr>
              <a:t>phase de test des modèles de </a:t>
            </a:r>
            <a:r>
              <a:rPr lang="fr-FR" sz="2000" i="1" dirty="0" err="1">
                <a:solidFill>
                  <a:schemeClr val="bg1"/>
                </a:solidFill>
                <a:latin typeface="Franklin Gothic Demi" panose="020B0703020102020204" pitchFamily="34" charset="0"/>
              </a:rPr>
              <a:t>clustering</a:t>
            </a:r>
            <a:endParaRPr lang="fr-FR" sz="2000" i="1" dirty="0">
              <a:solidFill>
                <a:schemeClr val="bg1"/>
              </a:solidFill>
              <a:latin typeface="Franklin Gothic Demi" panose="020B07030201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2874" y="4992023"/>
            <a:ext cx="4286250" cy="179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0231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458D45E1-3406-4A9F-936E-982BCC338E2E}"/>
              </a:ext>
            </a:extLst>
          </p:cNvPr>
          <p:cNvGrpSpPr/>
          <p:nvPr/>
        </p:nvGrpSpPr>
        <p:grpSpPr>
          <a:xfrm>
            <a:off x="3969201" y="516763"/>
            <a:ext cx="7528172" cy="1621896"/>
            <a:chOff x="6127001" y="975256"/>
            <a:chExt cx="7528172" cy="1621896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5E3BD7D-EEC6-41FC-867D-95F2B71346B3}"/>
                </a:ext>
              </a:extLst>
            </p:cNvPr>
            <p:cNvSpPr txBox="1"/>
            <p:nvPr/>
          </p:nvSpPr>
          <p:spPr>
            <a:xfrm>
              <a:off x="6127001" y="975256"/>
              <a:ext cx="1431024" cy="1323439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80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itchFamily="34" charset="0"/>
                </a:rPr>
                <a:t>04</a:t>
              </a:r>
              <a:endParaRPr lang="ko-KR" altLang="en-US" sz="8000" b="1" dirty="0">
                <a:solidFill>
                  <a:schemeClr val="tx1">
                    <a:lumMod val="50000"/>
                    <a:lumOff val="50000"/>
                  </a:schemeClr>
                </a:solidFill>
                <a:cs typeface="Arial" pitchFamily="34" charset="0"/>
              </a:endParaRPr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8E16F429-6192-415F-9755-6EE02C49F2C5}"/>
                </a:ext>
              </a:extLst>
            </p:cNvPr>
            <p:cNvGrpSpPr/>
            <p:nvPr/>
          </p:nvGrpSpPr>
          <p:grpSpPr>
            <a:xfrm>
              <a:off x="7186295" y="1273713"/>
              <a:ext cx="6468878" cy="1323439"/>
              <a:chOff x="7168717" y="1368649"/>
              <a:chExt cx="6468878" cy="1323439"/>
            </a:xfrm>
          </p:grpSpPr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93B75C5-9BDB-4B5F-AB3F-CB12A702F1F8}"/>
                  </a:ext>
                </a:extLst>
              </p:cNvPr>
              <p:cNvSpPr txBox="1"/>
              <p:nvPr/>
            </p:nvSpPr>
            <p:spPr>
              <a:xfrm>
                <a:off x="7168717" y="1736433"/>
                <a:ext cx="445613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altLang="ko-KR" sz="1200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8591A18A-7559-4485-BC2C-6ACBBA9F87DF}"/>
                  </a:ext>
                </a:extLst>
              </p:cNvPr>
              <p:cNvSpPr txBox="1"/>
              <p:nvPr/>
            </p:nvSpPr>
            <p:spPr>
              <a:xfrm>
                <a:off x="7168717" y="1368649"/>
                <a:ext cx="6468878" cy="1323439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sz="4000" b="1" dirty="0">
                    <a:solidFill>
                      <a:schemeClr val="accent1"/>
                    </a:solidFill>
                    <a:cs typeface="Arial" pitchFamily="34" charset="0"/>
                  </a:rPr>
                  <a:t>  </a:t>
                </a:r>
                <a:r>
                  <a:rPr lang="en-US" altLang="ko-KR" sz="4000" b="1" dirty="0" err="1" smtClean="0">
                    <a:solidFill>
                      <a:schemeClr val="accent4"/>
                    </a:solidFill>
                    <a:cs typeface="Arial" pitchFamily="34" charset="0"/>
                  </a:rPr>
                  <a:t>Modélisation</a:t>
                </a:r>
                <a:endParaRPr lang="ko-KR" altLang="en-US" sz="4000" b="1" dirty="0">
                  <a:solidFill>
                    <a:schemeClr val="accent4"/>
                  </a:solidFill>
                  <a:cs typeface="Arial" pitchFamily="34" charset="0"/>
                </a:endParaRPr>
              </a:p>
              <a:p>
                <a:endParaRPr lang="ko-KR" altLang="en-US" sz="4000" b="1" dirty="0">
                  <a:solidFill>
                    <a:schemeClr val="accent1"/>
                  </a:solidFill>
                  <a:cs typeface="Arial" pitchFamily="34" charset="0"/>
                </a:endParaRPr>
              </a:p>
            </p:txBody>
          </p:sp>
        </p:grpSp>
      </p:grpSp>
      <p:sp>
        <p:nvSpPr>
          <p:cNvPr id="16" name="Diamond 15">
            <a:extLst>
              <a:ext uri="{FF2B5EF4-FFF2-40B4-BE49-F238E27FC236}">
                <a16:creationId xmlns:a16="http://schemas.microsoft.com/office/drawing/2014/main" id="{054C6852-9435-4614-9AEA-A0630E3781E5}"/>
              </a:ext>
            </a:extLst>
          </p:cNvPr>
          <p:cNvSpPr/>
          <p:nvPr/>
        </p:nvSpPr>
        <p:spPr>
          <a:xfrm>
            <a:off x="3288609" y="960189"/>
            <a:ext cx="436586" cy="436586"/>
          </a:xfrm>
          <a:prstGeom prst="diamond">
            <a:avLst/>
          </a:prstGeom>
          <a:noFill/>
          <a:ln w="254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Diamond 16">
            <a:extLst>
              <a:ext uri="{FF2B5EF4-FFF2-40B4-BE49-F238E27FC236}">
                <a16:creationId xmlns:a16="http://schemas.microsoft.com/office/drawing/2014/main" id="{054C6852-9435-4614-9AEA-A0630E3781E5}"/>
              </a:ext>
            </a:extLst>
          </p:cNvPr>
          <p:cNvSpPr/>
          <p:nvPr/>
        </p:nvSpPr>
        <p:spPr>
          <a:xfrm>
            <a:off x="3506902" y="960189"/>
            <a:ext cx="436586" cy="436586"/>
          </a:xfrm>
          <a:prstGeom prst="diamond">
            <a:avLst/>
          </a:prstGeom>
          <a:noFill/>
          <a:ln w="254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3" name="Espace réservé au contenu 5" descr="Graphique SmartArt">
            <a:extLst>
              <a:ext uri="{FF2B5EF4-FFF2-40B4-BE49-F238E27FC236}">
                <a16:creationId xmlns:a16="http://schemas.microsoft.com/office/drawing/2014/main" id="{BF629521-FFD2-45DA-9D1D-A5F09BD5A2D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72105358"/>
              </p:ext>
            </p:extLst>
          </p:nvPr>
        </p:nvGraphicFramePr>
        <p:xfrm>
          <a:off x="-56749" y="1764560"/>
          <a:ext cx="12181016" cy="34394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9933A4D0-97E5-418A-B2F3-D02EB7083238}"/>
              </a:ext>
            </a:extLst>
          </p:cNvPr>
          <p:cNvCxnSpPr/>
          <p:nvPr/>
        </p:nvCxnSpPr>
        <p:spPr>
          <a:xfrm>
            <a:off x="5173057" y="6400273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Oval 19">
            <a:extLst>
              <a:ext uri="{FF2B5EF4-FFF2-40B4-BE49-F238E27FC236}">
                <a16:creationId xmlns:a16="http://schemas.microsoft.com/office/drawing/2014/main" id="{3A9EF390-3B15-4059-B08F-CA3DF8CEDD54}"/>
              </a:ext>
            </a:extLst>
          </p:cNvPr>
          <p:cNvSpPr/>
          <p:nvPr/>
        </p:nvSpPr>
        <p:spPr>
          <a:xfrm>
            <a:off x="4953000" y="5975263"/>
            <a:ext cx="283335" cy="283335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Oval 20">
            <a:extLst>
              <a:ext uri="{FF2B5EF4-FFF2-40B4-BE49-F238E27FC236}">
                <a16:creationId xmlns:a16="http://schemas.microsoft.com/office/drawing/2014/main" id="{A946494B-140D-42CF-AF95-532259FA6484}"/>
              </a:ext>
            </a:extLst>
          </p:cNvPr>
          <p:cNvSpPr/>
          <p:nvPr/>
        </p:nvSpPr>
        <p:spPr>
          <a:xfrm>
            <a:off x="5620555" y="5975262"/>
            <a:ext cx="283335" cy="283335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" name="Straight Connector 22">
            <a:extLst>
              <a:ext uri="{FF2B5EF4-FFF2-40B4-BE49-F238E27FC236}">
                <a16:creationId xmlns:a16="http://schemas.microsoft.com/office/drawing/2014/main" id="{15D2E684-7E60-4C39-9475-A0A9E25ECB10}"/>
              </a:ext>
            </a:extLst>
          </p:cNvPr>
          <p:cNvCxnSpPr>
            <a:stCxn id="53" idx="6"/>
            <a:endCxn id="54" idx="2"/>
          </p:cNvCxnSpPr>
          <p:nvPr/>
        </p:nvCxnSpPr>
        <p:spPr>
          <a:xfrm flipV="1">
            <a:off x="5236335" y="6116929"/>
            <a:ext cx="3842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6" name="Oval 23">
            <a:extLst>
              <a:ext uri="{FF2B5EF4-FFF2-40B4-BE49-F238E27FC236}">
                <a16:creationId xmlns:a16="http://schemas.microsoft.com/office/drawing/2014/main" id="{CC5F8AD6-A0B4-4B1D-9A60-D7FB51108F44}"/>
              </a:ext>
            </a:extLst>
          </p:cNvPr>
          <p:cNvSpPr/>
          <p:nvPr/>
        </p:nvSpPr>
        <p:spPr>
          <a:xfrm>
            <a:off x="6288110" y="5975261"/>
            <a:ext cx="283335" cy="283335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7" name="Straight Connector 24">
            <a:extLst>
              <a:ext uri="{FF2B5EF4-FFF2-40B4-BE49-F238E27FC236}">
                <a16:creationId xmlns:a16="http://schemas.microsoft.com/office/drawing/2014/main" id="{96A7A7F7-9FE9-4BF7-ABDA-1342115A620D}"/>
              </a:ext>
            </a:extLst>
          </p:cNvPr>
          <p:cNvCxnSpPr>
            <a:endCxn id="56" idx="2"/>
          </p:cNvCxnSpPr>
          <p:nvPr/>
        </p:nvCxnSpPr>
        <p:spPr>
          <a:xfrm flipV="1">
            <a:off x="5903890" y="6116928"/>
            <a:ext cx="3842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8" name="Oval 11">
            <a:extLst>
              <a:ext uri="{FF2B5EF4-FFF2-40B4-BE49-F238E27FC236}">
                <a16:creationId xmlns:a16="http://schemas.microsoft.com/office/drawing/2014/main" id="{AA956240-11DA-4B7E-9B6D-4D85E6BEDD0F}"/>
              </a:ext>
            </a:extLst>
          </p:cNvPr>
          <p:cNvSpPr/>
          <p:nvPr/>
        </p:nvSpPr>
        <p:spPr>
          <a:xfrm>
            <a:off x="4285445" y="5985995"/>
            <a:ext cx="283335" cy="283335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Straight Connector 16">
            <a:extLst>
              <a:ext uri="{FF2B5EF4-FFF2-40B4-BE49-F238E27FC236}">
                <a16:creationId xmlns:a16="http://schemas.microsoft.com/office/drawing/2014/main" id="{9B268F29-ED6F-4BAB-91CF-9B4FD43BC855}"/>
              </a:ext>
            </a:extLst>
          </p:cNvPr>
          <p:cNvCxnSpPr/>
          <p:nvPr/>
        </p:nvCxnSpPr>
        <p:spPr>
          <a:xfrm flipV="1">
            <a:off x="4568780" y="6127662"/>
            <a:ext cx="3842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0" name="Oval 23">
            <a:extLst>
              <a:ext uri="{FF2B5EF4-FFF2-40B4-BE49-F238E27FC236}">
                <a16:creationId xmlns:a16="http://schemas.microsoft.com/office/drawing/2014/main" id="{2942E1B4-B6D2-45B0-B6B5-8958C813FDA2}"/>
              </a:ext>
            </a:extLst>
          </p:cNvPr>
          <p:cNvSpPr/>
          <p:nvPr/>
        </p:nvSpPr>
        <p:spPr>
          <a:xfrm>
            <a:off x="6955665" y="5994398"/>
            <a:ext cx="283335" cy="283335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1" name="Straight Connector 24">
            <a:extLst>
              <a:ext uri="{FF2B5EF4-FFF2-40B4-BE49-F238E27FC236}">
                <a16:creationId xmlns:a16="http://schemas.microsoft.com/office/drawing/2014/main" id="{DC58B22C-92CE-47D9-BAD5-2BA0DAFAC712}"/>
              </a:ext>
            </a:extLst>
          </p:cNvPr>
          <p:cNvCxnSpPr>
            <a:endCxn id="60" idx="2"/>
          </p:cNvCxnSpPr>
          <p:nvPr/>
        </p:nvCxnSpPr>
        <p:spPr>
          <a:xfrm flipV="1">
            <a:off x="6571445" y="6136065"/>
            <a:ext cx="3842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2" name="Oval 23">
            <a:extLst>
              <a:ext uri="{FF2B5EF4-FFF2-40B4-BE49-F238E27FC236}">
                <a16:creationId xmlns:a16="http://schemas.microsoft.com/office/drawing/2014/main" id="{C400ECF8-C069-4886-9EA1-C3B28B579CFE}"/>
              </a:ext>
            </a:extLst>
          </p:cNvPr>
          <p:cNvSpPr/>
          <p:nvPr/>
        </p:nvSpPr>
        <p:spPr>
          <a:xfrm>
            <a:off x="7623220" y="5989665"/>
            <a:ext cx="283335" cy="283335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3" name="Straight Connector 24">
            <a:extLst>
              <a:ext uri="{FF2B5EF4-FFF2-40B4-BE49-F238E27FC236}">
                <a16:creationId xmlns:a16="http://schemas.microsoft.com/office/drawing/2014/main" id="{329AAD87-722D-42ED-ADDD-21FDDF073E80}"/>
              </a:ext>
            </a:extLst>
          </p:cNvPr>
          <p:cNvCxnSpPr>
            <a:endCxn id="62" idx="2"/>
          </p:cNvCxnSpPr>
          <p:nvPr/>
        </p:nvCxnSpPr>
        <p:spPr>
          <a:xfrm flipV="1">
            <a:off x="7239000" y="6131332"/>
            <a:ext cx="3842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0587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12"/>
          <p:cNvSpPr txBox="1">
            <a:spLocks/>
          </p:cNvSpPr>
          <p:nvPr/>
        </p:nvSpPr>
        <p:spPr>
          <a:xfrm>
            <a:off x="0" y="0"/>
            <a:ext cx="12196773" cy="56682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vert="horz" wrap="square" lIns="0" tIns="73660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85725" algn="ctr">
              <a:lnSpc>
                <a:spcPct val="100000"/>
              </a:lnSpc>
              <a:spcBef>
                <a:spcPts val="580"/>
              </a:spcBef>
              <a:spcAft>
                <a:spcPts val="600"/>
              </a:spcAft>
            </a:pPr>
            <a:r>
              <a:rPr lang="fr-FR" sz="3200" b="1" dirty="0">
                <a:latin typeface="Franklin Gothic Demi" panose="020B0703020102020204" pitchFamily="34" charset="0"/>
              </a:rPr>
              <a:t>Analyse en Composantes Principales</a:t>
            </a:r>
          </a:p>
        </p:txBody>
      </p:sp>
      <p:sp>
        <p:nvSpPr>
          <p:cNvPr id="58" name="object 28"/>
          <p:cNvSpPr txBox="1"/>
          <p:nvPr/>
        </p:nvSpPr>
        <p:spPr>
          <a:xfrm>
            <a:off x="7338636" y="812212"/>
            <a:ext cx="2708485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107" dirty="0">
                <a:solidFill>
                  <a:srgbClr val="051934"/>
                </a:solidFill>
                <a:latin typeface="Verdana"/>
                <a:cs typeface="Verdana"/>
              </a:rPr>
              <a:t>RÈGL</a:t>
            </a:r>
            <a:r>
              <a:rPr sz="1867" spc="-93" dirty="0">
                <a:solidFill>
                  <a:srgbClr val="051934"/>
                </a:solidFill>
                <a:latin typeface="Verdana"/>
                <a:cs typeface="Verdana"/>
              </a:rPr>
              <a:t>E</a:t>
            </a:r>
            <a:r>
              <a:rPr sz="1867" spc="-140" dirty="0">
                <a:solidFill>
                  <a:srgbClr val="051934"/>
                </a:solidFill>
                <a:latin typeface="Verdana"/>
                <a:cs typeface="Verdana"/>
              </a:rPr>
              <a:t> </a:t>
            </a:r>
            <a:r>
              <a:rPr sz="1867" spc="-73" dirty="0">
                <a:solidFill>
                  <a:srgbClr val="051934"/>
                </a:solidFill>
                <a:latin typeface="Verdana"/>
                <a:cs typeface="Verdana"/>
              </a:rPr>
              <a:t>pou</a:t>
            </a:r>
            <a:r>
              <a:rPr sz="1867" spc="-47" dirty="0">
                <a:solidFill>
                  <a:srgbClr val="051934"/>
                </a:solidFill>
                <a:latin typeface="Verdana"/>
                <a:cs typeface="Verdana"/>
              </a:rPr>
              <a:t>r</a:t>
            </a:r>
            <a:r>
              <a:rPr sz="1867" spc="-140" dirty="0">
                <a:solidFill>
                  <a:srgbClr val="051934"/>
                </a:solidFill>
                <a:latin typeface="Verdana"/>
                <a:cs typeface="Verdana"/>
              </a:rPr>
              <a:t> </a:t>
            </a:r>
            <a:r>
              <a:rPr sz="1867" spc="-67" dirty="0" smtClean="0">
                <a:solidFill>
                  <a:srgbClr val="051934"/>
                </a:solidFill>
                <a:latin typeface="Verdana"/>
                <a:cs typeface="Verdana"/>
              </a:rPr>
              <a:t>R</a:t>
            </a:r>
            <a:r>
              <a:rPr sz="1867" spc="-47" dirty="0" smtClean="0">
                <a:solidFill>
                  <a:srgbClr val="051934"/>
                </a:solidFill>
                <a:latin typeface="Verdana"/>
                <a:cs typeface="Verdana"/>
              </a:rPr>
              <a:t>M</a:t>
            </a:r>
            <a:r>
              <a:rPr sz="1867" spc="-140" dirty="0" smtClean="0">
                <a:solidFill>
                  <a:srgbClr val="051934"/>
                </a:solidFill>
                <a:latin typeface="Verdana"/>
                <a:cs typeface="Verdana"/>
              </a:rPr>
              <a:t> </a:t>
            </a:r>
            <a:r>
              <a:rPr sz="1867" spc="-133" dirty="0">
                <a:solidFill>
                  <a:srgbClr val="051934"/>
                </a:solidFill>
                <a:latin typeface="Verdana"/>
                <a:cs typeface="Verdana"/>
              </a:rPr>
              <a:t>S</a:t>
            </a:r>
            <a:r>
              <a:rPr sz="1867" spc="-167" dirty="0">
                <a:solidFill>
                  <a:srgbClr val="051934"/>
                </a:solidFill>
                <a:latin typeface="Verdana"/>
                <a:cs typeface="Verdana"/>
              </a:rPr>
              <a:t>C</a:t>
            </a:r>
            <a:r>
              <a:rPr sz="1867" spc="-73" dirty="0">
                <a:solidFill>
                  <a:srgbClr val="051934"/>
                </a:solidFill>
                <a:latin typeface="Verdana"/>
                <a:cs typeface="Verdana"/>
              </a:rPr>
              <a:t>ORE</a:t>
            </a:r>
            <a:endParaRPr sz="1867" dirty="0">
              <a:latin typeface="Verdana"/>
              <a:cs typeface="Verdana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58995" y="964422"/>
            <a:ext cx="5865079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dirty="0">
                <a:solidFill>
                  <a:schemeClr val="bg1"/>
                </a:solidFill>
                <a:latin typeface="Franklin Gothic Demi" panose="020B0703020102020204" pitchFamily="34" charset="0"/>
              </a:rPr>
              <a:t>Prise de connaissance de la variance expliquée</a:t>
            </a:r>
            <a:r>
              <a:rPr lang="fr-FR" sz="2000" dirty="0" smtClean="0">
                <a:solidFill>
                  <a:schemeClr val="bg1"/>
                </a:solidFill>
                <a:latin typeface="Franklin Gothic Demi" panose="020B0703020102020204" pitchFamily="34" charset="0"/>
              </a:rPr>
              <a:t>.</a:t>
            </a:r>
          </a:p>
          <a:p>
            <a:pPr algn="ctr"/>
            <a:r>
              <a:rPr lang="fr-FR" sz="2000" dirty="0">
                <a:solidFill>
                  <a:schemeClr val="bg1"/>
                </a:solidFill>
                <a:latin typeface="Franklin Gothic Demi" panose="020B0703020102020204" pitchFamily="34" charset="0"/>
              </a:rPr>
              <a:t>Le premier plan factoriel permet d'expliquer près de 29% de la variance. On peut expliquer 90% de la variance en prenant en compte 20 composantes.</a:t>
            </a:r>
            <a:endParaRPr lang="fr-FR" sz="2000" dirty="0" smtClean="0">
              <a:solidFill>
                <a:schemeClr val="bg1"/>
              </a:solidFill>
              <a:latin typeface="Franklin Gothic Demi" panose="020B0703020102020204" pitchFamily="34" charset="0"/>
            </a:endParaRPr>
          </a:p>
          <a:p>
            <a:pPr algn="ctr"/>
            <a:endParaRPr lang="fr-FR" sz="2000" dirty="0">
              <a:solidFill>
                <a:schemeClr val="bg1"/>
              </a:solidFill>
              <a:latin typeface="Franklin Gothic Demi" panose="020B0703020102020204" pitchFamily="34" charset="0"/>
            </a:endParaRPr>
          </a:p>
          <a:p>
            <a:pPr algn="ctr"/>
            <a:endParaRPr lang="fr-FR" sz="2000" dirty="0">
              <a:solidFill>
                <a:schemeClr val="bg1"/>
              </a:solidFill>
              <a:latin typeface="Franklin Gothic Demi" panose="020B0703020102020204" pitchFamily="34" charset="0"/>
            </a:endParaRPr>
          </a:p>
          <a:p>
            <a:pPr algn="ctr"/>
            <a:r>
              <a:rPr lang="fr-FR" sz="2800" dirty="0">
                <a:solidFill>
                  <a:schemeClr val="bg1"/>
                </a:solidFill>
                <a:latin typeface="Franklin Gothic Demi" panose="020B0703020102020204" pitchFamily="34" charset="0"/>
              </a:rPr>
              <a:t>1er plan factoriel ≃ 30</a:t>
            </a:r>
            <a:r>
              <a:rPr lang="fr-FR" sz="2800" dirty="0" smtClean="0">
                <a:solidFill>
                  <a:schemeClr val="bg1"/>
                </a:solidFill>
                <a:latin typeface="Franklin Gothic Demi" panose="020B0703020102020204" pitchFamily="34" charset="0"/>
              </a:rPr>
              <a:t>%</a:t>
            </a:r>
          </a:p>
          <a:p>
            <a:pPr algn="ctr"/>
            <a:endParaRPr lang="fr-FR" sz="2000" dirty="0">
              <a:solidFill>
                <a:schemeClr val="bg1"/>
              </a:solidFill>
              <a:latin typeface="Franklin Gothic Demi" panose="020B0703020102020204" pitchFamily="34" charset="0"/>
            </a:endParaRPr>
          </a:p>
          <a:p>
            <a:pPr algn="ctr"/>
            <a:endParaRPr lang="fr-FR" sz="2000" dirty="0">
              <a:solidFill>
                <a:schemeClr val="bg1"/>
              </a:solidFill>
              <a:latin typeface="Franklin Gothic Demi" panose="020B0703020102020204" pitchFamily="34" charset="0"/>
            </a:endParaRPr>
          </a:p>
          <a:p>
            <a:pPr algn="ctr"/>
            <a:r>
              <a:rPr lang="fr-FR" sz="2000" dirty="0">
                <a:solidFill>
                  <a:schemeClr val="bg1"/>
                </a:solidFill>
                <a:latin typeface="Franklin Gothic Demi" panose="020B0703020102020204" pitchFamily="34" charset="0"/>
              </a:rPr>
              <a:t>Réduction de dimension pour faciliter la </a:t>
            </a:r>
            <a:r>
              <a:rPr lang="fr-FR" sz="2000" dirty="0" smtClean="0">
                <a:solidFill>
                  <a:schemeClr val="bg1"/>
                </a:solidFill>
                <a:latin typeface="Franklin Gothic Demi" panose="020B0703020102020204" pitchFamily="34" charset="0"/>
              </a:rPr>
              <a:t>visualisation </a:t>
            </a:r>
            <a:r>
              <a:rPr lang="fr-FR" sz="2000" dirty="0">
                <a:solidFill>
                  <a:schemeClr val="bg1"/>
                </a:solidFill>
                <a:latin typeface="Franklin Gothic Demi" panose="020B0703020102020204" pitchFamily="34" charset="0"/>
              </a:rPr>
              <a:t>des clusters.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4979" y="566822"/>
            <a:ext cx="5977022" cy="6291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3537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12"/>
          <p:cNvSpPr txBox="1">
            <a:spLocks/>
          </p:cNvSpPr>
          <p:nvPr/>
        </p:nvSpPr>
        <p:spPr>
          <a:xfrm>
            <a:off x="0" y="0"/>
            <a:ext cx="12196773" cy="56682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vert="horz" wrap="square" lIns="0" tIns="73660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85725" algn="ctr">
              <a:lnSpc>
                <a:spcPct val="100000"/>
              </a:lnSpc>
              <a:spcBef>
                <a:spcPts val="580"/>
              </a:spcBef>
              <a:spcAft>
                <a:spcPts val="600"/>
              </a:spcAft>
            </a:pPr>
            <a:r>
              <a:rPr lang="fr-FR" sz="3200" b="1" dirty="0">
                <a:latin typeface="Franklin Gothic Demi" panose="020B0703020102020204" pitchFamily="34" charset="0"/>
              </a:rPr>
              <a:t>Modélisation </a:t>
            </a:r>
            <a:r>
              <a:rPr lang="fr-FR" sz="3200" b="1" dirty="0" err="1" smtClean="0">
                <a:latin typeface="Franklin Gothic Demi" panose="020B0703020102020204" pitchFamily="34" charset="0"/>
              </a:rPr>
              <a:t>Kmeans</a:t>
            </a:r>
            <a:r>
              <a:rPr lang="fr-FR" sz="3200" b="1" dirty="0" smtClean="0">
                <a:latin typeface="Franklin Gothic Demi" panose="020B0703020102020204" pitchFamily="34" charset="0"/>
              </a:rPr>
              <a:t> : réflexion </a:t>
            </a:r>
            <a:r>
              <a:rPr lang="fr-FR" sz="3200" b="1" dirty="0">
                <a:latin typeface="Franklin Gothic Demi" panose="020B0703020102020204" pitchFamily="34" charset="0"/>
              </a:rPr>
              <a:t>sur le nombre k </a:t>
            </a:r>
          </a:p>
        </p:txBody>
      </p:sp>
      <p:sp>
        <p:nvSpPr>
          <p:cNvPr id="58" name="object 28"/>
          <p:cNvSpPr txBox="1"/>
          <p:nvPr/>
        </p:nvSpPr>
        <p:spPr>
          <a:xfrm>
            <a:off x="7338636" y="812212"/>
            <a:ext cx="2708485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107" dirty="0">
                <a:solidFill>
                  <a:srgbClr val="051934"/>
                </a:solidFill>
                <a:latin typeface="Verdana"/>
                <a:cs typeface="Verdana"/>
              </a:rPr>
              <a:t>RÈGL</a:t>
            </a:r>
            <a:r>
              <a:rPr sz="1867" spc="-93" dirty="0">
                <a:solidFill>
                  <a:srgbClr val="051934"/>
                </a:solidFill>
                <a:latin typeface="Verdana"/>
                <a:cs typeface="Verdana"/>
              </a:rPr>
              <a:t>E</a:t>
            </a:r>
            <a:r>
              <a:rPr sz="1867" spc="-140" dirty="0">
                <a:solidFill>
                  <a:srgbClr val="051934"/>
                </a:solidFill>
                <a:latin typeface="Verdana"/>
                <a:cs typeface="Verdana"/>
              </a:rPr>
              <a:t> </a:t>
            </a:r>
            <a:r>
              <a:rPr sz="1867" spc="-73" dirty="0">
                <a:solidFill>
                  <a:srgbClr val="051934"/>
                </a:solidFill>
                <a:latin typeface="Verdana"/>
                <a:cs typeface="Verdana"/>
              </a:rPr>
              <a:t>pou</a:t>
            </a:r>
            <a:r>
              <a:rPr sz="1867" spc="-47" dirty="0">
                <a:solidFill>
                  <a:srgbClr val="051934"/>
                </a:solidFill>
                <a:latin typeface="Verdana"/>
                <a:cs typeface="Verdana"/>
              </a:rPr>
              <a:t>r</a:t>
            </a:r>
            <a:r>
              <a:rPr sz="1867" spc="-140" dirty="0">
                <a:solidFill>
                  <a:srgbClr val="051934"/>
                </a:solidFill>
                <a:latin typeface="Verdana"/>
                <a:cs typeface="Verdana"/>
              </a:rPr>
              <a:t> </a:t>
            </a:r>
            <a:r>
              <a:rPr sz="1867" spc="-67" dirty="0" smtClean="0">
                <a:solidFill>
                  <a:srgbClr val="051934"/>
                </a:solidFill>
                <a:latin typeface="Verdana"/>
                <a:cs typeface="Verdana"/>
              </a:rPr>
              <a:t>R</a:t>
            </a:r>
            <a:r>
              <a:rPr sz="1867" spc="-47" dirty="0" smtClean="0">
                <a:solidFill>
                  <a:srgbClr val="051934"/>
                </a:solidFill>
                <a:latin typeface="Verdana"/>
                <a:cs typeface="Verdana"/>
              </a:rPr>
              <a:t>M</a:t>
            </a:r>
            <a:r>
              <a:rPr sz="1867" spc="-140" dirty="0" smtClean="0">
                <a:solidFill>
                  <a:srgbClr val="051934"/>
                </a:solidFill>
                <a:latin typeface="Verdana"/>
                <a:cs typeface="Verdana"/>
              </a:rPr>
              <a:t> </a:t>
            </a:r>
            <a:r>
              <a:rPr sz="1867" spc="-133" dirty="0">
                <a:solidFill>
                  <a:srgbClr val="051934"/>
                </a:solidFill>
                <a:latin typeface="Verdana"/>
                <a:cs typeface="Verdana"/>
              </a:rPr>
              <a:t>S</a:t>
            </a:r>
            <a:r>
              <a:rPr sz="1867" spc="-167" dirty="0">
                <a:solidFill>
                  <a:srgbClr val="051934"/>
                </a:solidFill>
                <a:latin typeface="Verdana"/>
                <a:cs typeface="Verdana"/>
              </a:rPr>
              <a:t>C</a:t>
            </a:r>
            <a:r>
              <a:rPr sz="1867" spc="-73" dirty="0">
                <a:solidFill>
                  <a:srgbClr val="051934"/>
                </a:solidFill>
                <a:latin typeface="Verdana"/>
                <a:cs typeface="Verdana"/>
              </a:rPr>
              <a:t>ORE</a:t>
            </a:r>
            <a:endParaRPr sz="1867" dirty="0">
              <a:latin typeface="Verdana"/>
              <a:cs typeface="Verdana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65661" y="1540364"/>
            <a:ext cx="5696989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dirty="0">
                <a:solidFill>
                  <a:schemeClr val="bg1"/>
                </a:solidFill>
                <a:latin typeface="Franklin Gothic Demi" panose="020B0703020102020204" pitchFamily="34" charset="0"/>
              </a:rPr>
              <a:t>Il est impératif de déterminer le k </a:t>
            </a:r>
            <a:r>
              <a:rPr lang="fr-FR" sz="2000" dirty="0" smtClean="0">
                <a:solidFill>
                  <a:schemeClr val="bg1"/>
                </a:solidFill>
                <a:latin typeface="Franklin Gothic Demi" panose="020B0703020102020204" pitchFamily="34" charset="0"/>
              </a:rPr>
              <a:t>optimal</a:t>
            </a:r>
          </a:p>
          <a:p>
            <a:pPr algn="ctr"/>
            <a:r>
              <a:rPr lang="fr-FR" sz="2000" dirty="0" smtClean="0">
                <a:solidFill>
                  <a:schemeClr val="bg1"/>
                </a:solidFill>
                <a:latin typeface="Franklin Gothic Demi" panose="020B0703020102020204" pitchFamily="34" charset="0"/>
              </a:rPr>
              <a:t>Silhouette </a:t>
            </a:r>
            <a:r>
              <a:rPr lang="fr-FR" sz="2000" dirty="0">
                <a:solidFill>
                  <a:schemeClr val="bg1"/>
                </a:solidFill>
                <a:latin typeface="Franklin Gothic Demi" panose="020B0703020102020204" pitchFamily="34" charset="0"/>
              </a:rPr>
              <a:t>possible </a:t>
            </a:r>
            <a:r>
              <a:rPr lang="fr-FR" sz="2000" dirty="0" smtClean="0">
                <a:solidFill>
                  <a:schemeClr val="bg1"/>
                </a:solidFill>
                <a:latin typeface="Franklin Gothic Demi" panose="020B0703020102020204" pitchFamily="34" charset="0"/>
              </a:rPr>
              <a:t>k=4 </a:t>
            </a:r>
          </a:p>
          <a:p>
            <a:pPr algn="ctr"/>
            <a:endParaRPr lang="fr-FR" sz="2000" dirty="0">
              <a:solidFill>
                <a:schemeClr val="bg1"/>
              </a:solidFill>
              <a:latin typeface="Franklin Gothic Demi" panose="020B0703020102020204" pitchFamily="34" charset="0"/>
            </a:endParaRPr>
          </a:p>
          <a:p>
            <a:pPr algn="ctr"/>
            <a:r>
              <a:rPr lang="fr-FR" sz="2000" dirty="0">
                <a:solidFill>
                  <a:schemeClr val="bg1"/>
                </a:solidFill>
                <a:latin typeface="Franklin Gothic Demi" panose="020B0703020102020204" pitchFamily="34" charset="0"/>
              </a:rPr>
              <a:t>L’</a:t>
            </a:r>
            <a:r>
              <a:rPr lang="fr-FR" sz="2000" dirty="0" err="1">
                <a:solidFill>
                  <a:schemeClr val="bg1"/>
                </a:solidFill>
                <a:latin typeface="Franklin Gothic Demi" panose="020B0703020102020204" pitchFamily="34" charset="0"/>
              </a:rPr>
              <a:t>interprétabilité</a:t>
            </a:r>
            <a:r>
              <a:rPr lang="fr-FR" sz="2000" dirty="0">
                <a:solidFill>
                  <a:schemeClr val="bg1"/>
                </a:solidFill>
                <a:latin typeface="Franklin Gothic Demi" panose="020B0703020102020204" pitchFamily="34" charset="0"/>
              </a:rPr>
              <a:t> métier est également à </a:t>
            </a:r>
            <a:r>
              <a:rPr lang="fr-FR" sz="2000" dirty="0" smtClean="0">
                <a:solidFill>
                  <a:schemeClr val="bg1"/>
                </a:solidFill>
                <a:latin typeface="Franklin Gothic Demi" panose="020B0703020102020204" pitchFamily="34" charset="0"/>
              </a:rPr>
              <a:t>prendre </a:t>
            </a:r>
            <a:r>
              <a:rPr lang="fr-FR" sz="2000" dirty="0">
                <a:solidFill>
                  <a:schemeClr val="bg1"/>
                </a:solidFill>
                <a:latin typeface="Franklin Gothic Demi" panose="020B0703020102020204" pitchFamily="34" charset="0"/>
              </a:rPr>
              <a:t>en compte</a:t>
            </a:r>
            <a:r>
              <a:rPr lang="fr-FR" sz="2000" dirty="0" smtClean="0">
                <a:solidFill>
                  <a:schemeClr val="bg1"/>
                </a:solidFill>
                <a:latin typeface="Franklin Gothic Demi" panose="020B0703020102020204" pitchFamily="34" charset="0"/>
              </a:rPr>
              <a:t>.</a:t>
            </a:r>
          </a:p>
          <a:p>
            <a:pPr algn="ctr"/>
            <a:endParaRPr lang="fr-FR" sz="2000" dirty="0" smtClean="0">
              <a:solidFill>
                <a:schemeClr val="bg1"/>
              </a:solidFill>
              <a:latin typeface="Franklin Gothic Demi" panose="020B0703020102020204" pitchFamily="34" charset="0"/>
            </a:endParaRPr>
          </a:p>
          <a:p>
            <a:pPr algn="ctr"/>
            <a:endParaRPr lang="fr-FR" sz="2000" dirty="0">
              <a:solidFill>
                <a:schemeClr val="bg1"/>
              </a:solidFill>
              <a:latin typeface="Franklin Gothic Demi" panose="020B0703020102020204" pitchFamily="34" charset="0"/>
            </a:endParaRPr>
          </a:p>
          <a:p>
            <a:pPr algn="ctr"/>
            <a:endParaRPr lang="fr-FR" sz="2000" dirty="0">
              <a:solidFill>
                <a:schemeClr val="bg1"/>
              </a:solidFill>
              <a:latin typeface="Franklin Gothic Demi" panose="020B0703020102020204" pitchFamily="34" charset="0"/>
            </a:endParaRPr>
          </a:p>
          <a:p>
            <a:pPr algn="ctr"/>
            <a:r>
              <a:rPr lang="fr-FR" sz="2000" dirty="0">
                <a:solidFill>
                  <a:schemeClr val="bg1"/>
                </a:solidFill>
                <a:latin typeface="Franklin Gothic Demi" panose="020B0703020102020204" pitchFamily="34" charset="0"/>
              </a:rPr>
              <a:t>Un profilage des clusters clients peut </a:t>
            </a:r>
            <a:r>
              <a:rPr lang="fr-FR" sz="2000" dirty="0" smtClean="0">
                <a:solidFill>
                  <a:schemeClr val="bg1"/>
                </a:solidFill>
                <a:latin typeface="Franklin Gothic Demi" panose="020B0703020102020204" pitchFamily="34" charset="0"/>
              </a:rPr>
              <a:t>devenir </a:t>
            </a:r>
            <a:r>
              <a:rPr lang="fr-FR" sz="2000" dirty="0">
                <a:solidFill>
                  <a:schemeClr val="bg1"/>
                </a:solidFill>
                <a:latin typeface="Franklin Gothic Demi" panose="020B0703020102020204" pitchFamily="34" charset="0"/>
              </a:rPr>
              <a:t>inadapté avec un </a:t>
            </a:r>
            <a:r>
              <a:rPr lang="fr-FR" sz="2000" dirty="0" smtClean="0">
                <a:solidFill>
                  <a:schemeClr val="bg1"/>
                </a:solidFill>
                <a:latin typeface="Franklin Gothic Demi" panose="020B0703020102020204" pitchFamily="34" charset="0"/>
              </a:rPr>
              <a:t>nombre </a:t>
            </a:r>
            <a:r>
              <a:rPr lang="fr-FR" sz="2000" dirty="0">
                <a:solidFill>
                  <a:schemeClr val="bg1"/>
                </a:solidFill>
                <a:latin typeface="Franklin Gothic Demi" panose="020B0703020102020204" pitchFamily="34" charset="0"/>
              </a:rPr>
              <a:t>k trop élevé…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9774" y="528713"/>
            <a:ext cx="5892226" cy="6329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6575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12"/>
          <p:cNvSpPr txBox="1">
            <a:spLocks/>
          </p:cNvSpPr>
          <p:nvPr/>
        </p:nvSpPr>
        <p:spPr>
          <a:xfrm>
            <a:off x="0" y="0"/>
            <a:ext cx="12196773" cy="56682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vert="horz" wrap="square" lIns="0" tIns="73660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85725" algn="ctr">
              <a:lnSpc>
                <a:spcPct val="100000"/>
              </a:lnSpc>
              <a:spcBef>
                <a:spcPts val="580"/>
              </a:spcBef>
              <a:spcAft>
                <a:spcPts val="600"/>
              </a:spcAft>
            </a:pPr>
            <a:r>
              <a:rPr lang="nb-NO" sz="3200" b="1" dirty="0" smtClean="0">
                <a:latin typeface="Franklin Gothic Demi" panose="020B0703020102020204" pitchFamily="34" charset="0"/>
              </a:rPr>
              <a:t>Clustering </a:t>
            </a:r>
            <a:r>
              <a:rPr lang="nb-NO" sz="3200" b="1" dirty="0">
                <a:latin typeface="Franklin Gothic Demi" panose="020B0703020102020204" pitchFamily="34" charset="0"/>
              </a:rPr>
              <a:t>KMeans k= </a:t>
            </a:r>
            <a:r>
              <a:rPr lang="nb-NO" sz="3200" b="1" dirty="0" smtClean="0">
                <a:latin typeface="Franklin Gothic Demi" panose="020B0703020102020204" pitchFamily="34" charset="0"/>
              </a:rPr>
              <a:t>3, 4 </a:t>
            </a:r>
            <a:r>
              <a:rPr lang="nb-NO" sz="3200" b="1" dirty="0">
                <a:latin typeface="Franklin Gothic Demi" panose="020B0703020102020204" pitchFamily="34" charset="0"/>
              </a:rPr>
              <a:t>et </a:t>
            </a:r>
            <a:r>
              <a:rPr lang="nb-NO" sz="3200" b="1" dirty="0" smtClean="0">
                <a:latin typeface="Franklin Gothic Demi" panose="020B0703020102020204" pitchFamily="34" charset="0"/>
              </a:rPr>
              <a:t>5</a:t>
            </a:r>
            <a:endParaRPr lang="fr-FR" sz="3200" b="1" dirty="0">
              <a:latin typeface="Franklin Gothic Demi" panose="020B0703020102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-125438" y="682244"/>
            <a:ext cx="1219536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dirty="0" smtClean="0">
                <a:solidFill>
                  <a:schemeClr val="bg1"/>
                </a:solidFill>
                <a:latin typeface="Franklin Gothic Demi" panose="020B0703020102020204" pitchFamily="34" charset="0"/>
              </a:rPr>
              <a:t>Modélisation </a:t>
            </a:r>
            <a:r>
              <a:rPr lang="fr-FR" sz="2000" dirty="0">
                <a:solidFill>
                  <a:schemeClr val="bg1"/>
                </a:solidFill>
                <a:latin typeface="Franklin Gothic Demi" panose="020B0703020102020204" pitchFamily="34" charset="0"/>
              </a:rPr>
              <a:t>testée sur une population aléatoire de 10 000 individus.</a:t>
            </a:r>
          </a:p>
          <a:p>
            <a:pPr algn="ctr"/>
            <a:endParaRPr lang="fr-FR" sz="2000" dirty="0" smtClean="0">
              <a:solidFill>
                <a:schemeClr val="bg1"/>
              </a:solidFill>
              <a:latin typeface="Franklin Gothic Demi" panose="020B07030201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913" y="3922141"/>
            <a:ext cx="5581997" cy="293585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0911" y="1115589"/>
            <a:ext cx="5263514" cy="2768354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533642" y="4358904"/>
            <a:ext cx="387453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err="1"/>
              <a:t>KMeans</a:t>
            </a:r>
            <a:r>
              <a:rPr lang="fr-FR" dirty="0"/>
              <a:t> Silhouette Score: 0.226</a:t>
            </a:r>
          </a:p>
          <a:p>
            <a:r>
              <a:rPr lang="fr-FR" dirty="0"/>
              <a:t>Time </a:t>
            </a:r>
            <a:r>
              <a:rPr lang="fr-FR" dirty="0" smtClean="0"/>
              <a:t>: </a:t>
            </a:r>
            <a:r>
              <a:rPr lang="fr-FR" dirty="0"/>
              <a:t>3.021 seconds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537353" y="1468818"/>
            <a:ext cx="390988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err="1"/>
              <a:t>KMeans</a:t>
            </a:r>
            <a:r>
              <a:rPr lang="fr-FR" dirty="0"/>
              <a:t> Silhouette Score: 0.104</a:t>
            </a:r>
          </a:p>
          <a:p>
            <a:r>
              <a:rPr lang="fr-FR" dirty="0" smtClean="0"/>
              <a:t>Time : </a:t>
            </a:r>
            <a:r>
              <a:rPr lang="fr-FR" dirty="0"/>
              <a:t>3.306 seconds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1910" y="3918034"/>
            <a:ext cx="5589803" cy="2939966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7427495" y="4319887"/>
            <a:ext cx="377390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err="1"/>
              <a:t>KMeans</a:t>
            </a:r>
            <a:r>
              <a:rPr lang="fr-FR" dirty="0"/>
              <a:t> Silhouette Score: 0.13</a:t>
            </a:r>
          </a:p>
          <a:p>
            <a:r>
              <a:rPr lang="fr-FR" dirty="0"/>
              <a:t>Time </a:t>
            </a:r>
            <a:r>
              <a:rPr lang="fr-FR" dirty="0" smtClean="0"/>
              <a:t>: </a:t>
            </a:r>
            <a:r>
              <a:rPr lang="fr-FR" dirty="0"/>
              <a:t>3.419 seconds</a:t>
            </a:r>
          </a:p>
        </p:txBody>
      </p:sp>
    </p:spTree>
    <p:extLst>
      <p:ext uri="{BB962C8B-B14F-4D97-AF65-F5344CB8AC3E}">
        <p14:creationId xmlns:p14="http://schemas.microsoft.com/office/powerpoint/2010/main" val="25472346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12"/>
          <p:cNvSpPr txBox="1">
            <a:spLocks/>
          </p:cNvSpPr>
          <p:nvPr/>
        </p:nvSpPr>
        <p:spPr>
          <a:xfrm>
            <a:off x="0" y="0"/>
            <a:ext cx="12196773" cy="56682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vert="horz" wrap="square" lIns="0" tIns="73660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85725" algn="ctr">
              <a:lnSpc>
                <a:spcPct val="100000"/>
              </a:lnSpc>
              <a:spcBef>
                <a:spcPts val="580"/>
              </a:spcBef>
              <a:spcAft>
                <a:spcPts val="600"/>
              </a:spcAft>
            </a:pPr>
            <a:r>
              <a:rPr lang="nb-NO" sz="3200" b="1" dirty="0" smtClean="0">
                <a:latin typeface="Franklin Gothic Demi" panose="020B0703020102020204" pitchFamily="34" charset="0"/>
              </a:rPr>
              <a:t>Visualisation </a:t>
            </a:r>
            <a:r>
              <a:rPr lang="nb-NO" sz="3200" b="1" dirty="0">
                <a:latin typeface="Franklin Gothic Demi" panose="020B0703020102020204" pitchFamily="34" charset="0"/>
              </a:rPr>
              <a:t>facilité par </a:t>
            </a:r>
            <a:r>
              <a:rPr lang="nb-NO" sz="3200" b="1" dirty="0" smtClean="0">
                <a:latin typeface="Franklin Gothic Demi" panose="020B0703020102020204" pitchFamily="34" charset="0"/>
              </a:rPr>
              <a:t>T-SNE</a:t>
            </a:r>
            <a:endParaRPr lang="fr-FR" sz="3200" b="1" dirty="0">
              <a:latin typeface="Franklin Gothic Demi" panose="020B0703020102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-125438" y="682244"/>
            <a:ext cx="1219536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dirty="0" smtClean="0">
                <a:solidFill>
                  <a:schemeClr val="bg1"/>
                </a:solidFill>
                <a:latin typeface="Franklin Gothic Demi" panose="020B0703020102020204" pitchFamily="34" charset="0"/>
              </a:rPr>
              <a:t>Algorithme </a:t>
            </a:r>
            <a:r>
              <a:rPr lang="fr-FR" sz="2000" dirty="0">
                <a:solidFill>
                  <a:schemeClr val="bg1"/>
                </a:solidFill>
                <a:latin typeface="Franklin Gothic Demi" panose="020B0703020102020204" pitchFamily="34" charset="0"/>
              </a:rPr>
              <a:t>de réduction de dimensionnalité plus lourd en temps de calcul. </a:t>
            </a:r>
          </a:p>
          <a:p>
            <a:pPr algn="ctr"/>
            <a:endParaRPr lang="fr-FR" sz="2000" dirty="0" smtClean="0">
              <a:solidFill>
                <a:schemeClr val="bg1"/>
              </a:solidFill>
              <a:latin typeface="Franklin Gothic Demi" panose="020B07030201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5723" y="1938868"/>
            <a:ext cx="4088964" cy="3860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47014"/>
            <a:ext cx="3986044" cy="3860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4366" y="1930722"/>
            <a:ext cx="3994455" cy="3868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5766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12"/>
          <p:cNvSpPr txBox="1">
            <a:spLocks/>
          </p:cNvSpPr>
          <p:nvPr/>
        </p:nvSpPr>
        <p:spPr>
          <a:xfrm>
            <a:off x="0" y="0"/>
            <a:ext cx="12196773" cy="56682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vert="horz" wrap="square" lIns="0" tIns="73660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85725" algn="ctr">
              <a:lnSpc>
                <a:spcPct val="100000"/>
              </a:lnSpc>
              <a:spcBef>
                <a:spcPts val="580"/>
              </a:spcBef>
              <a:spcAft>
                <a:spcPts val="600"/>
              </a:spcAft>
            </a:pPr>
            <a:r>
              <a:rPr lang="fr-FR" sz="3200" b="1" dirty="0" smtClean="0">
                <a:latin typeface="Franklin Gothic Demi" panose="020B0703020102020204" pitchFamily="34" charset="0"/>
              </a:rPr>
              <a:t>Exploitation </a:t>
            </a:r>
            <a:r>
              <a:rPr lang="fr-FR" sz="3200" b="1" dirty="0">
                <a:latin typeface="Franklin Gothic Demi" panose="020B0703020102020204" pitchFamily="34" charset="0"/>
              </a:rPr>
              <a:t>du CA selon les clusters</a:t>
            </a:r>
          </a:p>
        </p:txBody>
      </p:sp>
      <p:sp>
        <p:nvSpPr>
          <p:cNvPr id="4" name="Rectangle 3"/>
          <p:cNvSpPr/>
          <p:nvPr/>
        </p:nvSpPr>
        <p:spPr>
          <a:xfrm>
            <a:off x="-167771" y="1622237"/>
            <a:ext cx="5992838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dirty="0" smtClean="0">
                <a:solidFill>
                  <a:schemeClr val="bg1"/>
                </a:solidFill>
                <a:latin typeface="Franklin Gothic Demi" panose="020B0703020102020204" pitchFamily="34" charset="0"/>
              </a:rPr>
              <a:t>Le </a:t>
            </a:r>
            <a:r>
              <a:rPr lang="fr-FR" sz="2000" dirty="0" err="1">
                <a:solidFill>
                  <a:schemeClr val="bg1"/>
                </a:solidFill>
                <a:latin typeface="Franklin Gothic Demi" panose="020B0703020102020204" pitchFamily="34" charset="0"/>
              </a:rPr>
              <a:t>clustering</a:t>
            </a:r>
            <a:r>
              <a:rPr lang="fr-FR" sz="2000" dirty="0">
                <a:solidFill>
                  <a:schemeClr val="bg1"/>
                </a:solidFill>
                <a:latin typeface="Franklin Gothic Demi" panose="020B0703020102020204" pitchFamily="34" charset="0"/>
              </a:rPr>
              <a:t> en </a:t>
            </a:r>
            <a:r>
              <a:rPr lang="fr-FR" sz="2000" dirty="0" smtClean="0">
                <a:solidFill>
                  <a:schemeClr val="bg1"/>
                </a:solidFill>
                <a:latin typeface="Franklin Gothic Demi" panose="020B0703020102020204" pitchFamily="34" charset="0"/>
              </a:rPr>
              <a:t>4 et 5 </a:t>
            </a:r>
            <a:r>
              <a:rPr lang="fr-FR" sz="2000" dirty="0">
                <a:solidFill>
                  <a:schemeClr val="bg1"/>
                </a:solidFill>
                <a:latin typeface="Franklin Gothic Demi" panose="020B0703020102020204" pitchFamily="34" charset="0"/>
              </a:rPr>
              <a:t>partitions est plutôt </a:t>
            </a:r>
          </a:p>
          <a:p>
            <a:pPr algn="ctr"/>
            <a:r>
              <a:rPr lang="fr-FR" sz="2000" dirty="0">
                <a:solidFill>
                  <a:schemeClr val="bg1"/>
                </a:solidFill>
                <a:latin typeface="Franklin Gothic Demi" panose="020B0703020102020204" pitchFamily="34" charset="0"/>
              </a:rPr>
              <a:t>intéressant, seulement l’interprétation </a:t>
            </a:r>
          </a:p>
          <a:p>
            <a:pPr algn="ctr"/>
            <a:r>
              <a:rPr lang="fr-FR" sz="2000" dirty="0">
                <a:solidFill>
                  <a:schemeClr val="bg1"/>
                </a:solidFill>
                <a:latin typeface="Franklin Gothic Demi" panose="020B0703020102020204" pitchFamily="34" charset="0"/>
              </a:rPr>
              <a:t>métier du cluster </a:t>
            </a:r>
            <a:r>
              <a:rPr lang="fr-FR" sz="2000" dirty="0" smtClean="0">
                <a:solidFill>
                  <a:schemeClr val="bg1"/>
                </a:solidFill>
                <a:latin typeface="Franklin Gothic Demi" panose="020B0703020102020204" pitchFamily="34" charset="0"/>
              </a:rPr>
              <a:t>0 </a:t>
            </a:r>
            <a:r>
              <a:rPr lang="fr-FR" sz="2000" dirty="0">
                <a:solidFill>
                  <a:schemeClr val="bg1"/>
                </a:solidFill>
                <a:latin typeface="Franklin Gothic Demi" panose="020B0703020102020204" pitchFamily="34" charset="0"/>
              </a:rPr>
              <a:t>peut rester floue </a:t>
            </a:r>
          </a:p>
          <a:p>
            <a:pPr algn="ctr"/>
            <a:r>
              <a:rPr lang="fr-FR" sz="2000" dirty="0">
                <a:solidFill>
                  <a:schemeClr val="bg1"/>
                </a:solidFill>
                <a:latin typeface="Franklin Gothic Demi" panose="020B0703020102020204" pitchFamily="34" charset="0"/>
              </a:rPr>
              <a:t>car </a:t>
            </a:r>
            <a:r>
              <a:rPr lang="fr-FR" sz="2000" dirty="0" smtClean="0">
                <a:solidFill>
                  <a:schemeClr val="bg1"/>
                </a:solidFill>
                <a:latin typeface="Franklin Gothic Demi" panose="020B0703020102020204" pitchFamily="34" charset="0"/>
              </a:rPr>
              <a:t>50</a:t>
            </a:r>
            <a:r>
              <a:rPr lang="fr-FR" sz="2000" dirty="0" smtClean="0">
                <a:solidFill>
                  <a:schemeClr val="bg1"/>
                </a:solidFill>
                <a:latin typeface="Franklin Gothic Demi" panose="020B0703020102020204" pitchFamily="34" charset="0"/>
              </a:rPr>
              <a:t>% </a:t>
            </a:r>
            <a:r>
              <a:rPr lang="fr-FR" sz="2000" dirty="0">
                <a:solidFill>
                  <a:schemeClr val="bg1"/>
                </a:solidFill>
                <a:latin typeface="Franklin Gothic Demi" panose="020B0703020102020204" pitchFamily="34" charset="0"/>
              </a:rPr>
              <a:t>du CA.</a:t>
            </a:r>
          </a:p>
          <a:p>
            <a:pPr algn="ctr"/>
            <a:endParaRPr lang="fr-FR" sz="2000" dirty="0" smtClean="0">
              <a:solidFill>
                <a:schemeClr val="bg1"/>
              </a:solidFill>
              <a:latin typeface="Franklin Gothic Demi" panose="020B0703020102020204" pitchFamily="34" charset="0"/>
            </a:endParaRPr>
          </a:p>
          <a:p>
            <a:pPr algn="ctr"/>
            <a:endParaRPr lang="fr-FR" sz="2000" dirty="0">
              <a:solidFill>
                <a:schemeClr val="bg1"/>
              </a:solidFill>
              <a:latin typeface="Franklin Gothic Demi" panose="020B0703020102020204" pitchFamily="34" charset="0"/>
            </a:endParaRPr>
          </a:p>
          <a:p>
            <a:pPr algn="ctr"/>
            <a:endParaRPr lang="fr-FR" sz="2000" dirty="0" smtClean="0">
              <a:solidFill>
                <a:schemeClr val="bg1"/>
              </a:solidFill>
              <a:latin typeface="Franklin Gothic Demi" panose="020B0703020102020204" pitchFamily="34" charset="0"/>
            </a:endParaRPr>
          </a:p>
          <a:p>
            <a:pPr algn="ctr"/>
            <a:r>
              <a:rPr lang="fr-FR" sz="2000" dirty="0" smtClean="0">
                <a:solidFill>
                  <a:schemeClr val="bg1"/>
                </a:solidFill>
                <a:latin typeface="Franklin Gothic Demi" panose="020B0703020102020204" pitchFamily="34" charset="0"/>
              </a:rPr>
              <a:t>Voyons </a:t>
            </a:r>
            <a:r>
              <a:rPr lang="fr-FR" sz="2000" dirty="0">
                <a:solidFill>
                  <a:schemeClr val="bg1"/>
                </a:solidFill>
                <a:latin typeface="Franklin Gothic Demi" panose="020B0703020102020204" pitchFamily="34" charset="0"/>
              </a:rPr>
              <a:t>si le </a:t>
            </a:r>
            <a:r>
              <a:rPr lang="fr-FR" sz="2000" dirty="0" err="1">
                <a:solidFill>
                  <a:schemeClr val="bg1"/>
                </a:solidFill>
                <a:latin typeface="Franklin Gothic Demi" panose="020B0703020102020204" pitchFamily="34" charset="0"/>
              </a:rPr>
              <a:t>clustering</a:t>
            </a:r>
            <a:r>
              <a:rPr lang="fr-FR" sz="2000" dirty="0">
                <a:solidFill>
                  <a:schemeClr val="bg1"/>
                </a:solidFill>
                <a:latin typeface="Franklin Gothic Demi" panose="020B0703020102020204" pitchFamily="34" charset="0"/>
              </a:rPr>
              <a:t> hiérarchique </a:t>
            </a:r>
          </a:p>
          <a:p>
            <a:pPr algn="ctr"/>
            <a:r>
              <a:rPr lang="fr-FR" sz="2000" dirty="0">
                <a:solidFill>
                  <a:schemeClr val="bg1"/>
                </a:solidFill>
                <a:latin typeface="Franklin Gothic Demi" panose="020B0703020102020204" pitchFamily="34" charset="0"/>
              </a:rPr>
              <a:t>peut être utile dans la réflexion sur le </a:t>
            </a:r>
          </a:p>
          <a:p>
            <a:pPr algn="ctr"/>
            <a:r>
              <a:rPr lang="fr-FR" sz="2000" dirty="0">
                <a:solidFill>
                  <a:schemeClr val="bg1"/>
                </a:solidFill>
                <a:latin typeface="Franklin Gothic Demi" panose="020B0703020102020204" pitchFamily="34" charset="0"/>
              </a:rPr>
              <a:t>nombre optimal de clusters. </a:t>
            </a:r>
          </a:p>
          <a:p>
            <a:pPr algn="ctr"/>
            <a:endParaRPr lang="fr-FR" sz="2000" dirty="0" smtClean="0">
              <a:solidFill>
                <a:schemeClr val="bg1"/>
              </a:solidFill>
              <a:latin typeface="Franklin Gothic Demi" panose="020B07030201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9866" y="4747172"/>
            <a:ext cx="6062133" cy="211082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9866" y="571616"/>
            <a:ext cx="6062133" cy="211082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9866" y="2634916"/>
            <a:ext cx="6064520" cy="2112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8832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12"/>
          <p:cNvSpPr txBox="1">
            <a:spLocks/>
          </p:cNvSpPr>
          <p:nvPr/>
        </p:nvSpPr>
        <p:spPr>
          <a:xfrm>
            <a:off x="0" y="0"/>
            <a:ext cx="12196773" cy="56682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vert="horz" wrap="square" lIns="0" tIns="73660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85725" algn="ctr">
              <a:lnSpc>
                <a:spcPct val="100000"/>
              </a:lnSpc>
              <a:spcBef>
                <a:spcPts val="580"/>
              </a:spcBef>
              <a:spcAft>
                <a:spcPts val="600"/>
              </a:spcAft>
            </a:pPr>
            <a:r>
              <a:rPr lang="fr-FR" sz="3200" b="1" dirty="0" smtClean="0">
                <a:latin typeface="Franklin Gothic Demi" panose="020B0703020102020204" pitchFamily="34" charset="0"/>
              </a:rPr>
              <a:t>Dendrogramme </a:t>
            </a:r>
            <a:r>
              <a:rPr lang="fr-FR" sz="3200" b="1" dirty="0">
                <a:latin typeface="Franklin Gothic Demi" panose="020B0703020102020204" pitchFamily="34" charset="0"/>
              </a:rPr>
              <a:t>de regroupement hiérarchique</a:t>
            </a:r>
          </a:p>
        </p:txBody>
      </p:sp>
      <p:sp>
        <p:nvSpPr>
          <p:cNvPr id="4" name="Rectangle 3"/>
          <p:cNvSpPr/>
          <p:nvPr/>
        </p:nvSpPr>
        <p:spPr>
          <a:xfrm>
            <a:off x="-35429" y="1015408"/>
            <a:ext cx="4757058" cy="62478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dirty="0">
                <a:solidFill>
                  <a:schemeClr val="bg1"/>
                </a:solidFill>
                <a:latin typeface="Franklin Gothic Demi" panose="020B0703020102020204" pitchFamily="34" charset="0"/>
              </a:rPr>
              <a:t>4 groupes </a:t>
            </a:r>
            <a:r>
              <a:rPr lang="fr-FR" sz="2000" dirty="0" smtClean="0">
                <a:solidFill>
                  <a:schemeClr val="bg1"/>
                </a:solidFill>
                <a:latin typeface="Franklin Gothic Demi" panose="020B0703020102020204" pitchFamily="34" charset="0"/>
              </a:rPr>
              <a:t>différentiables</a:t>
            </a:r>
          </a:p>
          <a:p>
            <a:pPr algn="ctr"/>
            <a:r>
              <a:rPr lang="fr-FR" sz="2000" dirty="0" smtClean="0">
                <a:solidFill>
                  <a:schemeClr val="bg1"/>
                </a:solidFill>
                <a:latin typeface="Franklin Gothic Demi" panose="020B0703020102020204" pitchFamily="34" charset="0"/>
              </a:rPr>
              <a:t>Test </a:t>
            </a:r>
            <a:r>
              <a:rPr lang="fr-FR" sz="2000" dirty="0">
                <a:solidFill>
                  <a:schemeClr val="bg1"/>
                </a:solidFill>
                <a:latin typeface="Franklin Gothic Demi" panose="020B0703020102020204" pitchFamily="34" charset="0"/>
              </a:rPr>
              <a:t>de </a:t>
            </a:r>
            <a:r>
              <a:rPr lang="fr-FR" sz="2000" dirty="0" smtClean="0">
                <a:solidFill>
                  <a:schemeClr val="bg1"/>
                </a:solidFill>
                <a:latin typeface="Franklin Gothic Demi" panose="020B0703020102020204" pitchFamily="34" charset="0"/>
              </a:rPr>
              <a:t>modélisation</a:t>
            </a:r>
          </a:p>
          <a:p>
            <a:pPr algn="ctr"/>
            <a:endParaRPr lang="fr-FR" sz="2000" dirty="0">
              <a:solidFill>
                <a:schemeClr val="bg1"/>
              </a:solidFill>
              <a:latin typeface="Franklin Gothic Demi" panose="020B0703020102020204" pitchFamily="34" charset="0"/>
            </a:endParaRPr>
          </a:p>
          <a:p>
            <a:pPr algn="ctr"/>
            <a:endParaRPr lang="fr-FR" sz="2000" dirty="0" smtClean="0">
              <a:solidFill>
                <a:schemeClr val="bg1"/>
              </a:solidFill>
              <a:latin typeface="Franklin Gothic Demi" panose="020B0703020102020204" pitchFamily="34" charset="0"/>
            </a:endParaRPr>
          </a:p>
          <a:p>
            <a:pPr algn="ctr"/>
            <a:endParaRPr lang="fr-FR" sz="2000" dirty="0">
              <a:solidFill>
                <a:schemeClr val="bg1"/>
              </a:solidFill>
              <a:latin typeface="Franklin Gothic Demi" panose="020B0703020102020204" pitchFamily="34" charset="0"/>
            </a:endParaRPr>
          </a:p>
          <a:p>
            <a:pPr algn="ctr"/>
            <a:endParaRPr lang="fr-FR" sz="2000" dirty="0" smtClean="0">
              <a:solidFill>
                <a:schemeClr val="bg1"/>
              </a:solidFill>
              <a:latin typeface="Franklin Gothic Demi" panose="020B0703020102020204" pitchFamily="34" charset="0"/>
            </a:endParaRPr>
          </a:p>
          <a:p>
            <a:pPr algn="ctr"/>
            <a:r>
              <a:rPr lang="fr-FR" sz="2000" dirty="0">
                <a:solidFill>
                  <a:schemeClr val="bg1"/>
                </a:solidFill>
                <a:latin typeface="Franklin Gothic Demi" panose="020B0703020102020204" pitchFamily="34" charset="0"/>
              </a:rPr>
              <a:t>Correspondance des groupes avec les 4 </a:t>
            </a:r>
          </a:p>
          <a:p>
            <a:pPr algn="ctr"/>
            <a:r>
              <a:rPr lang="fr-FR" sz="2000" dirty="0">
                <a:solidFill>
                  <a:schemeClr val="bg1"/>
                </a:solidFill>
                <a:latin typeface="Franklin Gothic Demi" panose="020B0703020102020204" pitchFamily="34" charset="0"/>
              </a:rPr>
              <a:t>clusters du </a:t>
            </a:r>
            <a:r>
              <a:rPr lang="fr-FR" sz="2000" dirty="0" err="1" smtClean="0">
                <a:solidFill>
                  <a:schemeClr val="bg1"/>
                </a:solidFill>
                <a:latin typeface="Franklin Gothic Demi" panose="020B0703020102020204" pitchFamily="34" charset="0"/>
              </a:rPr>
              <a:t>Kmeans</a:t>
            </a:r>
            <a:endParaRPr lang="fr-FR" sz="2000" dirty="0" smtClean="0">
              <a:solidFill>
                <a:schemeClr val="bg1"/>
              </a:solidFill>
              <a:latin typeface="Franklin Gothic Demi" panose="020B0703020102020204" pitchFamily="34" charset="0"/>
            </a:endParaRPr>
          </a:p>
          <a:p>
            <a:pPr algn="ctr"/>
            <a:endParaRPr lang="fr-FR" sz="2000" dirty="0">
              <a:solidFill>
                <a:schemeClr val="bg1"/>
              </a:solidFill>
              <a:latin typeface="Franklin Gothic Demi" panose="020B0703020102020204" pitchFamily="34" charset="0"/>
            </a:endParaRPr>
          </a:p>
          <a:p>
            <a:pPr algn="ctr"/>
            <a:endParaRPr lang="fr-FR" sz="2000" dirty="0" smtClean="0">
              <a:solidFill>
                <a:schemeClr val="bg1"/>
              </a:solidFill>
              <a:latin typeface="Franklin Gothic Demi" panose="020B0703020102020204" pitchFamily="34" charset="0"/>
            </a:endParaRPr>
          </a:p>
          <a:p>
            <a:pPr algn="ctr"/>
            <a:endParaRPr lang="fr-FR" sz="2000" dirty="0">
              <a:solidFill>
                <a:schemeClr val="bg1"/>
              </a:solidFill>
              <a:latin typeface="Franklin Gothic Demi" panose="020B0703020102020204" pitchFamily="34" charset="0"/>
            </a:endParaRPr>
          </a:p>
          <a:p>
            <a:pPr algn="ctr"/>
            <a:endParaRPr lang="fr-FR" sz="2000" dirty="0" smtClean="0">
              <a:solidFill>
                <a:schemeClr val="bg1"/>
              </a:solidFill>
              <a:latin typeface="Franklin Gothic Demi" panose="020B0703020102020204" pitchFamily="34" charset="0"/>
            </a:endParaRPr>
          </a:p>
          <a:p>
            <a:pPr algn="ctr"/>
            <a:endParaRPr lang="fr-FR" sz="2000" dirty="0">
              <a:solidFill>
                <a:schemeClr val="bg1"/>
              </a:solidFill>
              <a:latin typeface="Franklin Gothic Demi" panose="020B0703020102020204" pitchFamily="34" charset="0"/>
            </a:endParaRPr>
          </a:p>
          <a:p>
            <a:pPr algn="ctr"/>
            <a:endParaRPr lang="fr-FR" sz="2000" dirty="0" smtClean="0">
              <a:solidFill>
                <a:schemeClr val="bg1"/>
              </a:solidFill>
              <a:latin typeface="Franklin Gothic Demi" panose="020B0703020102020204" pitchFamily="34" charset="0"/>
            </a:endParaRPr>
          </a:p>
          <a:p>
            <a:pPr algn="ctr"/>
            <a:endParaRPr lang="fr-FR" sz="2000" dirty="0">
              <a:solidFill>
                <a:schemeClr val="bg1"/>
              </a:solidFill>
              <a:latin typeface="Franklin Gothic Demi" panose="020B0703020102020204" pitchFamily="34" charset="0"/>
            </a:endParaRPr>
          </a:p>
          <a:p>
            <a:pPr algn="ctr"/>
            <a:r>
              <a:rPr lang="fr-FR" sz="2000" dirty="0" smtClean="0">
                <a:solidFill>
                  <a:schemeClr val="bg1"/>
                </a:solidFill>
                <a:latin typeface="Franklin Gothic Demi" panose="020B0703020102020204" pitchFamily="34" charset="0"/>
              </a:rPr>
              <a:t>À </a:t>
            </a:r>
            <a:r>
              <a:rPr lang="fr-FR" sz="2000" dirty="0">
                <a:solidFill>
                  <a:schemeClr val="bg1"/>
                </a:solidFill>
                <a:latin typeface="Franklin Gothic Demi" panose="020B0703020102020204" pitchFamily="34" charset="0"/>
              </a:rPr>
              <a:t>chaque étape, on agrège les deux clusters les plus proches :</a:t>
            </a:r>
          </a:p>
          <a:p>
            <a:pPr algn="ctr"/>
            <a:r>
              <a:rPr lang="fr-FR" sz="2000" dirty="0">
                <a:solidFill>
                  <a:schemeClr val="bg1"/>
                </a:solidFill>
                <a:latin typeface="Franklin Gothic Demi" panose="020B0703020102020204" pitchFamily="34" charset="0"/>
              </a:rPr>
              <a:t>calculs lourds !</a:t>
            </a:r>
          </a:p>
          <a:p>
            <a:pPr algn="ctr"/>
            <a:endParaRPr lang="fr-FR" sz="2000" dirty="0">
              <a:solidFill>
                <a:schemeClr val="bg1"/>
              </a:solidFill>
              <a:latin typeface="Franklin Gothic Demi" panose="020B0703020102020204" pitchFamily="34" charset="0"/>
            </a:endParaRPr>
          </a:p>
          <a:p>
            <a:pPr algn="ctr"/>
            <a:endParaRPr lang="fr-FR" sz="2000" dirty="0" smtClean="0">
              <a:solidFill>
                <a:schemeClr val="bg1"/>
              </a:solidFill>
              <a:latin typeface="Franklin Gothic Demi" panose="020B07030201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0750" y="1015408"/>
            <a:ext cx="7466435" cy="523576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862" y="1782235"/>
            <a:ext cx="3800475" cy="8096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099" y="3516630"/>
            <a:ext cx="3048000" cy="20193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3623" y="847978"/>
            <a:ext cx="7693150" cy="5403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1314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12"/>
          <p:cNvSpPr txBox="1">
            <a:spLocks/>
          </p:cNvSpPr>
          <p:nvPr/>
        </p:nvSpPr>
        <p:spPr>
          <a:xfrm>
            <a:off x="0" y="0"/>
            <a:ext cx="12196773" cy="56682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vert="horz" wrap="square" lIns="0" tIns="73660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85725" algn="ctr">
              <a:lnSpc>
                <a:spcPct val="100000"/>
              </a:lnSpc>
              <a:spcBef>
                <a:spcPts val="580"/>
              </a:spcBef>
              <a:spcAft>
                <a:spcPts val="600"/>
              </a:spcAft>
            </a:pPr>
            <a:r>
              <a:rPr lang="nb-NO" sz="3200" b="1" dirty="0" smtClean="0">
                <a:latin typeface="Franklin Gothic Demi" panose="020B0703020102020204" pitchFamily="34" charset="0"/>
              </a:rPr>
              <a:t>Clustering  </a:t>
            </a:r>
            <a:r>
              <a:rPr lang="nb-NO" sz="3200" b="1" dirty="0">
                <a:latin typeface="Franklin Gothic Demi" panose="020B0703020102020204" pitchFamily="34" charset="0"/>
              </a:rPr>
              <a:t>Hiérarchique</a:t>
            </a:r>
            <a:endParaRPr lang="fr-FR" sz="3200" b="1" dirty="0">
              <a:latin typeface="Franklin Gothic Demi" panose="020B0703020102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-125438" y="682244"/>
            <a:ext cx="1219536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dirty="0" smtClean="0">
                <a:solidFill>
                  <a:schemeClr val="bg1"/>
                </a:solidFill>
                <a:latin typeface="Franklin Gothic Demi" panose="020B0703020102020204" pitchFamily="34" charset="0"/>
              </a:rPr>
              <a:t>Modélisation </a:t>
            </a:r>
            <a:r>
              <a:rPr lang="fr-FR" sz="2000" dirty="0">
                <a:solidFill>
                  <a:schemeClr val="bg1"/>
                </a:solidFill>
                <a:latin typeface="Franklin Gothic Demi" panose="020B0703020102020204" pitchFamily="34" charset="0"/>
              </a:rPr>
              <a:t>testée sur une population aléatoire de 10 000 individus. </a:t>
            </a:r>
            <a:endParaRPr lang="fr-FR" sz="2000" dirty="0" smtClean="0">
              <a:solidFill>
                <a:schemeClr val="bg1"/>
              </a:solidFill>
              <a:latin typeface="Franklin Gothic Demi" panose="020B0703020102020204" pitchFamily="34" charset="0"/>
            </a:endParaRPr>
          </a:p>
          <a:p>
            <a:pPr algn="ctr"/>
            <a:r>
              <a:rPr lang="fr-FR" sz="2000" dirty="0" smtClean="0">
                <a:solidFill>
                  <a:schemeClr val="bg1"/>
                </a:solidFill>
                <a:latin typeface="Franklin Gothic Demi" panose="020B0703020102020204" pitchFamily="34" charset="0"/>
              </a:rPr>
              <a:t>Algorithme </a:t>
            </a:r>
            <a:r>
              <a:rPr lang="fr-FR" sz="2000" dirty="0" err="1">
                <a:solidFill>
                  <a:schemeClr val="bg1"/>
                </a:solidFill>
                <a:latin typeface="Franklin Gothic Demi" panose="020B0703020102020204" pitchFamily="34" charset="0"/>
              </a:rPr>
              <a:t>AgglomerativeClustering</a:t>
            </a:r>
            <a:endParaRPr lang="fr-FR" sz="2000" dirty="0">
              <a:solidFill>
                <a:schemeClr val="bg1"/>
              </a:solidFill>
              <a:latin typeface="Franklin Gothic Demi" panose="020B0703020102020204" pitchFamily="34" charset="0"/>
            </a:endParaRPr>
          </a:p>
          <a:p>
            <a:pPr algn="ctr"/>
            <a:endParaRPr lang="fr-FR" sz="2000" dirty="0" smtClean="0">
              <a:solidFill>
                <a:schemeClr val="bg1"/>
              </a:solidFill>
              <a:latin typeface="Franklin Gothic Demi" panose="020B07030201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7459" y="1967208"/>
            <a:ext cx="7982863" cy="415190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848679" y="5423855"/>
            <a:ext cx="49542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smtClean="0"/>
              <a:t>CAH </a:t>
            </a:r>
            <a:r>
              <a:rPr lang="fr-FR" dirty="0"/>
              <a:t>Silhouette Score: 0.15781146540320534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5404" y="1967208"/>
            <a:ext cx="4286596" cy="4151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1909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12"/>
          <p:cNvSpPr txBox="1">
            <a:spLocks/>
          </p:cNvSpPr>
          <p:nvPr/>
        </p:nvSpPr>
        <p:spPr>
          <a:xfrm>
            <a:off x="0" y="0"/>
            <a:ext cx="12196773" cy="56682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vert="horz" wrap="square" lIns="0" tIns="73660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85725" algn="ctr">
              <a:lnSpc>
                <a:spcPct val="100000"/>
              </a:lnSpc>
              <a:spcBef>
                <a:spcPts val="580"/>
              </a:spcBef>
              <a:spcAft>
                <a:spcPts val="600"/>
              </a:spcAft>
            </a:pPr>
            <a:r>
              <a:rPr lang="nb-NO" sz="3200" b="1" dirty="0" smtClean="0">
                <a:latin typeface="Franklin Gothic Demi" panose="020B0703020102020204" pitchFamily="34" charset="0"/>
              </a:rPr>
              <a:t>Clustering </a:t>
            </a:r>
            <a:r>
              <a:rPr lang="nb-NO" sz="3200" b="1" dirty="0">
                <a:latin typeface="Franklin Gothic Demi" panose="020B0703020102020204" pitchFamily="34" charset="0"/>
              </a:rPr>
              <a:t>de densité</a:t>
            </a:r>
            <a:endParaRPr lang="fr-FR" sz="3200" b="1" dirty="0">
              <a:latin typeface="Franklin Gothic Demi" panose="020B0703020102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-125438" y="682244"/>
            <a:ext cx="12195364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dirty="0" smtClean="0">
                <a:solidFill>
                  <a:schemeClr val="bg1"/>
                </a:solidFill>
                <a:latin typeface="Franklin Gothic Demi" panose="020B0703020102020204" pitchFamily="34" charset="0"/>
              </a:rPr>
              <a:t>Modélisation </a:t>
            </a:r>
            <a:r>
              <a:rPr lang="fr-FR" sz="2000" dirty="0">
                <a:solidFill>
                  <a:schemeClr val="bg1"/>
                </a:solidFill>
                <a:latin typeface="Franklin Gothic Demi" panose="020B0703020102020204" pitchFamily="34" charset="0"/>
              </a:rPr>
              <a:t>testée sur une population aléatoire de 10 000 individus. </a:t>
            </a:r>
            <a:endParaRPr lang="fr-FR" sz="2000" dirty="0" smtClean="0">
              <a:solidFill>
                <a:schemeClr val="bg1"/>
              </a:solidFill>
              <a:latin typeface="Franklin Gothic Demi" panose="020B0703020102020204" pitchFamily="34" charset="0"/>
            </a:endParaRPr>
          </a:p>
          <a:p>
            <a:pPr algn="ctr"/>
            <a:r>
              <a:rPr lang="fr-FR" sz="2000" dirty="0">
                <a:solidFill>
                  <a:schemeClr val="bg1"/>
                </a:solidFill>
                <a:latin typeface="Franklin Gothic Demi" panose="020B0703020102020204" pitchFamily="34" charset="0"/>
              </a:rPr>
              <a:t>Algorithme </a:t>
            </a:r>
            <a:r>
              <a:rPr lang="fr-FR" sz="2000" dirty="0" smtClean="0">
                <a:solidFill>
                  <a:schemeClr val="bg1"/>
                </a:solidFill>
                <a:latin typeface="Franklin Gothic Demi" panose="020B0703020102020204" pitchFamily="34" charset="0"/>
              </a:rPr>
              <a:t>DBSCAN</a:t>
            </a:r>
          </a:p>
          <a:p>
            <a:pPr algn="ctr"/>
            <a:r>
              <a:rPr lang="fr-FR" sz="2000" dirty="0" smtClean="0">
                <a:solidFill>
                  <a:schemeClr val="bg1"/>
                </a:solidFill>
                <a:latin typeface="Franklin Gothic Demi" panose="020B0703020102020204" pitchFamily="34" charset="0"/>
              </a:rPr>
              <a:t>Modélisation </a:t>
            </a:r>
            <a:r>
              <a:rPr lang="fr-FR" sz="2000" dirty="0">
                <a:solidFill>
                  <a:schemeClr val="bg1"/>
                </a:solidFill>
                <a:latin typeface="Franklin Gothic Demi" panose="020B0703020102020204" pitchFamily="34" charset="0"/>
              </a:rPr>
              <a:t>non adaptée à la structure de nos données</a:t>
            </a:r>
          </a:p>
          <a:p>
            <a:pPr algn="ctr"/>
            <a:endParaRPr lang="fr-FR" sz="2000" dirty="0">
              <a:solidFill>
                <a:schemeClr val="bg1"/>
              </a:solidFill>
              <a:latin typeface="Franklin Gothic Demi" panose="020B0703020102020204" pitchFamily="34" charset="0"/>
            </a:endParaRPr>
          </a:p>
          <a:p>
            <a:pPr algn="ctr"/>
            <a:endParaRPr lang="fr-FR" sz="2000" dirty="0" smtClean="0">
              <a:solidFill>
                <a:schemeClr val="bg1"/>
              </a:solidFill>
              <a:latin typeface="Franklin Gothic Demi" panose="020B07030201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848679" y="5423855"/>
            <a:ext cx="49542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smtClean="0"/>
              <a:t>CAH </a:t>
            </a:r>
            <a:r>
              <a:rPr lang="fr-FR" dirty="0"/>
              <a:t>Silhouette Score: 0.15781146540320534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78182"/>
            <a:ext cx="7888777" cy="410297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8777" y="2069506"/>
            <a:ext cx="4307996" cy="411165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129071" y="5423855"/>
            <a:ext cx="52758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/>
              <a:t>DBSCAN Silhouette Score: 0.0759395965217318</a:t>
            </a:r>
          </a:p>
        </p:txBody>
      </p:sp>
    </p:spTree>
    <p:extLst>
      <p:ext uri="{BB962C8B-B14F-4D97-AF65-F5344CB8AC3E}">
        <p14:creationId xmlns:p14="http://schemas.microsoft.com/office/powerpoint/2010/main" val="8031529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Diamond 33">
            <a:extLst>
              <a:ext uri="{FF2B5EF4-FFF2-40B4-BE49-F238E27FC236}">
                <a16:creationId xmlns:a16="http://schemas.microsoft.com/office/drawing/2014/main" id="{6C3EB5A1-3CF0-4BD5-BB53-71BA76F7E118}"/>
              </a:ext>
            </a:extLst>
          </p:cNvPr>
          <p:cNvSpPr/>
          <p:nvPr/>
        </p:nvSpPr>
        <p:spPr>
          <a:xfrm>
            <a:off x="3820772" y="2725438"/>
            <a:ext cx="436586" cy="436586"/>
          </a:xfrm>
          <a:prstGeom prst="diamond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58D45E1-3406-4A9F-936E-982BCC338E2E}"/>
              </a:ext>
            </a:extLst>
          </p:cNvPr>
          <p:cNvGrpSpPr/>
          <p:nvPr/>
        </p:nvGrpSpPr>
        <p:grpSpPr>
          <a:xfrm>
            <a:off x="4609418" y="2291331"/>
            <a:ext cx="5515430" cy="1323439"/>
            <a:chOff x="6127001" y="975256"/>
            <a:chExt cx="5515430" cy="1323439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5E3BD7D-EEC6-41FC-867D-95F2B71346B3}"/>
                </a:ext>
              </a:extLst>
            </p:cNvPr>
            <p:cNvSpPr txBox="1"/>
            <p:nvPr/>
          </p:nvSpPr>
          <p:spPr>
            <a:xfrm>
              <a:off x="6127001" y="975256"/>
              <a:ext cx="1431024" cy="1323439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8000" b="1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itchFamily="34" charset="0"/>
                </a:rPr>
                <a:t>01</a:t>
              </a:r>
              <a:endParaRPr lang="ko-KR" altLang="en-US" sz="8000" b="1" dirty="0">
                <a:solidFill>
                  <a:schemeClr val="tx1">
                    <a:lumMod val="50000"/>
                    <a:lumOff val="50000"/>
                  </a:schemeClr>
                </a:solidFill>
                <a:cs typeface="Arial" pitchFamily="34" charset="0"/>
              </a:endParaRPr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8E16F429-6192-415F-9755-6EE02C49F2C5}"/>
                </a:ext>
              </a:extLst>
            </p:cNvPr>
            <p:cNvGrpSpPr/>
            <p:nvPr/>
          </p:nvGrpSpPr>
          <p:grpSpPr>
            <a:xfrm>
              <a:off x="7186295" y="1273713"/>
              <a:ext cx="4456136" cy="707886"/>
              <a:chOff x="7168717" y="1368649"/>
              <a:chExt cx="4456136" cy="707886"/>
            </a:xfrm>
          </p:grpSpPr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93B75C5-9BDB-4B5F-AB3F-CB12A702F1F8}"/>
                  </a:ext>
                </a:extLst>
              </p:cNvPr>
              <p:cNvSpPr txBox="1"/>
              <p:nvPr/>
            </p:nvSpPr>
            <p:spPr>
              <a:xfrm>
                <a:off x="7168717" y="1736433"/>
                <a:ext cx="445613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altLang="ko-KR" sz="1200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8591A18A-7559-4485-BC2C-6ACBBA9F87DF}"/>
                  </a:ext>
                </a:extLst>
              </p:cNvPr>
              <p:cNvSpPr txBox="1"/>
              <p:nvPr/>
            </p:nvSpPr>
            <p:spPr>
              <a:xfrm>
                <a:off x="7168717" y="1368649"/>
                <a:ext cx="4104076" cy="707886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sz="4000" b="1" dirty="0" smtClean="0">
                    <a:solidFill>
                      <a:schemeClr val="accent1"/>
                    </a:solidFill>
                    <a:cs typeface="Arial" pitchFamily="34" charset="0"/>
                  </a:rPr>
                  <a:t>  Context</a:t>
                </a:r>
                <a:endParaRPr lang="ko-KR" altLang="en-US" sz="4000" b="1" dirty="0">
                  <a:solidFill>
                    <a:schemeClr val="accent1"/>
                  </a:solidFill>
                  <a:cs typeface="Arial" pitchFamily="34" charset="0"/>
                </a:endParaRPr>
              </a:p>
            </p:txBody>
          </p:sp>
        </p:grpSp>
      </p:grpSp>
      <p:sp>
        <p:nvSpPr>
          <p:cNvPr id="40" name="Diamond 39">
            <a:extLst>
              <a:ext uri="{FF2B5EF4-FFF2-40B4-BE49-F238E27FC236}">
                <a16:creationId xmlns:a16="http://schemas.microsoft.com/office/drawing/2014/main" id="{6C3EB5A1-3CF0-4BD5-BB53-71BA76F7E118}"/>
              </a:ext>
            </a:extLst>
          </p:cNvPr>
          <p:cNvSpPr/>
          <p:nvPr/>
        </p:nvSpPr>
        <p:spPr>
          <a:xfrm>
            <a:off x="4039065" y="2734757"/>
            <a:ext cx="436586" cy="436586"/>
          </a:xfrm>
          <a:prstGeom prst="diamond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e 2">
            <a:extLst>
              <a:ext uri="{FF2B5EF4-FFF2-40B4-BE49-F238E27FC236}">
                <a16:creationId xmlns:a16="http://schemas.microsoft.com/office/drawing/2014/main" id="{36F22EF4-BEE2-4FA0-AF31-866DB3837B51}"/>
              </a:ext>
            </a:extLst>
          </p:cNvPr>
          <p:cNvGrpSpPr/>
          <p:nvPr/>
        </p:nvGrpSpPr>
        <p:grpSpPr>
          <a:xfrm>
            <a:off x="4285445" y="5975261"/>
            <a:ext cx="3621110" cy="425012"/>
            <a:chOff x="4953000" y="5975261"/>
            <a:chExt cx="3621110" cy="425012"/>
          </a:xfrm>
        </p:grpSpPr>
        <p:cxnSp>
          <p:nvCxnSpPr>
            <p:cNvPr id="10" name="Straight Connector 21">
              <a:extLst>
                <a:ext uri="{FF2B5EF4-FFF2-40B4-BE49-F238E27FC236}">
                  <a16:creationId xmlns:a16="http://schemas.microsoft.com/office/drawing/2014/main" id="{B41658CD-A75D-4682-9456-71D59C37C430}"/>
                </a:ext>
              </a:extLst>
            </p:cNvPr>
            <p:cNvCxnSpPr/>
            <p:nvPr/>
          </p:nvCxnSpPr>
          <p:spPr>
            <a:xfrm>
              <a:off x="5840612" y="6400273"/>
              <a:ext cx="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D39F386-E4E4-4EE8-9483-C1298458A27A}"/>
                </a:ext>
              </a:extLst>
            </p:cNvPr>
            <p:cNvSpPr/>
            <p:nvPr/>
          </p:nvSpPr>
          <p:spPr>
            <a:xfrm>
              <a:off x="5620555" y="5975263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2678CB7-8BA6-4D5C-AD2A-AF54D7A8CF6C}"/>
                </a:ext>
              </a:extLst>
            </p:cNvPr>
            <p:cNvSpPr/>
            <p:nvPr/>
          </p:nvSpPr>
          <p:spPr>
            <a:xfrm>
              <a:off x="6288110" y="5975262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Connector 22">
              <a:extLst>
                <a:ext uri="{FF2B5EF4-FFF2-40B4-BE49-F238E27FC236}">
                  <a16:creationId xmlns:a16="http://schemas.microsoft.com/office/drawing/2014/main" id="{BD27DFB7-875E-4AA3-91FF-3EFB55EA8D78}"/>
                </a:ext>
              </a:extLst>
            </p:cNvPr>
            <p:cNvCxnSpPr>
              <a:stCxn id="11" idx="6"/>
              <a:endCxn id="12" idx="2"/>
            </p:cNvCxnSpPr>
            <p:nvPr/>
          </p:nvCxnSpPr>
          <p:spPr>
            <a:xfrm flipV="1">
              <a:off x="5903890" y="6116929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Oval 23">
              <a:extLst>
                <a:ext uri="{FF2B5EF4-FFF2-40B4-BE49-F238E27FC236}">
                  <a16:creationId xmlns:a16="http://schemas.microsoft.com/office/drawing/2014/main" id="{ABEA8651-F845-4609-9B4A-E25A0D91B373}"/>
                </a:ext>
              </a:extLst>
            </p:cNvPr>
            <p:cNvSpPr/>
            <p:nvPr/>
          </p:nvSpPr>
          <p:spPr>
            <a:xfrm>
              <a:off x="6955665" y="5975261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5" name="Straight Connector 24">
              <a:extLst>
                <a:ext uri="{FF2B5EF4-FFF2-40B4-BE49-F238E27FC236}">
                  <a16:creationId xmlns:a16="http://schemas.microsoft.com/office/drawing/2014/main" id="{0595D7E6-E754-425E-A785-322F87C88810}"/>
                </a:ext>
              </a:extLst>
            </p:cNvPr>
            <p:cNvCxnSpPr>
              <a:endCxn id="14" idx="2"/>
            </p:cNvCxnSpPr>
            <p:nvPr/>
          </p:nvCxnSpPr>
          <p:spPr>
            <a:xfrm flipV="1">
              <a:off x="6571445" y="6116928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6" name="Oval 11">
              <a:extLst>
                <a:ext uri="{FF2B5EF4-FFF2-40B4-BE49-F238E27FC236}">
                  <a16:creationId xmlns:a16="http://schemas.microsoft.com/office/drawing/2014/main" id="{C24FAFED-E8D4-4CD9-8881-7D7B5B7CB9E3}"/>
                </a:ext>
              </a:extLst>
            </p:cNvPr>
            <p:cNvSpPr/>
            <p:nvPr/>
          </p:nvSpPr>
          <p:spPr>
            <a:xfrm>
              <a:off x="4953000" y="5985995"/>
              <a:ext cx="283335" cy="283335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0BAA0C3D-FCD6-4693-8F35-9920BF783FFC}"/>
                </a:ext>
              </a:extLst>
            </p:cNvPr>
            <p:cNvCxnSpPr/>
            <p:nvPr/>
          </p:nvCxnSpPr>
          <p:spPr>
            <a:xfrm flipV="1">
              <a:off x="5236335" y="6127662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8" name="Oval 23">
              <a:extLst>
                <a:ext uri="{FF2B5EF4-FFF2-40B4-BE49-F238E27FC236}">
                  <a16:creationId xmlns:a16="http://schemas.microsoft.com/office/drawing/2014/main" id="{D9FA63F6-1560-45EC-B9E2-316F88FF3937}"/>
                </a:ext>
              </a:extLst>
            </p:cNvPr>
            <p:cNvSpPr/>
            <p:nvPr/>
          </p:nvSpPr>
          <p:spPr>
            <a:xfrm>
              <a:off x="7623220" y="5994398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" name="Straight Connector 24">
              <a:extLst>
                <a:ext uri="{FF2B5EF4-FFF2-40B4-BE49-F238E27FC236}">
                  <a16:creationId xmlns:a16="http://schemas.microsoft.com/office/drawing/2014/main" id="{DD242FB1-2192-47B9-BD94-CC7ED82494BA}"/>
                </a:ext>
              </a:extLst>
            </p:cNvPr>
            <p:cNvCxnSpPr>
              <a:endCxn id="18" idx="2"/>
            </p:cNvCxnSpPr>
            <p:nvPr/>
          </p:nvCxnSpPr>
          <p:spPr>
            <a:xfrm flipV="1">
              <a:off x="7239000" y="6136065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0" name="Oval 23">
              <a:extLst>
                <a:ext uri="{FF2B5EF4-FFF2-40B4-BE49-F238E27FC236}">
                  <a16:creationId xmlns:a16="http://schemas.microsoft.com/office/drawing/2014/main" id="{6764F871-66B5-408E-AF10-E7E48083720E}"/>
                </a:ext>
              </a:extLst>
            </p:cNvPr>
            <p:cNvSpPr/>
            <p:nvPr/>
          </p:nvSpPr>
          <p:spPr>
            <a:xfrm>
              <a:off x="8290775" y="5989665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" name="Straight Connector 24">
              <a:extLst>
                <a:ext uri="{FF2B5EF4-FFF2-40B4-BE49-F238E27FC236}">
                  <a16:creationId xmlns:a16="http://schemas.microsoft.com/office/drawing/2014/main" id="{AFF90DC3-787C-4469-8E24-1DFF99A5B978}"/>
                </a:ext>
              </a:extLst>
            </p:cNvPr>
            <p:cNvCxnSpPr>
              <a:endCxn id="20" idx="2"/>
            </p:cNvCxnSpPr>
            <p:nvPr/>
          </p:nvCxnSpPr>
          <p:spPr>
            <a:xfrm flipV="1">
              <a:off x="7906555" y="6131332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23802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12"/>
          <p:cNvSpPr txBox="1">
            <a:spLocks/>
          </p:cNvSpPr>
          <p:nvPr/>
        </p:nvSpPr>
        <p:spPr>
          <a:xfrm>
            <a:off x="0" y="0"/>
            <a:ext cx="12196773" cy="56682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vert="horz" wrap="square" lIns="0" tIns="73660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85725" algn="ctr">
              <a:lnSpc>
                <a:spcPct val="100000"/>
              </a:lnSpc>
              <a:spcBef>
                <a:spcPts val="580"/>
              </a:spcBef>
              <a:spcAft>
                <a:spcPts val="600"/>
              </a:spcAft>
            </a:pPr>
            <a:r>
              <a:rPr lang="nb-NO" sz="3200" b="1" dirty="0" smtClean="0">
                <a:latin typeface="Franklin Gothic Demi" panose="020B0703020102020204" pitchFamily="34" charset="0"/>
              </a:rPr>
              <a:t>Modélisation </a:t>
            </a:r>
            <a:r>
              <a:rPr lang="nb-NO" sz="3200" b="1" dirty="0">
                <a:latin typeface="Franklin Gothic Demi" panose="020B0703020102020204" pitchFamily="34" charset="0"/>
              </a:rPr>
              <a:t>sur </a:t>
            </a:r>
            <a:r>
              <a:rPr lang="nb-NO" sz="3200" b="1" dirty="0" smtClean="0">
                <a:latin typeface="Franklin Gothic Demi" panose="020B0703020102020204" pitchFamily="34" charset="0"/>
              </a:rPr>
              <a:t>l’échantillon complet</a:t>
            </a:r>
            <a:endParaRPr lang="fr-FR" sz="3200" b="1" dirty="0">
              <a:latin typeface="Franklin Gothic Demi" panose="020B0703020102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66255" y="1565561"/>
            <a:ext cx="11961859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dirty="0" smtClean="0">
                <a:solidFill>
                  <a:schemeClr val="bg1"/>
                </a:solidFill>
                <a:latin typeface="Franklin Gothic Demi" panose="020B0703020102020204" pitchFamily="34" charset="0"/>
              </a:rPr>
              <a:t>Les </a:t>
            </a:r>
            <a:r>
              <a:rPr lang="fr-FR" sz="2000" dirty="0">
                <a:solidFill>
                  <a:schemeClr val="bg1"/>
                </a:solidFill>
                <a:latin typeface="Franklin Gothic Demi" panose="020B0703020102020204" pitchFamily="34" charset="0"/>
              </a:rPr>
              <a:t>résultats des tests de </a:t>
            </a:r>
            <a:r>
              <a:rPr lang="fr-FR" sz="2000" dirty="0" err="1">
                <a:solidFill>
                  <a:schemeClr val="bg1"/>
                </a:solidFill>
                <a:latin typeface="Franklin Gothic Demi" panose="020B0703020102020204" pitchFamily="34" charset="0"/>
              </a:rPr>
              <a:t>clustering</a:t>
            </a:r>
            <a:r>
              <a:rPr lang="fr-FR" sz="2000" dirty="0">
                <a:solidFill>
                  <a:schemeClr val="bg1"/>
                </a:solidFill>
                <a:latin typeface="Franklin Gothic Demi" panose="020B0703020102020204" pitchFamily="34" charset="0"/>
              </a:rPr>
              <a:t> </a:t>
            </a:r>
            <a:r>
              <a:rPr lang="fr-FR" sz="2000" dirty="0" err="1">
                <a:solidFill>
                  <a:schemeClr val="bg1"/>
                </a:solidFill>
                <a:latin typeface="Franklin Gothic Demi" panose="020B0703020102020204" pitchFamily="34" charset="0"/>
              </a:rPr>
              <a:t>KMeans</a:t>
            </a:r>
            <a:r>
              <a:rPr lang="fr-FR" sz="2000" dirty="0">
                <a:solidFill>
                  <a:schemeClr val="bg1"/>
                </a:solidFill>
                <a:latin typeface="Franklin Gothic Demi" panose="020B0703020102020204" pitchFamily="34" charset="0"/>
              </a:rPr>
              <a:t> attestent d’une performance adaptée au </a:t>
            </a:r>
          </a:p>
          <a:p>
            <a:pPr algn="ctr"/>
            <a:r>
              <a:rPr lang="fr-FR" sz="2000" dirty="0">
                <a:solidFill>
                  <a:schemeClr val="bg1"/>
                </a:solidFill>
                <a:latin typeface="Franklin Gothic Demi" panose="020B0703020102020204" pitchFamily="34" charset="0"/>
              </a:rPr>
              <a:t>type de population explorée dans le contexte métier</a:t>
            </a:r>
            <a:r>
              <a:rPr lang="fr-FR" sz="2000" dirty="0" smtClean="0">
                <a:solidFill>
                  <a:schemeClr val="bg1"/>
                </a:solidFill>
                <a:latin typeface="Franklin Gothic Demi" panose="020B0703020102020204" pitchFamily="34" charset="0"/>
              </a:rPr>
              <a:t>.</a:t>
            </a:r>
          </a:p>
          <a:p>
            <a:pPr algn="ctr"/>
            <a:endParaRPr lang="fr-FR" sz="2000" dirty="0">
              <a:solidFill>
                <a:schemeClr val="bg1"/>
              </a:solidFill>
              <a:latin typeface="Franklin Gothic Demi" panose="020B0703020102020204" pitchFamily="34" charset="0"/>
            </a:endParaRPr>
          </a:p>
          <a:p>
            <a:pPr algn="ctr"/>
            <a:r>
              <a:rPr lang="fr-FR" sz="2000" dirty="0">
                <a:solidFill>
                  <a:schemeClr val="bg1"/>
                </a:solidFill>
                <a:latin typeface="Franklin Gothic Demi" panose="020B0703020102020204" pitchFamily="34" charset="0"/>
              </a:rPr>
              <a:t>Le modèle est-il stable pour l’ensemble de la population</a:t>
            </a:r>
            <a:r>
              <a:rPr lang="fr-FR" sz="2000" dirty="0" smtClean="0">
                <a:solidFill>
                  <a:schemeClr val="bg1"/>
                </a:solidFill>
                <a:latin typeface="Franklin Gothic Demi" panose="020B0703020102020204" pitchFamily="34" charset="0"/>
              </a:rPr>
              <a:t>?</a:t>
            </a:r>
          </a:p>
          <a:p>
            <a:pPr algn="ctr"/>
            <a:endParaRPr lang="fr-FR" sz="2000" dirty="0">
              <a:solidFill>
                <a:schemeClr val="bg1"/>
              </a:solidFill>
              <a:latin typeface="Franklin Gothic Demi" panose="020B0703020102020204" pitchFamily="34" charset="0"/>
            </a:endParaRPr>
          </a:p>
          <a:p>
            <a:pPr algn="ctr"/>
            <a:r>
              <a:rPr lang="fr-FR" sz="2000" dirty="0">
                <a:solidFill>
                  <a:schemeClr val="bg1"/>
                </a:solidFill>
                <a:latin typeface="Franklin Gothic Demi" panose="020B0703020102020204" pitchFamily="34" charset="0"/>
              </a:rPr>
              <a:t>Le modèle est-il stable dans le temps?</a:t>
            </a:r>
          </a:p>
          <a:p>
            <a:pPr algn="ctr"/>
            <a:endParaRPr lang="fr-FR" sz="2000" dirty="0">
              <a:solidFill>
                <a:schemeClr val="bg1"/>
              </a:solidFill>
              <a:latin typeface="Franklin Gothic Demi" panose="020B0703020102020204" pitchFamily="34" charset="0"/>
            </a:endParaRPr>
          </a:p>
          <a:p>
            <a:pPr algn="ctr"/>
            <a:endParaRPr lang="fr-FR" sz="2000" dirty="0">
              <a:solidFill>
                <a:schemeClr val="bg1"/>
              </a:solidFill>
              <a:latin typeface="Franklin Gothic Demi" panose="020B0703020102020204" pitchFamily="34" charset="0"/>
            </a:endParaRPr>
          </a:p>
          <a:p>
            <a:pPr algn="ctr"/>
            <a:endParaRPr lang="fr-FR" sz="2000" dirty="0" smtClean="0">
              <a:solidFill>
                <a:schemeClr val="bg1"/>
              </a:solidFill>
              <a:latin typeface="Franklin Gothic Demi" panose="020B07030201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848679" y="5423855"/>
            <a:ext cx="49542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smtClean="0"/>
              <a:t>CAH </a:t>
            </a:r>
            <a:r>
              <a:rPr lang="fr-FR" dirty="0"/>
              <a:t>Silhouette Score: 0.15781146540320534</a:t>
            </a:r>
          </a:p>
        </p:txBody>
      </p:sp>
      <p:sp>
        <p:nvSpPr>
          <p:cNvPr id="8" name="Rectangle 7"/>
          <p:cNvSpPr/>
          <p:nvPr/>
        </p:nvSpPr>
        <p:spPr>
          <a:xfrm>
            <a:off x="2129071" y="5423855"/>
            <a:ext cx="52758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/>
              <a:t>DBSCAN Silhouette Score: 0.0759395965217318</a:t>
            </a:r>
          </a:p>
        </p:txBody>
      </p:sp>
    </p:spTree>
    <p:extLst>
      <p:ext uri="{BB962C8B-B14F-4D97-AF65-F5344CB8AC3E}">
        <p14:creationId xmlns:p14="http://schemas.microsoft.com/office/powerpoint/2010/main" val="18959077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12"/>
          <p:cNvSpPr txBox="1">
            <a:spLocks/>
          </p:cNvSpPr>
          <p:nvPr/>
        </p:nvSpPr>
        <p:spPr>
          <a:xfrm>
            <a:off x="0" y="0"/>
            <a:ext cx="12196773" cy="56682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vert="horz" wrap="square" lIns="0" tIns="73660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85725" algn="ctr">
              <a:lnSpc>
                <a:spcPct val="100000"/>
              </a:lnSpc>
              <a:spcBef>
                <a:spcPts val="580"/>
              </a:spcBef>
              <a:spcAft>
                <a:spcPts val="600"/>
              </a:spcAft>
            </a:pPr>
            <a:r>
              <a:rPr lang="nb-NO" sz="3200" b="1" dirty="0" smtClean="0">
                <a:latin typeface="Franklin Gothic Demi" panose="020B0703020102020204" pitchFamily="34" charset="0"/>
              </a:rPr>
              <a:t>Clustering </a:t>
            </a:r>
            <a:r>
              <a:rPr lang="nb-NO" sz="3200" b="1" dirty="0">
                <a:latin typeface="Franklin Gothic Demi" panose="020B0703020102020204" pitchFamily="34" charset="0"/>
              </a:rPr>
              <a:t>KMeans k=4</a:t>
            </a:r>
            <a:endParaRPr lang="fr-FR" sz="3200" b="1" dirty="0">
              <a:latin typeface="Franklin Gothic Demi" panose="020B0703020102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-117650" y="637930"/>
            <a:ext cx="5223008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dirty="0" smtClean="0">
                <a:solidFill>
                  <a:schemeClr val="bg1"/>
                </a:solidFill>
                <a:latin typeface="Franklin Gothic Demi" panose="020B0703020102020204" pitchFamily="34" charset="0"/>
              </a:rPr>
              <a:t>Modélisation </a:t>
            </a:r>
            <a:r>
              <a:rPr lang="fr-FR" sz="2000" dirty="0">
                <a:solidFill>
                  <a:schemeClr val="bg1"/>
                </a:solidFill>
                <a:latin typeface="Franklin Gothic Demi" panose="020B0703020102020204" pitchFamily="34" charset="0"/>
              </a:rPr>
              <a:t>effectuée </a:t>
            </a:r>
            <a:r>
              <a:rPr lang="fr-FR" sz="2000" dirty="0" smtClean="0">
                <a:solidFill>
                  <a:schemeClr val="bg1"/>
                </a:solidFill>
                <a:latin typeface="Franklin Gothic Demi" panose="020B0703020102020204" pitchFamily="34" charset="0"/>
              </a:rPr>
              <a:t>sur l’ensemble </a:t>
            </a:r>
            <a:r>
              <a:rPr lang="fr-FR" sz="2000" dirty="0">
                <a:solidFill>
                  <a:schemeClr val="bg1"/>
                </a:solidFill>
                <a:latin typeface="Franklin Gothic Demi" panose="020B0703020102020204" pitchFamily="34" charset="0"/>
              </a:rPr>
              <a:t>de l’échantillon. </a:t>
            </a:r>
            <a:endParaRPr lang="fr-FR" sz="2000" dirty="0" smtClean="0">
              <a:solidFill>
                <a:schemeClr val="bg1"/>
              </a:solidFill>
              <a:latin typeface="Franklin Gothic Demi" panose="020B0703020102020204" pitchFamily="34" charset="0"/>
            </a:endParaRPr>
          </a:p>
          <a:p>
            <a:pPr algn="ctr"/>
            <a:endParaRPr lang="fr-FR" sz="2000" dirty="0">
              <a:solidFill>
                <a:schemeClr val="bg1"/>
              </a:solidFill>
              <a:latin typeface="Franklin Gothic Demi" panose="020B0703020102020204" pitchFamily="34" charset="0"/>
            </a:endParaRPr>
          </a:p>
          <a:p>
            <a:pPr algn="ctr"/>
            <a:endParaRPr lang="fr-FR" sz="2000" dirty="0" smtClean="0">
              <a:solidFill>
                <a:schemeClr val="bg1"/>
              </a:solidFill>
              <a:latin typeface="Franklin Gothic Demi" panose="020B0703020102020204" pitchFamily="34" charset="0"/>
            </a:endParaRPr>
          </a:p>
          <a:p>
            <a:pPr algn="ctr"/>
            <a:r>
              <a:rPr lang="fr-FR" sz="2000" dirty="0" err="1" smtClean="0">
                <a:solidFill>
                  <a:schemeClr val="bg1"/>
                </a:solidFill>
                <a:latin typeface="Franklin Gothic Demi" panose="020B0703020102020204" pitchFamily="34" charset="0"/>
              </a:rPr>
              <a:t>KMeans</a:t>
            </a:r>
            <a:r>
              <a:rPr lang="fr-FR" sz="2000" dirty="0" smtClean="0">
                <a:solidFill>
                  <a:schemeClr val="bg1"/>
                </a:solidFill>
                <a:latin typeface="Franklin Gothic Demi" panose="020B0703020102020204" pitchFamily="34" charset="0"/>
              </a:rPr>
              <a:t> </a:t>
            </a:r>
            <a:r>
              <a:rPr lang="fr-FR" sz="2000" dirty="0">
                <a:solidFill>
                  <a:schemeClr val="bg1"/>
                </a:solidFill>
                <a:latin typeface="Franklin Gothic Demi" panose="020B0703020102020204" pitchFamily="34" charset="0"/>
              </a:rPr>
              <a:t>Silhouette Score: 0.176</a:t>
            </a:r>
          </a:p>
          <a:p>
            <a:pPr algn="ctr"/>
            <a:endParaRPr lang="fr-FR" sz="2000" dirty="0">
              <a:solidFill>
                <a:schemeClr val="bg1"/>
              </a:solidFill>
              <a:latin typeface="Franklin Gothic Demi" panose="020B0703020102020204" pitchFamily="34" charset="0"/>
            </a:endParaRPr>
          </a:p>
          <a:p>
            <a:pPr algn="ctr"/>
            <a:r>
              <a:rPr lang="fr-FR" sz="2000" dirty="0">
                <a:solidFill>
                  <a:schemeClr val="bg1"/>
                </a:solidFill>
                <a:latin typeface="Franklin Gothic Demi" panose="020B0703020102020204" pitchFamily="34" charset="0"/>
              </a:rPr>
              <a:t>Stabilité avec une population 9 fois plus </a:t>
            </a:r>
          </a:p>
          <a:p>
            <a:pPr algn="ctr"/>
            <a:r>
              <a:rPr lang="fr-FR" sz="2000" dirty="0">
                <a:solidFill>
                  <a:schemeClr val="bg1"/>
                </a:solidFill>
                <a:latin typeface="Franklin Gothic Demi" panose="020B0703020102020204" pitchFamily="34" charset="0"/>
              </a:rPr>
              <a:t>grande que celle des tests</a:t>
            </a:r>
            <a:r>
              <a:rPr lang="fr-FR" sz="2000" dirty="0" smtClean="0">
                <a:solidFill>
                  <a:schemeClr val="bg1"/>
                </a:solidFill>
                <a:latin typeface="Franklin Gothic Demi" panose="020B0703020102020204" pitchFamily="34" charset="0"/>
              </a:rPr>
              <a:t>.</a:t>
            </a:r>
          </a:p>
          <a:p>
            <a:pPr algn="ctr"/>
            <a:endParaRPr lang="fr-FR" sz="2000" dirty="0">
              <a:solidFill>
                <a:schemeClr val="bg1"/>
              </a:solidFill>
              <a:latin typeface="Franklin Gothic Demi" panose="020B0703020102020204" pitchFamily="34" charset="0"/>
            </a:endParaRPr>
          </a:p>
          <a:p>
            <a:pPr algn="ctr"/>
            <a:endParaRPr lang="fr-FR" sz="2000" dirty="0" smtClean="0">
              <a:solidFill>
                <a:schemeClr val="bg1"/>
              </a:solidFill>
              <a:latin typeface="Franklin Gothic Demi" panose="020B0703020102020204" pitchFamily="34" charset="0"/>
            </a:endParaRPr>
          </a:p>
          <a:p>
            <a:pPr algn="ctr"/>
            <a:endParaRPr lang="fr-FR" sz="2000" dirty="0">
              <a:solidFill>
                <a:schemeClr val="bg1"/>
              </a:solidFill>
              <a:latin typeface="Franklin Gothic Demi" panose="020B0703020102020204" pitchFamily="34" charset="0"/>
            </a:endParaRPr>
          </a:p>
          <a:p>
            <a:pPr algn="ctr"/>
            <a:r>
              <a:rPr lang="fr-FR" sz="2000" dirty="0" smtClean="0">
                <a:solidFill>
                  <a:schemeClr val="bg1"/>
                </a:solidFill>
                <a:latin typeface="Franklin Gothic Demi" panose="020B0703020102020204" pitchFamily="34" charset="0"/>
              </a:rPr>
              <a:t> </a:t>
            </a:r>
            <a:r>
              <a:rPr lang="fr-FR" sz="2000" dirty="0">
                <a:solidFill>
                  <a:schemeClr val="bg1"/>
                </a:solidFill>
                <a:latin typeface="Franklin Gothic Demi" panose="020B0703020102020204" pitchFamily="34" charset="0"/>
              </a:rPr>
              <a:t>Clusters exprimés en </a:t>
            </a:r>
            <a:r>
              <a:rPr lang="fr-FR" sz="2000" dirty="0" smtClean="0">
                <a:solidFill>
                  <a:schemeClr val="bg1"/>
                </a:solidFill>
                <a:latin typeface="Franklin Gothic Demi" panose="020B0703020102020204" pitchFamily="34" charset="0"/>
              </a:rPr>
              <a:t>% CA</a:t>
            </a:r>
            <a:endParaRPr lang="fr-FR" sz="2000" dirty="0">
              <a:solidFill>
                <a:schemeClr val="bg1"/>
              </a:solidFill>
              <a:latin typeface="Franklin Gothic Demi" panose="020B0703020102020204" pitchFamily="34" charset="0"/>
            </a:endParaRPr>
          </a:p>
          <a:p>
            <a:pPr algn="ctr"/>
            <a:r>
              <a:rPr lang="fr-FR" sz="2000" dirty="0">
                <a:solidFill>
                  <a:schemeClr val="bg1"/>
                </a:solidFill>
                <a:latin typeface="Franklin Gothic Demi" panose="020B0703020102020204" pitchFamily="34" charset="0"/>
              </a:rPr>
              <a:t>Cluster </a:t>
            </a:r>
            <a:r>
              <a:rPr lang="fr-FR" sz="2000" dirty="0" smtClean="0">
                <a:solidFill>
                  <a:schemeClr val="bg1"/>
                </a:solidFill>
                <a:latin typeface="Franklin Gothic Demi" panose="020B0703020102020204" pitchFamily="34" charset="0"/>
              </a:rPr>
              <a:t>1 </a:t>
            </a:r>
            <a:r>
              <a:rPr lang="fr-FR" sz="2000" dirty="0">
                <a:solidFill>
                  <a:schemeClr val="bg1"/>
                </a:solidFill>
                <a:latin typeface="Franklin Gothic Demi" panose="020B0703020102020204" pitchFamily="34" charset="0"/>
              </a:rPr>
              <a:t>représente </a:t>
            </a:r>
            <a:r>
              <a:rPr lang="fr-FR" sz="2000" dirty="0" smtClean="0">
                <a:solidFill>
                  <a:schemeClr val="bg1"/>
                </a:solidFill>
                <a:latin typeface="Franklin Gothic Demi" panose="020B0703020102020204" pitchFamily="34" charset="0"/>
              </a:rPr>
              <a:t>57,7 </a:t>
            </a:r>
            <a:r>
              <a:rPr lang="fr-FR" sz="2000" dirty="0" smtClean="0">
                <a:solidFill>
                  <a:schemeClr val="bg1"/>
                </a:solidFill>
                <a:latin typeface="Franklin Gothic Demi" panose="020B0703020102020204" pitchFamily="34" charset="0"/>
              </a:rPr>
              <a:t>% </a:t>
            </a:r>
            <a:r>
              <a:rPr lang="fr-FR" sz="2000" dirty="0">
                <a:solidFill>
                  <a:schemeClr val="bg1"/>
                </a:solidFill>
                <a:latin typeface="Franklin Gothic Demi" panose="020B0703020102020204" pitchFamily="34" charset="0"/>
              </a:rPr>
              <a:t>du CA</a:t>
            </a:r>
          </a:p>
          <a:p>
            <a:pPr algn="ctr"/>
            <a:endParaRPr lang="fr-FR" sz="2000" dirty="0">
              <a:solidFill>
                <a:schemeClr val="bg1"/>
              </a:solidFill>
              <a:latin typeface="Franklin Gothic Demi" panose="020B0703020102020204" pitchFamily="34" charset="0"/>
            </a:endParaRPr>
          </a:p>
          <a:p>
            <a:pPr algn="ctr"/>
            <a:endParaRPr lang="fr-FR" sz="2000" dirty="0">
              <a:solidFill>
                <a:schemeClr val="bg1"/>
              </a:solidFill>
              <a:latin typeface="Franklin Gothic Demi" panose="020B0703020102020204" pitchFamily="34" charset="0"/>
            </a:endParaRPr>
          </a:p>
          <a:p>
            <a:pPr algn="ctr"/>
            <a:endParaRPr lang="fr-FR" sz="2000" dirty="0" smtClean="0">
              <a:solidFill>
                <a:schemeClr val="bg1"/>
              </a:solidFill>
              <a:latin typeface="Franklin Gothic Demi" panose="020B07030201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848679" y="5423855"/>
            <a:ext cx="49542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smtClean="0"/>
              <a:t>CAH </a:t>
            </a:r>
            <a:r>
              <a:rPr lang="fr-FR" dirty="0"/>
              <a:t>Silhouette Score: 0.15781146540320534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7708" y="563846"/>
            <a:ext cx="7204292" cy="377930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7708" y="4338940"/>
            <a:ext cx="7204292" cy="25190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8348" y="557825"/>
            <a:ext cx="7243011" cy="379134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68348" y="4267832"/>
            <a:ext cx="7243012" cy="2513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8885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12"/>
          <p:cNvSpPr txBox="1">
            <a:spLocks/>
          </p:cNvSpPr>
          <p:nvPr/>
        </p:nvSpPr>
        <p:spPr>
          <a:xfrm>
            <a:off x="0" y="0"/>
            <a:ext cx="12196773" cy="56682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vert="horz" wrap="square" lIns="0" tIns="73660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85725" algn="ctr">
              <a:lnSpc>
                <a:spcPct val="100000"/>
              </a:lnSpc>
              <a:spcBef>
                <a:spcPts val="580"/>
              </a:spcBef>
              <a:spcAft>
                <a:spcPts val="600"/>
              </a:spcAft>
            </a:pPr>
            <a:r>
              <a:rPr lang="fr-FR" sz="3200" b="1" dirty="0" smtClean="0">
                <a:latin typeface="Franklin Gothic Demi" panose="020B0703020102020204" pitchFamily="34" charset="0"/>
              </a:rPr>
              <a:t>Test </a:t>
            </a:r>
            <a:r>
              <a:rPr lang="fr-FR" sz="3200" b="1" dirty="0">
                <a:latin typeface="Franklin Gothic Demi" panose="020B0703020102020204" pitchFamily="34" charset="0"/>
              </a:rPr>
              <a:t>de stabilité des clusters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5266" y="540569"/>
            <a:ext cx="7306733" cy="377814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5266" y="4318709"/>
            <a:ext cx="7306733" cy="253929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8255000" y="30804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dirty="0" err="1"/>
              <a:t>KMeans</a:t>
            </a:r>
            <a:r>
              <a:rPr lang="fr-FR" dirty="0"/>
              <a:t> Silhouette Score: 0.132</a:t>
            </a:r>
          </a:p>
          <a:p>
            <a:r>
              <a:rPr lang="fr-FR" dirty="0"/>
              <a:t>Time </a:t>
            </a:r>
            <a:r>
              <a:rPr lang="fr-FR" dirty="0" smtClean="0"/>
              <a:t>: 16.976 </a:t>
            </a:r>
            <a:r>
              <a:rPr lang="fr-FR" dirty="0"/>
              <a:t>seconds</a:t>
            </a:r>
          </a:p>
        </p:txBody>
      </p:sp>
      <p:sp>
        <p:nvSpPr>
          <p:cNvPr id="5" name="Rectangle 4"/>
          <p:cNvSpPr/>
          <p:nvPr/>
        </p:nvSpPr>
        <p:spPr>
          <a:xfrm>
            <a:off x="491066" y="784225"/>
            <a:ext cx="4064001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Modélisation effectuée sur l’échantillon</a:t>
            </a:r>
          </a:p>
          <a:p>
            <a:r>
              <a:rPr lang="fr-FR" dirty="0">
                <a:solidFill>
                  <a:schemeClr val="bg1"/>
                </a:solidFill>
              </a:rPr>
              <a:t>complet -90 jours </a:t>
            </a:r>
            <a:r>
              <a:rPr lang="fr-FR" dirty="0" smtClean="0">
                <a:solidFill>
                  <a:schemeClr val="bg1"/>
                </a:solidFill>
              </a:rPr>
              <a:t>d’historique</a:t>
            </a:r>
          </a:p>
          <a:p>
            <a:endParaRPr lang="fr-FR" dirty="0">
              <a:solidFill>
                <a:schemeClr val="bg1"/>
              </a:solidFill>
            </a:endParaRPr>
          </a:p>
          <a:p>
            <a:r>
              <a:rPr lang="fr-FR" dirty="0">
                <a:solidFill>
                  <a:schemeClr val="bg1"/>
                </a:solidFill>
              </a:rPr>
              <a:t>Quelque soit l’échantillon notons une </a:t>
            </a:r>
          </a:p>
          <a:p>
            <a:r>
              <a:rPr lang="fr-FR" dirty="0">
                <a:solidFill>
                  <a:schemeClr val="bg1"/>
                </a:solidFill>
              </a:rPr>
              <a:t>excellente stabilité du partitionnement</a:t>
            </a:r>
            <a:r>
              <a:rPr lang="fr-FR" dirty="0" smtClean="0">
                <a:solidFill>
                  <a:schemeClr val="bg1"/>
                </a:solidFill>
              </a:rPr>
              <a:t>.</a:t>
            </a:r>
          </a:p>
          <a:p>
            <a:endParaRPr lang="fr-FR" dirty="0">
              <a:solidFill>
                <a:schemeClr val="bg1"/>
              </a:solidFill>
            </a:endParaRPr>
          </a:p>
          <a:p>
            <a:r>
              <a:rPr lang="fr-FR" dirty="0">
                <a:solidFill>
                  <a:schemeClr val="bg1"/>
                </a:solidFill>
              </a:rPr>
              <a:t>ARI score : </a:t>
            </a:r>
            <a:r>
              <a:rPr lang="fr-FR" dirty="0" smtClean="0">
                <a:solidFill>
                  <a:schemeClr val="bg1"/>
                </a:solidFill>
              </a:rPr>
              <a:t>0.9 </a:t>
            </a:r>
            <a:r>
              <a:rPr lang="fr-FR" dirty="0">
                <a:solidFill>
                  <a:schemeClr val="bg1"/>
                </a:solidFill>
              </a:rPr>
              <a:t>permet de valider </a:t>
            </a:r>
          </a:p>
          <a:p>
            <a:r>
              <a:rPr lang="fr-FR" dirty="0">
                <a:solidFill>
                  <a:schemeClr val="bg1"/>
                </a:solidFill>
              </a:rPr>
              <a:t>les similitudes du modèle.</a:t>
            </a:r>
          </a:p>
          <a:p>
            <a:endParaRPr lang="fr-F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09753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C1DF6041-30D7-4270-BDA7-38E3CFAF23C2}"/>
              </a:ext>
            </a:extLst>
          </p:cNvPr>
          <p:cNvSpPr/>
          <p:nvPr/>
        </p:nvSpPr>
        <p:spPr>
          <a:xfrm>
            <a:off x="317990" y="316523"/>
            <a:ext cx="11556022" cy="6224954"/>
          </a:xfrm>
          <a:custGeom>
            <a:avLst/>
            <a:gdLst>
              <a:gd name="connsiteX0" fmla="*/ 0 w 11556022"/>
              <a:gd name="connsiteY0" fmla="*/ 0 h 6224954"/>
              <a:gd name="connsiteX1" fmla="*/ 738419 w 11556022"/>
              <a:gd name="connsiteY1" fmla="*/ 0 h 6224954"/>
              <a:gd name="connsiteX2" fmla="*/ 760357 w 11556022"/>
              <a:gd name="connsiteY2" fmla="*/ 57145 h 6224954"/>
              <a:gd name="connsiteX3" fmla="*/ 57145 w 11556022"/>
              <a:gd name="connsiteY3" fmla="*/ 57145 h 6224954"/>
              <a:gd name="connsiteX4" fmla="*/ 57145 w 11556022"/>
              <a:gd name="connsiteY4" fmla="*/ 6167809 h 6224954"/>
              <a:gd name="connsiteX5" fmla="*/ 11498877 w 11556022"/>
              <a:gd name="connsiteY5" fmla="*/ 6167809 h 6224954"/>
              <a:gd name="connsiteX6" fmla="*/ 11498877 w 11556022"/>
              <a:gd name="connsiteY6" fmla="*/ 57145 h 6224954"/>
              <a:gd name="connsiteX7" fmla="*/ 2587418 w 11556022"/>
              <a:gd name="connsiteY7" fmla="*/ 57145 h 6224954"/>
              <a:gd name="connsiteX8" fmla="*/ 2625031 w 11556022"/>
              <a:gd name="connsiteY8" fmla="*/ 0 h 6224954"/>
              <a:gd name="connsiteX9" fmla="*/ 11556022 w 11556022"/>
              <a:gd name="connsiteY9" fmla="*/ 0 h 6224954"/>
              <a:gd name="connsiteX10" fmla="*/ 11556022 w 11556022"/>
              <a:gd name="connsiteY10" fmla="*/ 6224954 h 6224954"/>
              <a:gd name="connsiteX11" fmla="*/ 0 w 11556022"/>
              <a:gd name="connsiteY11" fmla="*/ 6224954 h 62249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556022" h="6224954">
                <a:moveTo>
                  <a:pt x="0" y="0"/>
                </a:moveTo>
                <a:lnTo>
                  <a:pt x="738419" y="0"/>
                </a:lnTo>
                <a:lnTo>
                  <a:pt x="760357" y="57145"/>
                </a:lnTo>
                <a:lnTo>
                  <a:pt x="57145" y="57145"/>
                </a:lnTo>
                <a:lnTo>
                  <a:pt x="57145" y="6167809"/>
                </a:lnTo>
                <a:lnTo>
                  <a:pt x="11498877" y="6167809"/>
                </a:lnTo>
                <a:lnTo>
                  <a:pt x="11498877" y="57145"/>
                </a:lnTo>
                <a:lnTo>
                  <a:pt x="2587418" y="57145"/>
                </a:lnTo>
                <a:lnTo>
                  <a:pt x="2625031" y="0"/>
                </a:lnTo>
                <a:lnTo>
                  <a:pt x="11556022" y="0"/>
                </a:lnTo>
                <a:lnTo>
                  <a:pt x="11556022" y="6224954"/>
                </a:lnTo>
                <a:lnTo>
                  <a:pt x="0" y="622495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042754" y="1666346"/>
            <a:ext cx="6597537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000" dirty="0" smtClean="0">
                <a:solidFill>
                  <a:schemeClr val="bg1"/>
                </a:solidFill>
                <a:latin typeface="Franklin Gothic Demi" panose="020B0703020102020204" pitchFamily="34" charset="0"/>
              </a:rPr>
              <a:t>Analyse </a:t>
            </a:r>
            <a:r>
              <a:rPr lang="fr-FR" sz="2000" dirty="0">
                <a:solidFill>
                  <a:schemeClr val="bg1"/>
                </a:solidFill>
                <a:latin typeface="Franklin Gothic Demi" panose="020B0703020102020204" pitchFamily="34" charset="0"/>
              </a:rPr>
              <a:t>exploratoire des données temporelles : </a:t>
            </a:r>
            <a:endParaRPr lang="fr-FR" sz="2000" dirty="0" smtClean="0">
              <a:solidFill>
                <a:schemeClr val="bg1"/>
              </a:solidFill>
              <a:latin typeface="Franklin Gothic Demi" panose="020B0703020102020204" pitchFamily="34" charset="0"/>
            </a:endParaRPr>
          </a:p>
          <a:p>
            <a:endParaRPr lang="fr-FR" sz="2000" dirty="0">
              <a:solidFill>
                <a:schemeClr val="bg1"/>
              </a:solidFill>
              <a:latin typeface="Franklin Gothic Demi" panose="020B0703020102020204" pitchFamily="34" charset="0"/>
            </a:endParaRPr>
          </a:p>
          <a:p>
            <a:r>
              <a:rPr lang="fr-FR" sz="2000" dirty="0">
                <a:solidFill>
                  <a:schemeClr val="bg1"/>
                </a:solidFill>
                <a:latin typeface="Franklin Gothic Demi" panose="020B0703020102020204" pitchFamily="34" charset="0"/>
              </a:rPr>
              <a:t>Fréquence identifiée 3 Mois.</a:t>
            </a:r>
          </a:p>
          <a:p>
            <a:r>
              <a:rPr lang="fr-FR" sz="2000" dirty="0">
                <a:solidFill>
                  <a:schemeClr val="bg1"/>
                </a:solidFill>
                <a:latin typeface="Franklin Gothic Demi" panose="020B0703020102020204" pitchFamily="34" charset="0"/>
              </a:rPr>
              <a:t>Possibilité d’implémenter une méthode .</a:t>
            </a:r>
            <a:r>
              <a:rPr lang="fr-FR" sz="2000" dirty="0" err="1">
                <a:solidFill>
                  <a:schemeClr val="bg1"/>
                </a:solidFill>
                <a:latin typeface="Franklin Gothic Demi" panose="020B0703020102020204" pitchFamily="34" charset="0"/>
              </a:rPr>
              <a:t>predict</a:t>
            </a:r>
            <a:r>
              <a:rPr lang="fr-FR" sz="2000" dirty="0">
                <a:solidFill>
                  <a:schemeClr val="bg1"/>
                </a:solidFill>
                <a:latin typeface="Franklin Gothic Demi" panose="020B0703020102020204" pitchFamily="34" charset="0"/>
              </a:rPr>
              <a:t>() du modèle pour </a:t>
            </a:r>
            <a:r>
              <a:rPr lang="fr-FR" sz="2000" dirty="0" smtClean="0">
                <a:solidFill>
                  <a:schemeClr val="bg1"/>
                </a:solidFill>
                <a:latin typeface="Franklin Gothic Demi" panose="020B0703020102020204" pitchFamily="34" charset="0"/>
              </a:rPr>
              <a:t>établir un </a:t>
            </a:r>
            <a:r>
              <a:rPr lang="fr-FR" sz="2000" dirty="0">
                <a:solidFill>
                  <a:schemeClr val="bg1"/>
                </a:solidFill>
                <a:latin typeface="Franklin Gothic Demi" panose="020B0703020102020204" pitchFamily="34" charset="0"/>
              </a:rPr>
              <a:t>update hebdomadaire ou mensuel</a:t>
            </a:r>
            <a:r>
              <a:rPr lang="fr-FR" sz="2000" dirty="0" smtClean="0">
                <a:solidFill>
                  <a:schemeClr val="bg1"/>
                </a:solidFill>
                <a:latin typeface="Franklin Gothic Demi" panose="020B0703020102020204" pitchFamily="34" charset="0"/>
              </a:rPr>
              <a:t>.</a:t>
            </a:r>
          </a:p>
          <a:p>
            <a:endParaRPr lang="fr-FR" sz="2000" dirty="0">
              <a:solidFill>
                <a:schemeClr val="bg1"/>
              </a:solidFill>
              <a:latin typeface="Franklin Gothic Demi" panose="020B0703020102020204" pitchFamily="34" charset="0"/>
            </a:endParaRPr>
          </a:p>
          <a:p>
            <a:endParaRPr lang="fr-FR" sz="2000" dirty="0" smtClean="0">
              <a:solidFill>
                <a:schemeClr val="bg1"/>
              </a:solidFill>
              <a:latin typeface="Franklin Gothic Demi" panose="020B0703020102020204" pitchFamily="34" charset="0"/>
            </a:endParaRPr>
          </a:p>
          <a:p>
            <a:r>
              <a:rPr lang="fr-FR" sz="2000" dirty="0">
                <a:solidFill>
                  <a:schemeClr val="bg1"/>
                </a:solidFill>
                <a:latin typeface="Franklin Gothic Demi" panose="020B0703020102020204" pitchFamily="34" charset="0"/>
              </a:rPr>
              <a:t>Analyse de la stabilité du </a:t>
            </a:r>
            <a:r>
              <a:rPr lang="fr-FR" sz="2000" dirty="0" err="1">
                <a:solidFill>
                  <a:schemeClr val="bg1"/>
                </a:solidFill>
                <a:latin typeface="Franklin Gothic Demi" panose="020B0703020102020204" pitchFamily="34" charset="0"/>
              </a:rPr>
              <a:t>Clustering</a:t>
            </a:r>
            <a:r>
              <a:rPr lang="fr-FR" sz="2000" dirty="0">
                <a:solidFill>
                  <a:schemeClr val="bg1"/>
                </a:solidFill>
                <a:latin typeface="Franklin Gothic Demi" panose="020B0703020102020204" pitchFamily="34" charset="0"/>
              </a:rPr>
              <a:t> : </a:t>
            </a:r>
            <a:endParaRPr lang="fr-FR" sz="2000" dirty="0" smtClean="0">
              <a:solidFill>
                <a:schemeClr val="bg1"/>
              </a:solidFill>
              <a:latin typeface="Franklin Gothic Demi" panose="020B0703020102020204" pitchFamily="34" charset="0"/>
            </a:endParaRPr>
          </a:p>
          <a:p>
            <a:endParaRPr lang="fr-FR" sz="2000" dirty="0">
              <a:solidFill>
                <a:schemeClr val="bg1"/>
              </a:solidFill>
              <a:latin typeface="Franklin Gothic Demi" panose="020B0703020102020204" pitchFamily="34" charset="0"/>
            </a:endParaRPr>
          </a:p>
          <a:p>
            <a:r>
              <a:rPr lang="fr-FR" sz="2000" dirty="0">
                <a:solidFill>
                  <a:schemeClr val="bg1"/>
                </a:solidFill>
                <a:latin typeface="Franklin Gothic Demi" panose="020B0703020102020204" pitchFamily="34" charset="0"/>
              </a:rPr>
              <a:t>Entraînement sur les données à -90 Jours.</a:t>
            </a:r>
          </a:p>
          <a:p>
            <a:r>
              <a:rPr lang="fr-FR" sz="2000" dirty="0">
                <a:solidFill>
                  <a:schemeClr val="bg1"/>
                </a:solidFill>
                <a:latin typeface="Franklin Gothic Demi" panose="020B0703020102020204" pitchFamily="34" charset="0"/>
              </a:rPr>
              <a:t>Stabilité du nombre de clusters.</a:t>
            </a:r>
          </a:p>
          <a:p>
            <a:r>
              <a:rPr lang="fr-FR" sz="2000" dirty="0">
                <a:solidFill>
                  <a:schemeClr val="bg1"/>
                </a:solidFill>
                <a:latin typeface="Franklin Gothic Demi" panose="020B0703020102020204" pitchFamily="34" charset="0"/>
              </a:rPr>
              <a:t>Stabilité du </a:t>
            </a:r>
            <a:r>
              <a:rPr lang="fr-FR" sz="2000" dirty="0" err="1">
                <a:solidFill>
                  <a:schemeClr val="bg1"/>
                </a:solidFill>
                <a:latin typeface="Franklin Gothic Demi" panose="020B0703020102020204" pitchFamily="34" charset="0"/>
              </a:rPr>
              <a:t>coef</a:t>
            </a:r>
            <a:r>
              <a:rPr lang="fr-FR" sz="2000" dirty="0">
                <a:solidFill>
                  <a:schemeClr val="bg1"/>
                </a:solidFill>
                <a:latin typeface="Franklin Gothic Demi" panose="020B0703020102020204" pitchFamily="34" charset="0"/>
              </a:rPr>
              <a:t>. de silhouette.</a:t>
            </a:r>
          </a:p>
          <a:p>
            <a:r>
              <a:rPr lang="fr-FR" sz="2000" dirty="0">
                <a:solidFill>
                  <a:schemeClr val="bg1"/>
                </a:solidFill>
                <a:latin typeface="Franklin Gothic Demi" panose="020B0703020102020204" pitchFamily="34" charset="0"/>
              </a:rPr>
              <a:t>ARI score proche de 1.</a:t>
            </a:r>
          </a:p>
        </p:txBody>
      </p:sp>
      <p:sp>
        <p:nvSpPr>
          <p:cNvPr id="3" name="Rectangle 2"/>
          <p:cNvSpPr/>
          <p:nvPr/>
        </p:nvSpPr>
        <p:spPr>
          <a:xfrm>
            <a:off x="4195157" y="316523"/>
            <a:ext cx="6096000" cy="86177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dirty="0"/>
              <a:t>.</a:t>
            </a:r>
          </a:p>
          <a:p>
            <a:r>
              <a:rPr lang="fr-FR" sz="3200" dirty="0">
                <a:solidFill>
                  <a:schemeClr val="accent5"/>
                </a:solidFill>
                <a:latin typeface="Franklin Gothic Demi" panose="020B0703020102020204" pitchFamily="34" charset="0"/>
              </a:rPr>
              <a:t>Méthodes utilisées</a:t>
            </a:r>
          </a:p>
        </p:txBody>
      </p:sp>
    </p:spTree>
    <p:extLst>
      <p:ext uri="{BB962C8B-B14F-4D97-AF65-F5344CB8AC3E}">
        <p14:creationId xmlns:p14="http://schemas.microsoft.com/office/powerpoint/2010/main" val="13428720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12"/>
          <p:cNvSpPr txBox="1">
            <a:spLocks/>
          </p:cNvSpPr>
          <p:nvPr/>
        </p:nvSpPr>
        <p:spPr>
          <a:xfrm>
            <a:off x="0" y="0"/>
            <a:ext cx="12192000" cy="56682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vert="horz" wrap="square" lIns="0" tIns="73660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85725" algn="ctr">
              <a:lnSpc>
                <a:spcPct val="100000"/>
              </a:lnSpc>
              <a:spcBef>
                <a:spcPts val="580"/>
              </a:spcBef>
              <a:spcAft>
                <a:spcPts val="600"/>
              </a:spcAft>
            </a:pPr>
            <a:r>
              <a:rPr lang="fr-FR" sz="3200" b="1" dirty="0" smtClean="0">
                <a:latin typeface="Franklin Gothic Demi" panose="020B0703020102020204" pitchFamily="34" charset="0"/>
              </a:rPr>
              <a:t>Segmentation </a:t>
            </a:r>
            <a:r>
              <a:rPr lang="fr-FR" sz="3200" b="1" dirty="0">
                <a:latin typeface="Franklin Gothic Demi" panose="020B0703020102020204" pitchFamily="34" charset="0"/>
              </a:rPr>
              <a:t>RFM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3622186"/>
            <a:ext cx="4961021" cy="323581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2737" y="604908"/>
            <a:ext cx="9725526" cy="301727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1020" y="3622186"/>
            <a:ext cx="7230979" cy="3251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0571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12"/>
          <p:cNvSpPr txBox="1">
            <a:spLocks/>
          </p:cNvSpPr>
          <p:nvPr/>
        </p:nvSpPr>
        <p:spPr>
          <a:xfrm>
            <a:off x="0" y="0"/>
            <a:ext cx="12196773" cy="566822"/>
          </a:xfrm>
          <a:prstGeom prst="rect">
            <a:avLst/>
          </a:prstGeom>
          <a:solidFill>
            <a:schemeClr val="accent1"/>
          </a:solidFill>
        </p:spPr>
        <p:txBody>
          <a:bodyPr vert="horz" wrap="square" lIns="0" tIns="73660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85725" algn="ctr">
              <a:lnSpc>
                <a:spcPct val="100000"/>
              </a:lnSpc>
              <a:spcBef>
                <a:spcPts val="580"/>
              </a:spcBef>
              <a:spcAft>
                <a:spcPts val="600"/>
              </a:spcAft>
            </a:pPr>
            <a:r>
              <a:rPr lang="fr-FR" sz="3200" b="1" dirty="0" smtClean="0">
                <a:latin typeface="Franklin Gothic Demi" panose="020B0703020102020204" pitchFamily="34" charset="0"/>
              </a:rPr>
              <a:t>Identification </a:t>
            </a:r>
            <a:r>
              <a:rPr lang="fr-FR" sz="3200" b="1" dirty="0">
                <a:latin typeface="Franklin Gothic Demi" panose="020B0703020102020204" pitchFamily="34" charset="0"/>
              </a:rPr>
              <a:t>Marketing des clusters</a:t>
            </a:r>
          </a:p>
        </p:txBody>
      </p:sp>
      <p:sp>
        <p:nvSpPr>
          <p:cNvPr id="2" name="Rectangle 1"/>
          <p:cNvSpPr/>
          <p:nvPr/>
        </p:nvSpPr>
        <p:spPr>
          <a:xfrm>
            <a:off x="1070810" y="566822"/>
            <a:ext cx="10323095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fr-FR" dirty="0"/>
          </a:p>
          <a:p>
            <a:endParaRPr lang="fr-FR" dirty="0">
              <a:solidFill>
                <a:schemeClr val="bg1"/>
              </a:solidFill>
            </a:endParaRPr>
          </a:p>
          <a:p>
            <a:r>
              <a:rPr lang="fr-FR" dirty="0" smtClean="0">
                <a:solidFill>
                  <a:schemeClr val="bg1"/>
                </a:solidFill>
              </a:rPr>
              <a:t>Cluster </a:t>
            </a:r>
            <a:r>
              <a:rPr lang="fr-FR" dirty="0">
                <a:solidFill>
                  <a:schemeClr val="bg1"/>
                </a:solidFill>
              </a:rPr>
              <a:t>0</a:t>
            </a:r>
          </a:p>
          <a:p>
            <a:r>
              <a:rPr lang="fr-FR" dirty="0">
                <a:solidFill>
                  <a:schemeClr val="bg1"/>
                </a:solidFill>
              </a:rPr>
              <a:t>Il a la moyenne de récence la plus basse et la moyenne de fréquence et monétaire équitable. Il fonctionne mal sur R, F et M. nous devrons concevoir des campagnes pour les réactiver.</a:t>
            </a:r>
          </a:p>
          <a:p>
            <a:endParaRPr lang="fr-FR" dirty="0">
              <a:solidFill>
                <a:schemeClr val="bg1"/>
              </a:solidFill>
            </a:endParaRPr>
          </a:p>
          <a:p>
            <a:r>
              <a:rPr lang="fr-FR" dirty="0" smtClean="0">
                <a:solidFill>
                  <a:schemeClr val="bg1"/>
                </a:solidFill>
              </a:rPr>
              <a:t>Cluster </a:t>
            </a:r>
            <a:r>
              <a:rPr lang="fr-FR" dirty="0">
                <a:solidFill>
                  <a:schemeClr val="bg1"/>
                </a:solidFill>
              </a:rPr>
              <a:t>1</a:t>
            </a:r>
          </a:p>
          <a:p>
            <a:r>
              <a:rPr lang="fr-FR" dirty="0">
                <a:solidFill>
                  <a:schemeClr val="bg1"/>
                </a:solidFill>
              </a:rPr>
              <a:t>Ils ont acheté chez nous récemment, mais n'ont pas dépensé autant ou aussi souvent que nous le souhaiterions. Peut-être qu'une certaine personnalisation des produits qui leur sont destinés peut aider à maximiser leur valeur à vie et à revenir acheter ?</a:t>
            </a:r>
          </a:p>
          <a:p>
            <a:endParaRPr lang="fr-FR" dirty="0">
              <a:solidFill>
                <a:schemeClr val="bg1"/>
              </a:solidFill>
            </a:endParaRPr>
          </a:p>
          <a:p>
            <a:r>
              <a:rPr lang="fr-FR" dirty="0" smtClean="0">
                <a:solidFill>
                  <a:schemeClr val="bg1"/>
                </a:solidFill>
              </a:rPr>
              <a:t>Cluster </a:t>
            </a:r>
            <a:r>
              <a:rPr lang="fr-FR" dirty="0">
                <a:solidFill>
                  <a:schemeClr val="bg1"/>
                </a:solidFill>
              </a:rPr>
              <a:t>2</a:t>
            </a:r>
          </a:p>
          <a:p>
            <a:r>
              <a:rPr lang="fr-FR" dirty="0">
                <a:solidFill>
                  <a:schemeClr val="bg1"/>
                </a:solidFill>
              </a:rPr>
              <a:t>Il a une moyenne </a:t>
            </a:r>
            <a:r>
              <a:rPr lang="fr-FR" dirty="0" err="1">
                <a:solidFill>
                  <a:schemeClr val="bg1"/>
                </a:solidFill>
              </a:rPr>
              <a:t>MontaryValue</a:t>
            </a:r>
            <a:r>
              <a:rPr lang="fr-FR" dirty="0">
                <a:solidFill>
                  <a:schemeClr val="bg1"/>
                </a:solidFill>
              </a:rPr>
              <a:t> élevée et une moyenne de récence faible et la moyenne de fréquence la plus élevée - C'est notre segment de clientèle idéal</a:t>
            </a:r>
          </a:p>
          <a:p>
            <a:endParaRPr lang="fr-FR" dirty="0">
              <a:solidFill>
                <a:schemeClr val="bg1"/>
              </a:solidFill>
            </a:endParaRPr>
          </a:p>
          <a:p>
            <a:r>
              <a:rPr lang="fr-FR" dirty="0" smtClean="0">
                <a:solidFill>
                  <a:schemeClr val="bg1"/>
                </a:solidFill>
              </a:rPr>
              <a:t>Cluster </a:t>
            </a:r>
            <a:r>
              <a:rPr lang="fr-FR" dirty="0">
                <a:solidFill>
                  <a:schemeClr val="bg1"/>
                </a:solidFill>
              </a:rPr>
              <a:t>3</a:t>
            </a:r>
          </a:p>
          <a:p>
            <a:r>
              <a:rPr lang="fr-FR" dirty="0">
                <a:solidFill>
                  <a:schemeClr val="bg1"/>
                </a:solidFill>
              </a:rPr>
              <a:t>Il a dépensé pas mal d'argent avec nous mais n'a pas acheté avec nous depuis 3 à 4 mois - Nous devrons faire quelque chose avant de les perdre !</a:t>
            </a:r>
          </a:p>
        </p:txBody>
      </p:sp>
    </p:spTree>
    <p:extLst>
      <p:ext uri="{BB962C8B-B14F-4D97-AF65-F5344CB8AC3E}">
        <p14:creationId xmlns:p14="http://schemas.microsoft.com/office/powerpoint/2010/main" val="36828015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458D45E1-3406-4A9F-936E-982BCC338E2E}"/>
              </a:ext>
            </a:extLst>
          </p:cNvPr>
          <p:cNvGrpSpPr/>
          <p:nvPr/>
        </p:nvGrpSpPr>
        <p:grpSpPr>
          <a:xfrm>
            <a:off x="3859134" y="2381690"/>
            <a:ext cx="7528172" cy="1621896"/>
            <a:chOff x="6127001" y="975256"/>
            <a:chExt cx="7528172" cy="1621896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5E3BD7D-EEC6-41FC-867D-95F2B71346B3}"/>
                </a:ext>
              </a:extLst>
            </p:cNvPr>
            <p:cNvSpPr txBox="1"/>
            <p:nvPr/>
          </p:nvSpPr>
          <p:spPr>
            <a:xfrm>
              <a:off x="6127001" y="975256"/>
              <a:ext cx="1431024" cy="1323439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80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itchFamily="34" charset="0"/>
                </a:rPr>
                <a:t>05</a:t>
              </a:r>
              <a:endParaRPr lang="ko-KR" altLang="en-US" sz="8000" b="1" dirty="0">
                <a:solidFill>
                  <a:schemeClr val="tx1">
                    <a:lumMod val="50000"/>
                    <a:lumOff val="50000"/>
                  </a:schemeClr>
                </a:solidFill>
                <a:cs typeface="Arial" pitchFamily="34" charset="0"/>
              </a:endParaRPr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8E16F429-6192-415F-9755-6EE02C49F2C5}"/>
                </a:ext>
              </a:extLst>
            </p:cNvPr>
            <p:cNvGrpSpPr/>
            <p:nvPr/>
          </p:nvGrpSpPr>
          <p:grpSpPr>
            <a:xfrm>
              <a:off x="7186295" y="1273713"/>
              <a:ext cx="6468878" cy="1323439"/>
              <a:chOff x="7168717" y="1368649"/>
              <a:chExt cx="6468878" cy="1323439"/>
            </a:xfrm>
          </p:grpSpPr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93B75C5-9BDB-4B5F-AB3F-CB12A702F1F8}"/>
                  </a:ext>
                </a:extLst>
              </p:cNvPr>
              <p:cNvSpPr txBox="1"/>
              <p:nvPr/>
            </p:nvSpPr>
            <p:spPr>
              <a:xfrm>
                <a:off x="7168717" y="1736433"/>
                <a:ext cx="445613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altLang="ko-KR" sz="1200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8591A18A-7559-4485-BC2C-6ACBBA9F87DF}"/>
                  </a:ext>
                </a:extLst>
              </p:cNvPr>
              <p:cNvSpPr txBox="1"/>
              <p:nvPr/>
            </p:nvSpPr>
            <p:spPr>
              <a:xfrm>
                <a:off x="7168717" y="1368649"/>
                <a:ext cx="6468878" cy="1323439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sz="4000" b="1" dirty="0">
                    <a:solidFill>
                      <a:schemeClr val="accent1"/>
                    </a:solidFill>
                    <a:cs typeface="Arial" pitchFamily="34" charset="0"/>
                  </a:rPr>
                  <a:t>  </a:t>
                </a:r>
                <a:r>
                  <a:rPr lang="en-US" altLang="ko-KR" sz="4000" b="1" dirty="0">
                    <a:solidFill>
                      <a:schemeClr val="accent5"/>
                    </a:solidFill>
                    <a:cs typeface="Arial" pitchFamily="34" charset="0"/>
                  </a:rPr>
                  <a:t>Conclusion</a:t>
                </a:r>
                <a:endParaRPr lang="ko-KR" altLang="en-US" sz="4000" b="1" dirty="0">
                  <a:solidFill>
                    <a:schemeClr val="accent5"/>
                  </a:solidFill>
                  <a:cs typeface="Arial" pitchFamily="34" charset="0"/>
                </a:endParaRPr>
              </a:p>
              <a:p>
                <a:endParaRPr lang="ko-KR" altLang="en-US" sz="4000" b="1" dirty="0">
                  <a:solidFill>
                    <a:schemeClr val="accent1"/>
                  </a:solidFill>
                  <a:cs typeface="Arial" pitchFamily="34" charset="0"/>
                </a:endParaRPr>
              </a:p>
            </p:txBody>
          </p:sp>
        </p:grpSp>
      </p:grpSp>
      <p:grpSp>
        <p:nvGrpSpPr>
          <p:cNvPr id="49" name="Groupe 20">
            <a:extLst>
              <a:ext uri="{FF2B5EF4-FFF2-40B4-BE49-F238E27FC236}">
                <a16:creationId xmlns:a16="http://schemas.microsoft.com/office/drawing/2014/main" id="{C18C3AC2-AF70-45FC-A824-6C4E5F376360}"/>
              </a:ext>
            </a:extLst>
          </p:cNvPr>
          <p:cNvGrpSpPr/>
          <p:nvPr/>
        </p:nvGrpSpPr>
        <p:grpSpPr>
          <a:xfrm>
            <a:off x="4285445" y="5975261"/>
            <a:ext cx="3621110" cy="425012"/>
            <a:chOff x="4953000" y="5975261"/>
            <a:chExt cx="3621110" cy="425012"/>
          </a:xfrm>
          <a:noFill/>
        </p:grpSpPr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3CB1662A-2056-4892-96BE-60D28F662125}"/>
                </a:ext>
              </a:extLst>
            </p:cNvPr>
            <p:cNvCxnSpPr/>
            <p:nvPr/>
          </p:nvCxnSpPr>
          <p:spPr>
            <a:xfrm>
              <a:off x="5840612" y="6400273"/>
              <a:ext cx="0" cy="0"/>
            </a:xfrm>
            <a:prstGeom prst="line">
              <a:avLst/>
            </a:prstGeom>
            <a:grpFill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Oval 19">
              <a:extLst>
                <a:ext uri="{FF2B5EF4-FFF2-40B4-BE49-F238E27FC236}">
                  <a16:creationId xmlns:a16="http://schemas.microsoft.com/office/drawing/2014/main" id="{78B655E1-1E74-459A-B1D5-D1194E5F039F}"/>
                </a:ext>
              </a:extLst>
            </p:cNvPr>
            <p:cNvSpPr/>
            <p:nvPr/>
          </p:nvSpPr>
          <p:spPr>
            <a:xfrm>
              <a:off x="5620555" y="5975263"/>
              <a:ext cx="283335" cy="283335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20">
              <a:extLst>
                <a:ext uri="{FF2B5EF4-FFF2-40B4-BE49-F238E27FC236}">
                  <a16:creationId xmlns:a16="http://schemas.microsoft.com/office/drawing/2014/main" id="{752093DD-5D37-4115-B172-77F45043D46B}"/>
                </a:ext>
              </a:extLst>
            </p:cNvPr>
            <p:cNvSpPr/>
            <p:nvPr/>
          </p:nvSpPr>
          <p:spPr>
            <a:xfrm>
              <a:off x="6288110" y="5975262"/>
              <a:ext cx="283335" cy="283335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3" name="Straight Connector 22">
              <a:extLst>
                <a:ext uri="{FF2B5EF4-FFF2-40B4-BE49-F238E27FC236}">
                  <a16:creationId xmlns:a16="http://schemas.microsoft.com/office/drawing/2014/main" id="{07509757-0BC2-4F1C-B9D2-EC44903770A0}"/>
                </a:ext>
              </a:extLst>
            </p:cNvPr>
            <p:cNvCxnSpPr>
              <a:stCxn id="51" idx="6"/>
              <a:endCxn id="52" idx="2"/>
            </p:cNvCxnSpPr>
            <p:nvPr/>
          </p:nvCxnSpPr>
          <p:spPr>
            <a:xfrm flipV="1">
              <a:off x="5903890" y="6116929"/>
              <a:ext cx="384220" cy="0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54" name="Oval 23">
              <a:extLst>
                <a:ext uri="{FF2B5EF4-FFF2-40B4-BE49-F238E27FC236}">
                  <a16:creationId xmlns:a16="http://schemas.microsoft.com/office/drawing/2014/main" id="{225C53D1-6CA1-4B8A-972D-2EAA92AB4001}"/>
                </a:ext>
              </a:extLst>
            </p:cNvPr>
            <p:cNvSpPr/>
            <p:nvPr/>
          </p:nvSpPr>
          <p:spPr>
            <a:xfrm>
              <a:off x="6955665" y="5975261"/>
              <a:ext cx="283335" cy="283335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55" name="Straight Connector 24">
              <a:extLst>
                <a:ext uri="{FF2B5EF4-FFF2-40B4-BE49-F238E27FC236}">
                  <a16:creationId xmlns:a16="http://schemas.microsoft.com/office/drawing/2014/main" id="{2A18889B-47F9-450C-B115-489961F12F31}"/>
                </a:ext>
              </a:extLst>
            </p:cNvPr>
            <p:cNvCxnSpPr>
              <a:endCxn id="54" idx="2"/>
            </p:cNvCxnSpPr>
            <p:nvPr/>
          </p:nvCxnSpPr>
          <p:spPr>
            <a:xfrm flipV="1">
              <a:off x="6571445" y="6116928"/>
              <a:ext cx="384220" cy="0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56" name="Oval 11">
              <a:extLst>
                <a:ext uri="{FF2B5EF4-FFF2-40B4-BE49-F238E27FC236}">
                  <a16:creationId xmlns:a16="http://schemas.microsoft.com/office/drawing/2014/main" id="{3D0C18DB-14BC-49F5-B576-2A793A140EAB}"/>
                </a:ext>
              </a:extLst>
            </p:cNvPr>
            <p:cNvSpPr/>
            <p:nvPr/>
          </p:nvSpPr>
          <p:spPr>
            <a:xfrm>
              <a:off x="4953000" y="5985995"/>
              <a:ext cx="283335" cy="283335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7" name="Straight Connector 16">
              <a:extLst>
                <a:ext uri="{FF2B5EF4-FFF2-40B4-BE49-F238E27FC236}">
                  <a16:creationId xmlns:a16="http://schemas.microsoft.com/office/drawing/2014/main" id="{9261FF12-2D49-48AF-A796-A7325344A0B4}"/>
                </a:ext>
              </a:extLst>
            </p:cNvPr>
            <p:cNvCxnSpPr/>
            <p:nvPr/>
          </p:nvCxnSpPr>
          <p:spPr>
            <a:xfrm flipV="1">
              <a:off x="5236335" y="6127662"/>
              <a:ext cx="384220" cy="0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58" name="Oval 23">
              <a:extLst>
                <a:ext uri="{FF2B5EF4-FFF2-40B4-BE49-F238E27FC236}">
                  <a16:creationId xmlns:a16="http://schemas.microsoft.com/office/drawing/2014/main" id="{1FBE8608-2E00-4AFD-86B8-35BD1720028F}"/>
                </a:ext>
              </a:extLst>
            </p:cNvPr>
            <p:cNvSpPr/>
            <p:nvPr/>
          </p:nvSpPr>
          <p:spPr>
            <a:xfrm>
              <a:off x="7623220" y="5994398"/>
              <a:ext cx="283335" cy="28333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9" name="Straight Connector 24">
              <a:extLst>
                <a:ext uri="{FF2B5EF4-FFF2-40B4-BE49-F238E27FC236}">
                  <a16:creationId xmlns:a16="http://schemas.microsoft.com/office/drawing/2014/main" id="{DDE9DA54-D249-4353-B4A0-10647C439F1D}"/>
                </a:ext>
              </a:extLst>
            </p:cNvPr>
            <p:cNvCxnSpPr>
              <a:endCxn id="58" idx="2"/>
            </p:cNvCxnSpPr>
            <p:nvPr/>
          </p:nvCxnSpPr>
          <p:spPr>
            <a:xfrm flipV="1">
              <a:off x="7239000" y="6136065"/>
              <a:ext cx="384220" cy="0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60" name="Oval 23">
              <a:extLst>
                <a:ext uri="{FF2B5EF4-FFF2-40B4-BE49-F238E27FC236}">
                  <a16:creationId xmlns:a16="http://schemas.microsoft.com/office/drawing/2014/main" id="{03F43125-F955-4C86-A9C6-0B33F4C3D5AC}"/>
                </a:ext>
              </a:extLst>
            </p:cNvPr>
            <p:cNvSpPr/>
            <p:nvPr/>
          </p:nvSpPr>
          <p:spPr>
            <a:xfrm>
              <a:off x="8290775" y="5989665"/>
              <a:ext cx="283335" cy="283335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1" name="Straight Connector 24">
              <a:extLst>
                <a:ext uri="{FF2B5EF4-FFF2-40B4-BE49-F238E27FC236}">
                  <a16:creationId xmlns:a16="http://schemas.microsoft.com/office/drawing/2014/main" id="{BCFC3266-D230-4FCB-9574-D7C19799489A}"/>
                </a:ext>
              </a:extLst>
            </p:cNvPr>
            <p:cNvCxnSpPr>
              <a:endCxn id="60" idx="2"/>
            </p:cNvCxnSpPr>
            <p:nvPr/>
          </p:nvCxnSpPr>
          <p:spPr>
            <a:xfrm flipV="1">
              <a:off x="7906555" y="6131332"/>
              <a:ext cx="384220" cy="0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2" name="Diamond 21">
            <a:extLst>
              <a:ext uri="{FF2B5EF4-FFF2-40B4-BE49-F238E27FC236}">
                <a16:creationId xmlns:a16="http://schemas.microsoft.com/office/drawing/2014/main" id="{9F0825D9-D869-4D5D-A365-028BEBB07060}"/>
              </a:ext>
            </a:extLst>
          </p:cNvPr>
          <p:cNvSpPr/>
          <p:nvPr/>
        </p:nvSpPr>
        <p:spPr>
          <a:xfrm>
            <a:off x="3422548" y="2829638"/>
            <a:ext cx="436586" cy="436586"/>
          </a:xfrm>
          <a:prstGeom prst="diamond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Diamond 22">
            <a:extLst>
              <a:ext uri="{FF2B5EF4-FFF2-40B4-BE49-F238E27FC236}">
                <a16:creationId xmlns:a16="http://schemas.microsoft.com/office/drawing/2014/main" id="{9F0825D9-D869-4D5D-A365-028BEBB07060}"/>
              </a:ext>
            </a:extLst>
          </p:cNvPr>
          <p:cNvSpPr/>
          <p:nvPr/>
        </p:nvSpPr>
        <p:spPr>
          <a:xfrm>
            <a:off x="3191398" y="2829638"/>
            <a:ext cx="436586" cy="436586"/>
          </a:xfrm>
          <a:prstGeom prst="diamond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308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C1DF6041-30D7-4270-BDA7-38E3CFAF23C2}"/>
              </a:ext>
            </a:extLst>
          </p:cNvPr>
          <p:cNvSpPr/>
          <p:nvPr/>
        </p:nvSpPr>
        <p:spPr>
          <a:xfrm>
            <a:off x="317990" y="316523"/>
            <a:ext cx="11556022" cy="6224954"/>
          </a:xfrm>
          <a:custGeom>
            <a:avLst/>
            <a:gdLst>
              <a:gd name="connsiteX0" fmla="*/ 0 w 11556022"/>
              <a:gd name="connsiteY0" fmla="*/ 0 h 6224954"/>
              <a:gd name="connsiteX1" fmla="*/ 738419 w 11556022"/>
              <a:gd name="connsiteY1" fmla="*/ 0 h 6224954"/>
              <a:gd name="connsiteX2" fmla="*/ 760357 w 11556022"/>
              <a:gd name="connsiteY2" fmla="*/ 57145 h 6224954"/>
              <a:gd name="connsiteX3" fmla="*/ 57145 w 11556022"/>
              <a:gd name="connsiteY3" fmla="*/ 57145 h 6224954"/>
              <a:gd name="connsiteX4" fmla="*/ 57145 w 11556022"/>
              <a:gd name="connsiteY4" fmla="*/ 6167809 h 6224954"/>
              <a:gd name="connsiteX5" fmla="*/ 11498877 w 11556022"/>
              <a:gd name="connsiteY5" fmla="*/ 6167809 h 6224954"/>
              <a:gd name="connsiteX6" fmla="*/ 11498877 w 11556022"/>
              <a:gd name="connsiteY6" fmla="*/ 57145 h 6224954"/>
              <a:gd name="connsiteX7" fmla="*/ 2587418 w 11556022"/>
              <a:gd name="connsiteY7" fmla="*/ 57145 h 6224954"/>
              <a:gd name="connsiteX8" fmla="*/ 2625031 w 11556022"/>
              <a:gd name="connsiteY8" fmla="*/ 0 h 6224954"/>
              <a:gd name="connsiteX9" fmla="*/ 11556022 w 11556022"/>
              <a:gd name="connsiteY9" fmla="*/ 0 h 6224954"/>
              <a:gd name="connsiteX10" fmla="*/ 11556022 w 11556022"/>
              <a:gd name="connsiteY10" fmla="*/ 6224954 h 6224954"/>
              <a:gd name="connsiteX11" fmla="*/ 0 w 11556022"/>
              <a:gd name="connsiteY11" fmla="*/ 6224954 h 62249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556022" h="6224954">
                <a:moveTo>
                  <a:pt x="0" y="0"/>
                </a:moveTo>
                <a:lnTo>
                  <a:pt x="738419" y="0"/>
                </a:lnTo>
                <a:lnTo>
                  <a:pt x="760357" y="57145"/>
                </a:lnTo>
                <a:lnTo>
                  <a:pt x="57145" y="57145"/>
                </a:lnTo>
                <a:lnTo>
                  <a:pt x="57145" y="6167809"/>
                </a:lnTo>
                <a:lnTo>
                  <a:pt x="11498877" y="6167809"/>
                </a:lnTo>
                <a:lnTo>
                  <a:pt x="11498877" y="57145"/>
                </a:lnTo>
                <a:lnTo>
                  <a:pt x="2587418" y="57145"/>
                </a:lnTo>
                <a:lnTo>
                  <a:pt x="2625031" y="0"/>
                </a:lnTo>
                <a:lnTo>
                  <a:pt x="11556022" y="0"/>
                </a:lnTo>
                <a:lnTo>
                  <a:pt x="11556022" y="6224954"/>
                </a:lnTo>
                <a:lnTo>
                  <a:pt x="0" y="622495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219794" y="1074509"/>
            <a:ext cx="8517777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000" dirty="0" smtClean="0">
                <a:solidFill>
                  <a:schemeClr val="bg1"/>
                </a:solidFill>
                <a:latin typeface="Franklin Gothic Demi" panose="020B0703020102020204" pitchFamily="34" charset="0"/>
              </a:rPr>
              <a:t>Segmentation </a:t>
            </a:r>
            <a:r>
              <a:rPr lang="fr-FR" sz="2000" dirty="0">
                <a:solidFill>
                  <a:schemeClr val="bg1"/>
                </a:solidFill>
                <a:latin typeface="Franklin Gothic Demi" panose="020B0703020102020204" pitchFamily="34" charset="0"/>
              </a:rPr>
              <a:t>en 4 partitions stables au cours du temps via </a:t>
            </a:r>
            <a:r>
              <a:rPr lang="fr-FR" sz="2000" dirty="0" err="1">
                <a:solidFill>
                  <a:schemeClr val="bg1"/>
                </a:solidFill>
                <a:latin typeface="Franklin Gothic Demi" panose="020B0703020102020204" pitchFamily="34" charset="0"/>
              </a:rPr>
              <a:t>KMeans</a:t>
            </a:r>
            <a:r>
              <a:rPr lang="fr-FR" sz="2000" dirty="0">
                <a:solidFill>
                  <a:schemeClr val="bg1"/>
                </a:solidFill>
                <a:latin typeface="Franklin Gothic Demi" panose="020B0703020102020204" pitchFamily="34" charset="0"/>
              </a:rPr>
              <a:t>.</a:t>
            </a:r>
          </a:p>
          <a:p>
            <a:r>
              <a:rPr lang="fr-FR" sz="2000" dirty="0">
                <a:solidFill>
                  <a:schemeClr val="bg1"/>
                </a:solidFill>
                <a:latin typeface="Franklin Gothic Demi" panose="020B0703020102020204" pitchFamily="34" charset="0"/>
              </a:rPr>
              <a:t>Amélioration de l’analyse par un </a:t>
            </a:r>
            <a:r>
              <a:rPr lang="fr-FR" sz="2000" dirty="0" err="1">
                <a:solidFill>
                  <a:schemeClr val="bg1"/>
                </a:solidFill>
                <a:latin typeface="Franklin Gothic Demi" panose="020B0703020102020204" pitchFamily="34" charset="0"/>
              </a:rPr>
              <a:t>clustering</a:t>
            </a:r>
            <a:r>
              <a:rPr lang="fr-FR" sz="2000" dirty="0">
                <a:solidFill>
                  <a:schemeClr val="bg1"/>
                </a:solidFill>
                <a:latin typeface="Franklin Gothic Demi" panose="020B0703020102020204" pitchFamily="34" charset="0"/>
              </a:rPr>
              <a:t> supplémentaire sur le groupe </a:t>
            </a:r>
            <a:r>
              <a:rPr lang="fr-FR" sz="2000" dirty="0" smtClean="0">
                <a:solidFill>
                  <a:schemeClr val="bg1"/>
                </a:solidFill>
                <a:latin typeface="Franklin Gothic Demi" panose="020B0703020102020204" pitchFamily="34" charset="0"/>
              </a:rPr>
              <a:t>majoritaire </a:t>
            </a:r>
            <a:r>
              <a:rPr lang="fr-FR" sz="2000" dirty="0" smtClean="0">
                <a:solidFill>
                  <a:schemeClr val="bg1"/>
                </a:solidFill>
                <a:latin typeface="Franklin Gothic Demi" panose="020B0703020102020204" pitchFamily="34" charset="0"/>
              </a:rPr>
              <a:t>(</a:t>
            </a:r>
            <a:r>
              <a:rPr lang="fr-FR" sz="2000" dirty="0" smtClean="0">
                <a:solidFill>
                  <a:schemeClr val="bg1"/>
                </a:solidFill>
                <a:latin typeface="Franklin Gothic Demi" panose="020B0703020102020204" pitchFamily="34" charset="0"/>
              </a:rPr>
              <a:t>60</a:t>
            </a:r>
            <a:r>
              <a:rPr lang="fr-FR" sz="2000" dirty="0" smtClean="0">
                <a:solidFill>
                  <a:schemeClr val="bg1"/>
                </a:solidFill>
                <a:latin typeface="Franklin Gothic Demi" panose="020B0703020102020204" pitchFamily="34" charset="0"/>
              </a:rPr>
              <a:t>% </a:t>
            </a:r>
            <a:r>
              <a:rPr lang="fr-FR" sz="2000" dirty="0">
                <a:solidFill>
                  <a:schemeClr val="bg1"/>
                </a:solidFill>
                <a:latin typeface="Franklin Gothic Demi" panose="020B0703020102020204" pitchFamily="34" charset="0"/>
              </a:rPr>
              <a:t>CA</a:t>
            </a:r>
            <a:r>
              <a:rPr lang="fr-FR" sz="2000" dirty="0" smtClean="0">
                <a:solidFill>
                  <a:schemeClr val="bg1"/>
                </a:solidFill>
                <a:latin typeface="Franklin Gothic Demi" panose="020B0703020102020204" pitchFamily="34" charset="0"/>
              </a:rPr>
              <a:t>).</a:t>
            </a:r>
          </a:p>
          <a:p>
            <a:endParaRPr lang="fr-FR" sz="2000" dirty="0">
              <a:solidFill>
                <a:schemeClr val="bg1"/>
              </a:solidFill>
              <a:latin typeface="Franklin Gothic Demi" panose="020B0703020102020204" pitchFamily="34" charset="0"/>
            </a:endParaRPr>
          </a:p>
          <a:p>
            <a:r>
              <a:rPr lang="fr-FR" sz="2000" dirty="0">
                <a:solidFill>
                  <a:schemeClr val="bg1"/>
                </a:solidFill>
                <a:latin typeface="Franklin Gothic Demi" panose="020B0703020102020204" pitchFamily="34" charset="0"/>
              </a:rPr>
              <a:t>Similarités communes identifiées sur : </a:t>
            </a:r>
          </a:p>
          <a:p>
            <a:r>
              <a:rPr lang="fr-FR" sz="2000" dirty="0">
                <a:solidFill>
                  <a:schemeClr val="bg1"/>
                </a:solidFill>
                <a:latin typeface="Franklin Gothic Demi" panose="020B0703020102020204" pitchFamily="34" charset="0"/>
              </a:rPr>
              <a:t>la faible fréquence d’achat, le peu de récence ou encore </a:t>
            </a:r>
            <a:r>
              <a:rPr lang="fr-FR" sz="2000" dirty="0" smtClean="0">
                <a:solidFill>
                  <a:schemeClr val="bg1"/>
                </a:solidFill>
                <a:latin typeface="Franklin Gothic Demi" panose="020B0703020102020204" pitchFamily="34" charset="0"/>
              </a:rPr>
              <a:t>la localisation</a:t>
            </a:r>
            <a:r>
              <a:rPr lang="fr-FR" sz="2000" dirty="0">
                <a:solidFill>
                  <a:schemeClr val="bg1"/>
                </a:solidFill>
                <a:latin typeface="Franklin Gothic Demi" panose="020B0703020102020204" pitchFamily="34" charset="0"/>
              </a:rPr>
              <a:t>. </a:t>
            </a:r>
            <a:endParaRPr lang="fr-FR" sz="2000" dirty="0" smtClean="0">
              <a:solidFill>
                <a:schemeClr val="bg1"/>
              </a:solidFill>
              <a:latin typeface="Franklin Gothic Demi" panose="020B0703020102020204" pitchFamily="34" charset="0"/>
            </a:endParaRPr>
          </a:p>
          <a:p>
            <a:endParaRPr lang="fr-FR" sz="2000" dirty="0">
              <a:solidFill>
                <a:schemeClr val="bg1"/>
              </a:solidFill>
              <a:latin typeface="Franklin Gothic Demi" panose="020B0703020102020204" pitchFamily="34" charset="0"/>
            </a:endParaRPr>
          </a:p>
          <a:p>
            <a:r>
              <a:rPr lang="fr-FR" sz="2000" dirty="0">
                <a:solidFill>
                  <a:schemeClr val="bg1"/>
                </a:solidFill>
                <a:latin typeface="Franklin Gothic Demi" panose="020B0703020102020204" pitchFamily="34" charset="0"/>
              </a:rPr>
              <a:t>Discussion possible sur l’idée de combiner une méthode RFM </a:t>
            </a:r>
          </a:p>
          <a:p>
            <a:r>
              <a:rPr lang="fr-FR" sz="2000" dirty="0">
                <a:solidFill>
                  <a:schemeClr val="bg1"/>
                </a:solidFill>
                <a:latin typeface="Franklin Gothic Demi" panose="020B0703020102020204" pitchFamily="34" charset="0"/>
              </a:rPr>
              <a:t>complémentaire au modèle </a:t>
            </a:r>
            <a:r>
              <a:rPr lang="fr-FR" sz="2000" dirty="0" err="1">
                <a:solidFill>
                  <a:schemeClr val="bg1"/>
                </a:solidFill>
                <a:latin typeface="Franklin Gothic Demi" panose="020B0703020102020204" pitchFamily="34" charset="0"/>
              </a:rPr>
              <a:t>KMeans</a:t>
            </a:r>
            <a:r>
              <a:rPr lang="fr-FR" sz="2000" dirty="0" smtClean="0">
                <a:solidFill>
                  <a:schemeClr val="bg1"/>
                </a:solidFill>
                <a:latin typeface="Franklin Gothic Demi" panose="020B0703020102020204" pitchFamily="34" charset="0"/>
              </a:rPr>
              <a:t>.</a:t>
            </a:r>
          </a:p>
          <a:p>
            <a:endParaRPr lang="fr-FR" sz="2000" dirty="0">
              <a:solidFill>
                <a:schemeClr val="bg1"/>
              </a:solidFill>
              <a:latin typeface="Franklin Gothic Demi" panose="020B0703020102020204" pitchFamily="34" charset="0"/>
            </a:endParaRPr>
          </a:p>
          <a:p>
            <a:r>
              <a:rPr lang="fr-FR" sz="2000" dirty="0">
                <a:solidFill>
                  <a:schemeClr val="bg1"/>
                </a:solidFill>
                <a:latin typeface="Franklin Gothic Demi" panose="020B0703020102020204" pitchFamily="34" charset="0"/>
              </a:rPr>
              <a:t>Amélioration possible du manque d’adhésion au site :</a:t>
            </a:r>
          </a:p>
          <a:p>
            <a:r>
              <a:rPr lang="fr-FR" sz="2000" dirty="0">
                <a:solidFill>
                  <a:schemeClr val="bg1"/>
                </a:solidFill>
                <a:latin typeface="Franklin Gothic Demi" panose="020B0703020102020204" pitchFamily="34" charset="0"/>
              </a:rPr>
              <a:t>Vente One </a:t>
            </a:r>
            <a:r>
              <a:rPr lang="fr-FR" sz="2000" dirty="0" err="1">
                <a:solidFill>
                  <a:schemeClr val="bg1"/>
                </a:solidFill>
                <a:latin typeface="Franklin Gothic Demi" panose="020B0703020102020204" pitchFamily="34" charset="0"/>
              </a:rPr>
              <a:t>Shot</a:t>
            </a:r>
            <a:r>
              <a:rPr lang="fr-FR" sz="2000" dirty="0">
                <a:solidFill>
                  <a:schemeClr val="bg1"/>
                </a:solidFill>
                <a:latin typeface="Franklin Gothic Demi" panose="020B0703020102020204" pitchFamily="34" charset="0"/>
              </a:rPr>
              <a:t> &gt; Communauté à développer</a:t>
            </a:r>
            <a:r>
              <a:rPr lang="fr-FR" sz="2000" dirty="0" smtClean="0">
                <a:solidFill>
                  <a:schemeClr val="bg1"/>
                </a:solidFill>
                <a:latin typeface="Franklin Gothic Demi" panose="020B0703020102020204" pitchFamily="34" charset="0"/>
              </a:rPr>
              <a:t>.</a:t>
            </a:r>
          </a:p>
          <a:p>
            <a:endParaRPr lang="fr-FR" sz="2000" dirty="0">
              <a:solidFill>
                <a:schemeClr val="bg1"/>
              </a:solidFill>
              <a:latin typeface="Franklin Gothic Demi" panose="020B0703020102020204" pitchFamily="34" charset="0"/>
            </a:endParaRPr>
          </a:p>
          <a:p>
            <a:r>
              <a:rPr lang="fr-FR" sz="2000" dirty="0">
                <a:solidFill>
                  <a:schemeClr val="bg1"/>
                </a:solidFill>
                <a:latin typeface="Franklin Gothic Demi" panose="020B0703020102020204" pitchFamily="34" charset="0"/>
              </a:rPr>
              <a:t>Code fourni réutilisable (convention PEP8) par </a:t>
            </a:r>
            <a:r>
              <a:rPr lang="fr-FR" sz="2000" dirty="0" err="1">
                <a:solidFill>
                  <a:schemeClr val="bg1"/>
                </a:solidFill>
                <a:latin typeface="Franklin Gothic Demi" panose="020B0703020102020204" pitchFamily="34" charset="0"/>
              </a:rPr>
              <a:t>Olist</a:t>
            </a:r>
            <a:r>
              <a:rPr lang="fr-FR" sz="2000" dirty="0">
                <a:solidFill>
                  <a:schemeClr val="bg1"/>
                </a:solidFill>
                <a:latin typeface="Franklin Gothic Demi" panose="020B0703020102020204" pitchFamily="34" charset="0"/>
              </a:rPr>
              <a:t>.</a:t>
            </a:r>
          </a:p>
          <a:p>
            <a:endParaRPr lang="fr-FR" sz="2000" dirty="0">
              <a:solidFill>
                <a:schemeClr val="bg1"/>
              </a:solidFill>
              <a:latin typeface="Franklin Gothic Demi" panose="020B07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96246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57A63250-32D3-400D-9D7A-3B598B2FCB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6221383"/>
              </p:ext>
            </p:extLst>
          </p:nvPr>
        </p:nvGraphicFramePr>
        <p:xfrm>
          <a:off x="3670164" y="1824478"/>
          <a:ext cx="2144560" cy="444701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2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29009">
                <a:tc>
                  <a:txBody>
                    <a:bodyPr/>
                    <a:lstStyle/>
                    <a:p>
                      <a:endParaRPr lang="ko-KR" altLang="en-US" sz="2700" dirty="0"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dirty="0" smtClean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KMEANS</a:t>
                      </a:r>
                      <a:endParaRPr lang="ko-KR" altLang="en-US" sz="18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700" dirty="0">
                        <a:latin typeface="+mn-lt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06048">
                <a:tc>
                  <a:txBody>
                    <a:bodyPr/>
                    <a:lstStyle/>
                    <a:p>
                      <a:endParaRPr lang="ko-KR" altLang="en-US" sz="270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70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96431">
                <a:tc>
                  <a:txBody>
                    <a:bodyPr/>
                    <a:lstStyle/>
                    <a:p>
                      <a:endParaRPr lang="ko-KR" altLang="en-US" sz="270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/>
                      <a:endParaRPr lang="ko-KR" altLang="en-US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70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23858">
                <a:tc>
                  <a:txBody>
                    <a:bodyPr/>
                    <a:lstStyle/>
                    <a:p>
                      <a:endParaRPr lang="ko-KR" altLang="en-US" sz="270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70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678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808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 smtClean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I</a:t>
                      </a:r>
                      <a:endParaRPr lang="en-US" altLang="ko-KR" sz="14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678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0974566-16B0-4CDF-9590-5E332D59B6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948679"/>
              </p:ext>
            </p:extLst>
          </p:nvPr>
        </p:nvGraphicFramePr>
        <p:xfrm>
          <a:off x="9300954" y="1824480"/>
          <a:ext cx="2144560" cy="444701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2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29009">
                <a:tc>
                  <a:txBody>
                    <a:bodyPr/>
                    <a:lstStyle/>
                    <a:p>
                      <a:endParaRPr lang="ko-KR" altLang="en-US" sz="2700" dirty="0"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dirty="0" smtClean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DBSCAN</a:t>
                      </a:r>
                      <a:endParaRPr lang="ko-KR" altLang="en-US" sz="18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700" dirty="0">
                        <a:latin typeface="+mn-lt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06048">
                <a:tc>
                  <a:txBody>
                    <a:bodyPr/>
                    <a:lstStyle/>
                    <a:p>
                      <a:endParaRPr lang="ko-KR" altLang="en-US" sz="270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70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96431">
                <a:tc>
                  <a:txBody>
                    <a:bodyPr/>
                    <a:lstStyle/>
                    <a:p>
                      <a:endParaRPr lang="ko-KR" altLang="en-US" sz="270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/>
                      <a:endParaRPr lang="ko-KR" altLang="en-US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70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23857">
                <a:tc>
                  <a:txBody>
                    <a:bodyPr/>
                    <a:lstStyle/>
                    <a:p>
                      <a:endParaRPr lang="ko-KR" altLang="en-US" sz="270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70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678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808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i="0" dirty="0" smtClean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III</a:t>
                      </a:r>
                      <a:endParaRPr lang="en-US" altLang="ko-KR" sz="1400" b="1" i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678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8D0C6B6-97A7-4F28-9E30-1C8C6DC13E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3007179"/>
              </p:ext>
            </p:extLst>
          </p:nvPr>
        </p:nvGraphicFramePr>
        <p:xfrm>
          <a:off x="6485559" y="1824480"/>
          <a:ext cx="2144560" cy="444701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2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29009">
                <a:tc>
                  <a:txBody>
                    <a:bodyPr/>
                    <a:lstStyle/>
                    <a:p>
                      <a:endParaRPr lang="ko-KR" altLang="en-US" sz="2700" dirty="0"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dirty="0" smtClean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CAH</a:t>
                      </a:r>
                      <a:endParaRPr lang="ko-KR" altLang="en-US" sz="18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70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06048">
                <a:tc>
                  <a:txBody>
                    <a:bodyPr/>
                    <a:lstStyle/>
                    <a:p>
                      <a:endParaRPr lang="ko-KR" altLang="en-US" sz="270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70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96431">
                <a:tc>
                  <a:txBody>
                    <a:bodyPr/>
                    <a:lstStyle/>
                    <a:p>
                      <a:endParaRPr lang="ko-KR" altLang="en-US" sz="270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/>
                      <a:endParaRPr lang="ko-KR" altLang="en-US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70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23857">
                <a:tc>
                  <a:txBody>
                    <a:bodyPr/>
                    <a:lstStyle/>
                    <a:p>
                      <a:endParaRPr lang="ko-KR" altLang="en-US" sz="270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70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678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808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i="0" dirty="0" smtClean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II</a:t>
                      </a:r>
                      <a:endParaRPr lang="en-US" altLang="ko-KR" sz="14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678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-343517" y="2421601"/>
            <a:ext cx="3875244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fr-FR" b="1" dirty="0">
                <a:solidFill>
                  <a:schemeClr val="bg1"/>
                </a:solidFill>
              </a:rPr>
              <a:t>Nombre de </a:t>
            </a:r>
            <a:r>
              <a:rPr lang="fr-FR" b="1" dirty="0" smtClean="0">
                <a:solidFill>
                  <a:schemeClr val="bg1"/>
                </a:solidFill>
              </a:rPr>
              <a:t>clusters</a:t>
            </a:r>
          </a:p>
          <a:p>
            <a:endParaRPr lang="fr-FR" b="1" dirty="0">
              <a:solidFill>
                <a:schemeClr val="bg1"/>
              </a:solidFill>
            </a:endParaRPr>
          </a:p>
          <a:p>
            <a:pPr marR="11006" algn="r">
              <a:spcBef>
                <a:spcPts val="7"/>
              </a:spcBef>
            </a:pPr>
            <a:r>
              <a:rPr lang="fr-FR" b="1" dirty="0" smtClean="0">
                <a:solidFill>
                  <a:schemeClr val="bg1"/>
                </a:solidFill>
              </a:rPr>
              <a:t>Taille </a:t>
            </a:r>
            <a:r>
              <a:rPr lang="fr-FR" b="1" dirty="0">
                <a:solidFill>
                  <a:schemeClr val="bg1"/>
                </a:solidFill>
              </a:rPr>
              <a:t>de la </a:t>
            </a:r>
            <a:r>
              <a:rPr lang="fr-FR" b="1" dirty="0" err="1" smtClean="0">
                <a:solidFill>
                  <a:schemeClr val="bg1"/>
                </a:solidFill>
              </a:rPr>
              <a:t>dataframe</a:t>
            </a:r>
            <a:r>
              <a:rPr lang="fr-FR" b="1" dirty="0" smtClean="0">
                <a:solidFill>
                  <a:schemeClr val="bg1"/>
                </a:solidFill>
              </a:rPr>
              <a:t> </a:t>
            </a:r>
          </a:p>
          <a:p>
            <a:pPr marR="11006" algn="r">
              <a:spcBef>
                <a:spcPts val="7"/>
              </a:spcBef>
            </a:pPr>
            <a:r>
              <a:rPr lang="fr-FR" b="1" spc="7" dirty="0">
                <a:solidFill>
                  <a:schemeClr val="bg1"/>
                </a:solidFill>
                <a:cs typeface="Roboto Cn"/>
              </a:rPr>
              <a:t/>
            </a:r>
            <a:br>
              <a:rPr lang="fr-FR" b="1" spc="7" dirty="0">
                <a:solidFill>
                  <a:schemeClr val="bg1"/>
                </a:solidFill>
                <a:cs typeface="Roboto Cn"/>
              </a:rPr>
            </a:br>
            <a:r>
              <a:rPr lang="fr-FR" b="1" spc="7" dirty="0" smtClean="0">
                <a:solidFill>
                  <a:schemeClr val="bg1"/>
                </a:solidFill>
                <a:cs typeface="Roboto Cn"/>
              </a:rPr>
              <a:t>Stabilité </a:t>
            </a:r>
            <a:endParaRPr lang="fr-FR" b="1" spc="7" dirty="0">
              <a:solidFill>
                <a:schemeClr val="bg1"/>
              </a:solidFill>
              <a:cs typeface="Roboto Cn"/>
            </a:endParaRPr>
          </a:p>
          <a:p>
            <a:pPr marR="11006" algn="r">
              <a:spcBef>
                <a:spcPts val="7"/>
              </a:spcBef>
            </a:pPr>
            <a:endParaRPr lang="fr-FR" b="1" spc="7" dirty="0">
              <a:solidFill>
                <a:schemeClr val="bg1"/>
              </a:solidFill>
              <a:cs typeface="Roboto Cn"/>
            </a:endParaRPr>
          </a:p>
          <a:p>
            <a:pPr marR="11006" algn="r">
              <a:spcBef>
                <a:spcPts val="7"/>
              </a:spcBef>
            </a:pPr>
            <a:r>
              <a:rPr lang="fr-FR" b="1" dirty="0" err="1" smtClean="0">
                <a:solidFill>
                  <a:schemeClr val="bg1"/>
                </a:solidFill>
                <a:cs typeface="Roboto Cn"/>
              </a:rPr>
              <a:t>Interpretabilité</a:t>
            </a:r>
            <a:r>
              <a:rPr lang="fr-FR" b="1" dirty="0" smtClean="0">
                <a:solidFill>
                  <a:schemeClr val="bg1"/>
                </a:solidFill>
                <a:cs typeface="Roboto Cn"/>
              </a:rPr>
              <a:t> </a:t>
            </a:r>
            <a:endParaRPr lang="fr-FR" b="1" spc="7" dirty="0">
              <a:solidFill>
                <a:schemeClr val="bg1"/>
              </a:solidFill>
              <a:cs typeface="Roboto Cn"/>
            </a:endParaRPr>
          </a:p>
          <a:p>
            <a:pPr marR="11006" algn="r">
              <a:spcBef>
                <a:spcPts val="7"/>
              </a:spcBef>
            </a:pPr>
            <a:endParaRPr lang="fr-FR" b="1" spc="7" dirty="0">
              <a:solidFill>
                <a:schemeClr val="bg1"/>
              </a:solidFill>
              <a:cs typeface="Roboto Cn"/>
            </a:endParaRPr>
          </a:p>
          <a:p>
            <a:pPr marR="11006" algn="r">
              <a:spcBef>
                <a:spcPts val="7"/>
              </a:spcBef>
            </a:pPr>
            <a:r>
              <a:rPr lang="fr-FR" b="1" spc="7" dirty="0">
                <a:solidFill>
                  <a:schemeClr val="bg1"/>
                </a:solidFill>
                <a:cs typeface="Roboto Cn"/>
              </a:rPr>
              <a:t>Temps</a:t>
            </a:r>
            <a:r>
              <a:rPr lang="fr-FR" b="1" spc="-47" dirty="0">
                <a:solidFill>
                  <a:schemeClr val="bg1"/>
                </a:solidFill>
                <a:cs typeface="Roboto Cn"/>
              </a:rPr>
              <a:t> </a:t>
            </a:r>
            <a:r>
              <a:rPr lang="fr-FR" b="1" spc="13" dirty="0">
                <a:solidFill>
                  <a:schemeClr val="bg1"/>
                </a:solidFill>
                <a:cs typeface="Roboto Cn"/>
              </a:rPr>
              <a:t>de</a:t>
            </a:r>
            <a:r>
              <a:rPr lang="fr-FR" b="1" spc="-40" dirty="0">
                <a:solidFill>
                  <a:schemeClr val="bg1"/>
                </a:solidFill>
                <a:cs typeface="Roboto Cn"/>
              </a:rPr>
              <a:t> </a:t>
            </a:r>
            <a:r>
              <a:rPr lang="fr-FR" b="1" dirty="0" smtClean="0">
                <a:solidFill>
                  <a:schemeClr val="bg1"/>
                </a:solidFill>
                <a:cs typeface="Roboto Cn"/>
              </a:rPr>
              <a:t>calcul</a:t>
            </a:r>
          </a:p>
          <a:p>
            <a:pPr marR="11006" algn="r">
              <a:spcBef>
                <a:spcPts val="7"/>
              </a:spcBef>
            </a:pPr>
            <a:endParaRPr lang="fr-FR" b="1" dirty="0">
              <a:solidFill>
                <a:schemeClr val="bg1"/>
              </a:solidFill>
            </a:endParaRPr>
          </a:p>
          <a:p>
            <a:pPr marR="11006" algn="r">
              <a:spcBef>
                <a:spcPts val="7"/>
              </a:spcBef>
            </a:pPr>
            <a:r>
              <a:rPr lang="fr-FR" b="1" dirty="0">
                <a:solidFill>
                  <a:schemeClr val="bg1"/>
                </a:solidFill>
              </a:rPr>
              <a:t>Equilibre des clusters</a:t>
            </a:r>
          </a:p>
          <a:p>
            <a:pPr marR="11006" algn="r">
              <a:spcBef>
                <a:spcPts val="7"/>
              </a:spcBef>
            </a:pPr>
            <a:endParaRPr lang="fr-FR" b="1" dirty="0">
              <a:solidFill>
                <a:schemeClr val="bg1"/>
              </a:solidFill>
            </a:endParaRPr>
          </a:p>
          <a:p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10" name="object 12"/>
          <p:cNvSpPr txBox="1">
            <a:spLocks/>
          </p:cNvSpPr>
          <p:nvPr/>
        </p:nvSpPr>
        <p:spPr>
          <a:xfrm>
            <a:off x="4850438" y="293059"/>
            <a:ext cx="3671397" cy="694207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lang="fr-FR" spc="-260" dirty="0" smtClean="0">
                <a:solidFill>
                  <a:schemeClr val="bg1"/>
                </a:solidFill>
              </a:rPr>
              <a:t>Compa</a:t>
            </a:r>
            <a:r>
              <a:rPr lang="fr-FR" spc="-180" dirty="0" smtClean="0">
                <a:solidFill>
                  <a:schemeClr val="bg1"/>
                </a:solidFill>
              </a:rPr>
              <a:t>r</a:t>
            </a:r>
            <a:r>
              <a:rPr lang="fr-FR" spc="-193" dirty="0" smtClean="0">
                <a:solidFill>
                  <a:schemeClr val="bg1"/>
                </a:solidFill>
              </a:rPr>
              <a:t>aison</a:t>
            </a:r>
            <a:endParaRPr lang="fr-FR" spc="-193" dirty="0">
              <a:solidFill>
                <a:schemeClr val="bg1"/>
              </a:solidFill>
            </a:endParaRPr>
          </a:p>
        </p:txBody>
      </p:sp>
      <p:sp>
        <p:nvSpPr>
          <p:cNvPr id="32" name="object 17"/>
          <p:cNvSpPr/>
          <p:nvPr/>
        </p:nvSpPr>
        <p:spPr>
          <a:xfrm>
            <a:off x="7105718" y="2488211"/>
            <a:ext cx="904240" cy="327660"/>
          </a:xfrm>
          <a:custGeom>
            <a:avLst/>
            <a:gdLst/>
            <a:ahLst/>
            <a:cxnLst/>
            <a:rect l="l" t="t" r="r" b="b"/>
            <a:pathLst>
              <a:path w="678179" h="245744">
                <a:moveTo>
                  <a:pt x="637048" y="245699"/>
                </a:moveTo>
                <a:lnTo>
                  <a:pt x="40950" y="245699"/>
                </a:lnTo>
                <a:lnTo>
                  <a:pt x="25010" y="242481"/>
                </a:lnTo>
                <a:lnTo>
                  <a:pt x="11994" y="233705"/>
                </a:lnTo>
                <a:lnTo>
                  <a:pt x="3218" y="220689"/>
                </a:lnTo>
                <a:lnTo>
                  <a:pt x="0" y="204749"/>
                </a:lnTo>
                <a:lnTo>
                  <a:pt x="0" y="40950"/>
                </a:lnTo>
                <a:lnTo>
                  <a:pt x="3218" y="25010"/>
                </a:lnTo>
                <a:lnTo>
                  <a:pt x="11994" y="11994"/>
                </a:lnTo>
                <a:lnTo>
                  <a:pt x="25010" y="3218"/>
                </a:lnTo>
                <a:lnTo>
                  <a:pt x="40950" y="0"/>
                </a:lnTo>
                <a:lnTo>
                  <a:pt x="637048" y="0"/>
                </a:lnTo>
                <a:lnTo>
                  <a:pt x="671119" y="18231"/>
                </a:lnTo>
                <a:lnTo>
                  <a:pt x="677999" y="40950"/>
                </a:lnTo>
                <a:lnTo>
                  <a:pt x="677999" y="204749"/>
                </a:lnTo>
                <a:lnTo>
                  <a:pt x="674781" y="220689"/>
                </a:lnTo>
                <a:lnTo>
                  <a:pt x="666005" y="233705"/>
                </a:lnTo>
                <a:lnTo>
                  <a:pt x="652988" y="242481"/>
                </a:lnTo>
                <a:lnTo>
                  <a:pt x="637048" y="245699"/>
                </a:lnTo>
                <a:close/>
              </a:path>
            </a:pathLst>
          </a:custGeom>
          <a:solidFill>
            <a:srgbClr val="76A5AE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3" name="object 18"/>
          <p:cNvSpPr/>
          <p:nvPr/>
        </p:nvSpPr>
        <p:spPr>
          <a:xfrm>
            <a:off x="4295024" y="2969754"/>
            <a:ext cx="904240" cy="327660"/>
          </a:xfrm>
          <a:custGeom>
            <a:avLst/>
            <a:gdLst/>
            <a:ahLst/>
            <a:cxnLst/>
            <a:rect l="l" t="t" r="r" b="b"/>
            <a:pathLst>
              <a:path w="678179" h="245744">
                <a:moveTo>
                  <a:pt x="637048" y="245699"/>
                </a:moveTo>
                <a:lnTo>
                  <a:pt x="40950" y="245699"/>
                </a:lnTo>
                <a:lnTo>
                  <a:pt x="25010" y="242481"/>
                </a:lnTo>
                <a:lnTo>
                  <a:pt x="11994" y="233705"/>
                </a:lnTo>
                <a:lnTo>
                  <a:pt x="3218" y="220689"/>
                </a:lnTo>
                <a:lnTo>
                  <a:pt x="0" y="204749"/>
                </a:lnTo>
                <a:lnTo>
                  <a:pt x="0" y="40950"/>
                </a:lnTo>
                <a:lnTo>
                  <a:pt x="3218" y="25010"/>
                </a:lnTo>
                <a:lnTo>
                  <a:pt x="11994" y="11994"/>
                </a:lnTo>
                <a:lnTo>
                  <a:pt x="25010" y="3218"/>
                </a:lnTo>
                <a:lnTo>
                  <a:pt x="40950" y="0"/>
                </a:lnTo>
                <a:lnTo>
                  <a:pt x="637048" y="0"/>
                </a:lnTo>
                <a:lnTo>
                  <a:pt x="671119" y="18231"/>
                </a:lnTo>
                <a:lnTo>
                  <a:pt x="677999" y="40950"/>
                </a:lnTo>
                <a:lnTo>
                  <a:pt x="677999" y="204749"/>
                </a:lnTo>
                <a:lnTo>
                  <a:pt x="674781" y="220689"/>
                </a:lnTo>
                <a:lnTo>
                  <a:pt x="666005" y="233705"/>
                </a:lnTo>
                <a:lnTo>
                  <a:pt x="652988" y="242481"/>
                </a:lnTo>
                <a:lnTo>
                  <a:pt x="637048" y="245699"/>
                </a:lnTo>
                <a:close/>
              </a:path>
            </a:pathLst>
          </a:custGeom>
          <a:solidFill>
            <a:srgbClr val="6AA84F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4" name="object 19"/>
          <p:cNvSpPr/>
          <p:nvPr/>
        </p:nvSpPr>
        <p:spPr>
          <a:xfrm>
            <a:off x="9921114" y="2445062"/>
            <a:ext cx="904240" cy="327660"/>
          </a:xfrm>
          <a:custGeom>
            <a:avLst/>
            <a:gdLst/>
            <a:ahLst/>
            <a:cxnLst/>
            <a:rect l="l" t="t" r="r" b="b"/>
            <a:pathLst>
              <a:path w="678179" h="245744">
                <a:moveTo>
                  <a:pt x="637048" y="245699"/>
                </a:moveTo>
                <a:lnTo>
                  <a:pt x="40950" y="245699"/>
                </a:lnTo>
                <a:lnTo>
                  <a:pt x="25010" y="242481"/>
                </a:lnTo>
                <a:lnTo>
                  <a:pt x="11994" y="233705"/>
                </a:lnTo>
                <a:lnTo>
                  <a:pt x="3218" y="220689"/>
                </a:lnTo>
                <a:lnTo>
                  <a:pt x="0" y="204749"/>
                </a:lnTo>
                <a:lnTo>
                  <a:pt x="0" y="40950"/>
                </a:lnTo>
                <a:lnTo>
                  <a:pt x="3218" y="25010"/>
                </a:lnTo>
                <a:lnTo>
                  <a:pt x="11994" y="11994"/>
                </a:lnTo>
                <a:lnTo>
                  <a:pt x="25010" y="3218"/>
                </a:lnTo>
                <a:lnTo>
                  <a:pt x="40950" y="0"/>
                </a:lnTo>
                <a:lnTo>
                  <a:pt x="637048" y="0"/>
                </a:lnTo>
                <a:lnTo>
                  <a:pt x="671119" y="18231"/>
                </a:lnTo>
                <a:lnTo>
                  <a:pt x="677999" y="40950"/>
                </a:lnTo>
                <a:lnTo>
                  <a:pt x="677999" y="204749"/>
                </a:lnTo>
                <a:lnTo>
                  <a:pt x="674781" y="220689"/>
                </a:lnTo>
                <a:lnTo>
                  <a:pt x="666005" y="233705"/>
                </a:lnTo>
                <a:lnTo>
                  <a:pt x="652988" y="242481"/>
                </a:lnTo>
                <a:lnTo>
                  <a:pt x="637048" y="245699"/>
                </a:lnTo>
                <a:close/>
              </a:path>
            </a:pathLst>
          </a:custGeom>
          <a:solidFill>
            <a:srgbClr val="76A5AE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5" name="object 23"/>
          <p:cNvSpPr/>
          <p:nvPr/>
        </p:nvSpPr>
        <p:spPr>
          <a:xfrm>
            <a:off x="4290324" y="3459634"/>
            <a:ext cx="904240" cy="361527"/>
          </a:xfrm>
          <a:custGeom>
            <a:avLst/>
            <a:gdLst/>
            <a:ahLst/>
            <a:cxnLst/>
            <a:rect l="l" t="t" r="r" b="b"/>
            <a:pathLst>
              <a:path w="678179" h="271144">
                <a:moveTo>
                  <a:pt x="678002" y="40944"/>
                </a:moveTo>
                <a:lnTo>
                  <a:pt x="659765" y="6883"/>
                </a:lnTo>
                <a:lnTo>
                  <a:pt x="637044" y="0"/>
                </a:lnTo>
                <a:lnTo>
                  <a:pt x="40944" y="0"/>
                </a:lnTo>
                <a:lnTo>
                  <a:pt x="25006" y="3213"/>
                </a:lnTo>
                <a:lnTo>
                  <a:pt x="11988" y="11988"/>
                </a:lnTo>
                <a:lnTo>
                  <a:pt x="3213" y="25006"/>
                </a:lnTo>
                <a:lnTo>
                  <a:pt x="0" y="40944"/>
                </a:lnTo>
                <a:lnTo>
                  <a:pt x="0" y="66294"/>
                </a:lnTo>
                <a:lnTo>
                  <a:pt x="0" y="204749"/>
                </a:lnTo>
                <a:lnTo>
                  <a:pt x="0" y="230085"/>
                </a:lnTo>
                <a:lnTo>
                  <a:pt x="3213" y="246024"/>
                </a:lnTo>
                <a:lnTo>
                  <a:pt x="11988" y="259041"/>
                </a:lnTo>
                <a:lnTo>
                  <a:pt x="25006" y="267817"/>
                </a:lnTo>
                <a:lnTo>
                  <a:pt x="40944" y="271043"/>
                </a:lnTo>
                <a:lnTo>
                  <a:pt x="637044" y="271043"/>
                </a:lnTo>
                <a:lnTo>
                  <a:pt x="652983" y="267817"/>
                </a:lnTo>
                <a:lnTo>
                  <a:pt x="666000" y="259041"/>
                </a:lnTo>
                <a:lnTo>
                  <a:pt x="674776" y="246024"/>
                </a:lnTo>
                <a:lnTo>
                  <a:pt x="678002" y="230085"/>
                </a:lnTo>
                <a:lnTo>
                  <a:pt x="678002" y="204749"/>
                </a:lnTo>
                <a:lnTo>
                  <a:pt x="678002" y="66294"/>
                </a:lnTo>
                <a:lnTo>
                  <a:pt x="678002" y="40944"/>
                </a:lnTo>
                <a:close/>
              </a:path>
            </a:pathLst>
          </a:custGeom>
          <a:solidFill>
            <a:srgbClr val="76A5AE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6" name="object 26"/>
          <p:cNvSpPr/>
          <p:nvPr/>
        </p:nvSpPr>
        <p:spPr>
          <a:xfrm>
            <a:off x="4290324" y="4012763"/>
            <a:ext cx="904240" cy="327660"/>
          </a:xfrm>
          <a:custGeom>
            <a:avLst/>
            <a:gdLst/>
            <a:ahLst/>
            <a:cxnLst/>
            <a:rect l="l" t="t" r="r" b="b"/>
            <a:pathLst>
              <a:path w="678179" h="245745">
                <a:moveTo>
                  <a:pt x="637048" y="245699"/>
                </a:moveTo>
                <a:lnTo>
                  <a:pt x="40950" y="245699"/>
                </a:lnTo>
                <a:lnTo>
                  <a:pt x="25010" y="242481"/>
                </a:lnTo>
                <a:lnTo>
                  <a:pt x="11994" y="233705"/>
                </a:lnTo>
                <a:lnTo>
                  <a:pt x="3218" y="220689"/>
                </a:lnTo>
                <a:lnTo>
                  <a:pt x="0" y="204748"/>
                </a:lnTo>
                <a:lnTo>
                  <a:pt x="0" y="40950"/>
                </a:lnTo>
                <a:lnTo>
                  <a:pt x="3218" y="25010"/>
                </a:lnTo>
                <a:lnTo>
                  <a:pt x="11994" y="11994"/>
                </a:lnTo>
                <a:lnTo>
                  <a:pt x="25010" y="3218"/>
                </a:lnTo>
                <a:lnTo>
                  <a:pt x="40950" y="0"/>
                </a:lnTo>
                <a:lnTo>
                  <a:pt x="637048" y="0"/>
                </a:lnTo>
                <a:lnTo>
                  <a:pt x="671119" y="18231"/>
                </a:lnTo>
                <a:lnTo>
                  <a:pt x="677999" y="40950"/>
                </a:lnTo>
                <a:lnTo>
                  <a:pt x="677999" y="204748"/>
                </a:lnTo>
                <a:lnTo>
                  <a:pt x="674781" y="220689"/>
                </a:lnTo>
                <a:lnTo>
                  <a:pt x="666005" y="233705"/>
                </a:lnTo>
                <a:lnTo>
                  <a:pt x="652988" y="242481"/>
                </a:lnTo>
                <a:lnTo>
                  <a:pt x="637048" y="245699"/>
                </a:lnTo>
                <a:close/>
              </a:path>
            </a:pathLst>
          </a:custGeom>
          <a:solidFill>
            <a:srgbClr val="76A5AE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7" name="object 27"/>
          <p:cNvSpPr/>
          <p:nvPr/>
        </p:nvSpPr>
        <p:spPr>
          <a:xfrm>
            <a:off x="4290324" y="4527790"/>
            <a:ext cx="904240" cy="327660"/>
          </a:xfrm>
          <a:custGeom>
            <a:avLst/>
            <a:gdLst/>
            <a:ahLst/>
            <a:cxnLst/>
            <a:rect l="l" t="t" r="r" b="b"/>
            <a:pathLst>
              <a:path w="678179" h="245745">
                <a:moveTo>
                  <a:pt x="637048" y="245699"/>
                </a:moveTo>
                <a:lnTo>
                  <a:pt x="40950" y="245699"/>
                </a:lnTo>
                <a:lnTo>
                  <a:pt x="25010" y="242481"/>
                </a:lnTo>
                <a:lnTo>
                  <a:pt x="11994" y="233705"/>
                </a:lnTo>
                <a:lnTo>
                  <a:pt x="3218" y="220689"/>
                </a:lnTo>
                <a:lnTo>
                  <a:pt x="0" y="204748"/>
                </a:lnTo>
                <a:lnTo>
                  <a:pt x="0" y="40950"/>
                </a:lnTo>
                <a:lnTo>
                  <a:pt x="3218" y="25010"/>
                </a:lnTo>
                <a:lnTo>
                  <a:pt x="11994" y="11994"/>
                </a:lnTo>
                <a:lnTo>
                  <a:pt x="25010" y="3218"/>
                </a:lnTo>
                <a:lnTo>
                  <a:pt x="40950" y="0"/>
                </a:lnTo>
                <a:lnTo>
                  <a:pt x="637048" y="0"/>
                </a:lnTo>
                <a:lnTo>
                  <a:pt x="671119" y="18231"/>
                </a:lnTo>
                <a:lnTo>
                  <a:pt x="677999" y="40950"/>
                </a:lnTo>
                <a:lnTo>
                  <a:pt x="677999" y="204748"/>
                </a:lnTo>
                <a:lnTo>
                  <a:pt x="674781" y="220689"/>
                </a:lnTo>
                <a:lnTo>
                  <a:pt x="666005" y="233705"/>
                </a:lnTo>
                <a:lnTo>
                  <a:pt x="652988" y="242481"/>
                </a:lnTo>
                <a:lnTo>
                  <a:pt x="637048" y="245699"/>
                </a:lnTo>
                <a:close/>
              </a:path>
            </a:pathLst>
          </a:custGeom>
          <a:solidFill>
            <a:srgbClr val="76A5AE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8" name="object 28"/>
          <p:cNvSpPr/>
          <p:nvPr/>
        </p:nvSpPr>
        <p:spPr>
          <a:xfrm>
            <a:off x="9921114" y="3961055"/>
            <a:ext cx="904240" cy="327660"/>
          </a:xfrm>
          <a:custGeom>
            <a:avLst/>
            <a:gdLst/>
            <a:ahLst/>
            <a:cxnLst/>
            <a:rect l="l" t="t" r="r" b="b"/>
            <a:pathLst>
              <a:path w="678179" h="245745">
                <a:moveTo>
                  <a:pt x="637048" y="245699"/>
                </a:moveTo>
                <a:lnTo>
                  <a:pt x="40950" y="245699"/>
                </a:lnTo>
                <a:lnTo>
                  <a:pt x="25010" y="242481"/>
                </a:lnTo>
                <a:lnTo>
                  <a:pt x="11994" y="233705"/>
                </a:lnTo>
                <a:lnTo>
                  <a:pt x="3218" y="220689"/>
                </a:lnTo>
                <a:lnTo>
                  <a:pt x="0" y="204749"/>
                </a:lnTo>
                <a:lnTo>
                  <a:pt x="0" y="40950"/>
                </a:lnTo>
                <a:lnTo>
                  <a:pt x="3218" y="25010"/>
                </a:lnTo>
                <a:lnTo>
                  <a:pt x="11994" y="11994"/>
                </a:lnTo>
                <a:lnTo>
                  <a:pt x="25010" y="3218"/>
                </a:lnTo>
                <a:lnTo>
                  <a:pt x="40950" y="0"/>
                </a:lnTo>
                <a:lnTo>
                  <a:pt x="637048" y="0"/>
                </a:lnTo>
                <a:lnTo>
                  <a:pt x="671119" y="18231"/>
                </a:lnTo>
                <a:lnTo>
                  <a:pt x="677999" y="40950"/>
                </a:lnTo>
                <a:lnTo>
                  <a:pt x="677999" y="204749"/>
                </a:lnTo>
                <a:lnTo>
                  <a:pt x="674781" y="220689"/>
                </a:lnTo>
                <a:lnTo>
                  <a:pt x="666005" y="233705"/>
                </a:lnTo>
                <a:lnTo>
                  <a:pt x="652988" y="242481"/>
                </a:lnTo>
                <a:lnTo>
                  <a:pt x="637048" y="245699"/>
                </a:lnTo>
                <a:close/>
              </a:path>
            </a:pathLst>
          </a:custGeom>
          <a:solidFill>
            <a:srgbClr val="6AA84F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9" name="object 29"/>
          <p:cNvSpPr/>
          <p:nvPr/>
        </p:nvSpPr>
        <p:spPr>
          <a:xfrm>
            <a:off x="9921114" y="4480796"/>
            <a:ext cx="904240" cy="327660"/>
          </a:xfrm>
          <a:custGeom>
            <a:avLst/>
            <a:gdLst/>
            <a:ahLst/>
            <a:cxnLst/>
            <a:rect l="l" t="t" r="r" b="b"/>
            <a:pathLst>
              <a:path w="678179" h="245745">
                <a:moveTo>
                  <a:pt x="637048" y="245699"/>
                </a:moveTo>
                <a:lnTo>
                  <a:pt x="40950" y="245699"/>
                </a:lnTo>
                <a:lnTo>
                  <a:pt x="25010" y="242481"/>
                </a:lnTo>
                <a:lnTo>
                  <a:pt x="11994" y="233705"/>
                </a:lnTo>
                <a:lnTo>
                  <a:pt x="3218" y="220689"/>
                </a:lnTo>
                <a:lnTo>
                  <a:pt x="0" y="204748"/>
                </a:lnTo>
                <a:lnTo>
                  <a:pt x="0" y="40950"/>
                </a:lnTo>
                <a:lnTo>
                  <a:pt x="3218" y="25010"/>
                </a:lnTo>
                <a:lnTo>
                  <a:pt x="11994" y="11994"/>
                </a:lnTo>
                <a:lnTo>
                  <a:pt x="25010" y="3218"/>
                </a:lnTo>
                <a:lnTo>
                  <a:pt x="40950" y="0"/>
                </a:lnTo>
                <a:lnTo>
                  <a:pt x="637048" y="0"/>
                </a:lnTo>
                <a:lnTo>
                  <a:pt x="671119" y="18231"/>
                </a:lnTo>
                <a:lnTo>
                  <a:pt x="677999" y="40950"/>
                </a:lnTo>
                <a:lnTo>
                  <a:pt x="677999" y="204748"/>
                </a:lnTo>
                <a:lnTo>
                  <a:pt x="674781" y="220689"/>
                </a:lnTo>
                <a:lnTo>
                  <a:pt x="666005" y="233705"/>
                </a:lnTo>
                <a:lnTo>
                  <a:pt x="652988" y="242481"/>
                </a:lnTo>
                <a:lnTo>
                  <a:pt x="637048" y="245699"/>
                </a:lnTo>
                <a:close/>
              </a:path>
            </a:pathLst>
          </a:custGeom>
          <a:solidFill>
            <a:srgbClr val="F1533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40" name="object 30"/>
          <p:cNvSpPr/>
          <p:nvPr/>
        </p:nvSpPr>
        <p:spPr>
          <a:xfrm>
            <a:off x="7105719" y="3979940"/>
            <a:ext cx="904240" cy="327660"/>
          </a:xfrm>
          <a:custGeom>
            <a:avLst/>
            <a:gdLst/>
            <a:ahLst/>
            <a:cxnLst/>
            <a:rect l="l" t="t" r="r" b="b"/>
            <a:pathLst>
              <a:path w="678179" h="245745">
                <a:moveTo>
                  <a:pt x="637048" y="245699"/>
                </a:moveTo>
                <a:lnTo>
                  <a:pt x="40950" y="245699"/>
                </a:lnTo>
                <a:lnTo>
                  <a:pt x="25010" y="242481"/>
                </a:lnTo>
                <a:lnTo>
                  <a:pt x="11994" y="233705"/>
                </a:lnTo>
                <a:lnTo>
                  <a:pt x="3218" y="220689"/>
                </a:lnTo>
                <a:lnTo>
                  <a:pt x="0" y="204749"/>
                </a:lnTo>
                <a:lnTo>
                  <a:pt x="0" y="40950"/>
                </a:lnTo>
                <a:lnTo>
                  <a:pt x="3218" y="25010"/>
                </a:lnTo>
                <a:lnTo>
                  <a:pt x="11994" y="11994"/>
                </a:lnTo>
                <a:lnTo>
                  <a:pt x="25010" y="3218"/>
                </a:lnTo>
                <a:lnTo>
                  <a:pt x="40950" y="0"/>
                </a:lnTo>
                <a:lnTo>
                  <a:pt x="637048" y="0"/>
                </a:lnTo>
                <a:lnTo>
                  <a:pt x="671119" y="18231"/>
                </a:lnTo>
                <a:lnTo>
                  <a:pt x="677999" y="40950"/>
                </a:lnTo>
                <a:lnTo>
                  <a:pt x="677999" y="204749"/>
                </a:lnTo>
                <a:lnTo>
                  <a:pt x="674781" y="220689"/>
                </a:lnTo>
                <a:lnTo>
                  <a:pt x="666005" y="233705"/>
                </a:lnTo>
                <a:lnTo>
                  <a:pt x="652988" y="242481"/>
                </a:lnTo>
                <a:lnTo>
                  <a:pt x="637048" y="245699"/>
                </a:lnTo>
                <a:close/>
              </a:path>
            </a:pathLst>
          </a:custGeom>
          <a:solidFill>
            <a:srgbClr val="5FA4AB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41" name="object 31"/>
          <p:cNvSpPr/>
          <p:nvPr/>
        </p:nvSpPr>
        <p:spPr>
          <a:xfrm>
            <a:off x="7105719" y="4500110"/>
            <a:ext cx="904240" cy="327660"/>
          </a:xfrm>
          <a:custGeom>
            <a:avLst/>
            <a:gdLst/>
            <a:ahLst/>
            <a:cxnLst/>
            <a:rect l="l" t="t" r="r" b="b"/>
            <a:pathLst>
              <a:path w="678179" h="245745">
                <a:moveTo>
                  <a:pt x="637048" y="245699"/>
                </a:moveTo>
                <a:lnTo>
                  <a:pt x="40950" y="245699"/>
                </a:lnTo>
                <a:lnTo>
                  <a:pt x="25010" y="242481"/>
                </a:lnTo>
                <a:lnTo>
                  <a:pt x="11994" y="233705"/>
                </a:lnTo>
                <a:lnTo>
                  <a:pt x="3218" y="220689"/>
                </a:lnTo>
                <a:lnTo>
                  <a:pt x="0" y="204748"/>
                </a:lnTo>
                <a:lnTo>
                  <a:pt x="0" y="40950"/>
                </a:lnTo>
                <a:lnTo>
                  <a:pt x="3218" y="25010"/>
                </a:lnTo>
                <a:lnTo>
                  <a:pt x="11994" y="11994"/>
                </a:lnTo>
                <a:lnTo>
                  <a:pt x="25010" y="3218"/>
                </a:lnTo>
                <a:lnTo>
                  <a:pt x="40950" y="0"/>
                </a:lnTo>
                <a:lnTo>
                  <a:pt x="637048" y="0"/>
                </a:lnTo>
                <a:lnTo>
                  <a:pt x="671119" y="18231"/>
                </a:lnTo>
                <a:lnTo>
                  <a:pt x="677999" y="40950"/>
                </a:lnTo>
                <a:lnTo>
                  <a:pt x="677999" y="204748"/>
                </a:lnTo>
                <a:lnTo>
                  <a:pt x="674781" y="220689"/>
                </a:lnTo>
                <a:lnTo>
                  <a:pt x="666005" y="233705"/>
                </a:lnTo>
                <a:lnTo>
                  <a:pt x="652988" y="242481"/>
                </a:lnTo>
                <a:lnTo>
                  <a:pt x="637048" y="245699"/>
                </a:lnTo>
                <a:close/>
              </a:path>
            </a:pathLst>
          </a:custGeom>
          <a:solidFill>
            <a:srgbClr val="F1533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42" name="object 32"/>
          <p:cNvSpPr/>
          <p:nvPr/>
        </p:nvSpPr>
        <p:spPr>
          <a:xfrm>
            <a:off x="9921114" y="2926471"/>
            <a:ext cx="904240" cy="327660"/>
          </a:xfrm>
          <a:custGeom>
            <a:avLst/>
            <a:gdLst/>
            <a:ahLst/>
            <a:cxnLst/>
            <a:rect l="l" t="t" r="r" b="b"/>
            <a:pathLst>
              <a:path w="678179" h="245744">
                <a:moveTo>
                  <a:pt x="637048" y="245699"/>
                </a:moveTo>
                <a:lnTo>
                  <a:pt x="40950" y="245699"/>
                </a:lnTo>
                <a:lnTo>
                  <a:pt x="25010" y="242481"/>
                </a:lnTo>
                <a:lnTo>
                  <a:pt x="11994" y="233705"/>
                </a:lnTo>
                <a:lnTo>
                  <a:pt x="3218" y="220689"/>
                </a:lnTo>
                <a:lnTo>
                  <a:pt x="0" y="204749"/>
                </a:lnTo>
                <a:lnTo>
                  <a:pt x="0" y="40950"/>
                </a:lnTo>
                <a:lnTo>
                  <a:pt x="3218" y="25010"/>
                </a:lnTo>
                <a:lnTo>
                  <a:pt x="11994" y="11994"/>
                </a:lnTo>
                <a:lnTo>
                  <a:pt x="25010" y="3218"/>
                </a:lnTo>
                <a:lnTo>
                  <a:pt x="40950" y="0"/>
                </a:lnTo>
                <a:lnTo>
                  <a:pt x="637048" y="0"/>
                </a:lnTo>
                <a:lnTo>
                  <a:pt x="671119" y="18231"/>
                </a:lnTo>
                <a:lnTo>
                  <a:pt x="677999" y="40950"/>
                </a:lnTo>
                <a:lnTo>
                  <a:pt x="677999" y="204749"/>
                </a:lnTo>
                <a:lnTo>
                  <a:pt x="674781" y="220689"/>
                </a:lnTo>
                <a:lnTo>
                  <a:pt x="666005" y="233705"/>
                </a:lnTo>
                <a:lnTo>
                  <a:pt x="652988" y="242481"/>
                </a:lnTo>
                <a:lnTo>
                  <a:pt x="637048" y="245699"/>
                </a:lnTo>
                <a:close/>
              </a:path>
            </a:pathLst>
          </a:custGeom>
          <a:solidFill>
            <a:srgbClr val="F1533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43" name="object 33"/>
          <p:cNvSpPr/>
          <p:nvPr/>
        </p:nvSpPr>
        <p:spPr>
          <a:xfrm>
            <a:off x="4290324" y="2478491"/>
            <a:ext cx="904240" cy="327660"/>
          </a:xfrm>
          <a:custGeom>
            <a:avLst/>
            <a:gdLst/>
            <a:ahLst/>
            <a:cxnLst/>
            <a:rect l="l" t="t" r="r" b="b"/>
            <a:pathLst>
              <a:path w="678179" h="245744">
                <a:moveTo>
                  <a:pt x="637048" y="245699"/>
                </a:moveTo>
                <a:lnTo>
                  <a:pt x="40950" y="245699"/>
                </a:lnTo>
                <a:lnTo>
                  <a:pt x="25010" y="242481"/>
                </a:lnTo>
                <a:lnTo>
                  <a:pt x="11994" y="233705"/>
                </a:lnTo>
                <a:lnTo>
                  <a:pt x="3218" y="220689"/>
                </a:lnTo>
                <a:lnTo>
                  <a:pt x="0" y="204749"/>
                </a:lnTo>
                <a:lnTo>
                  <a:pt x="0" y="40950"/>
                </a:lnTo>
                <a:lnTo>
                  <a:pt x="3218" y="25010"/>
                </a:lnTo>
                <a:lnTo>
                  <a:pt x="11994" y="11994"/>
                </a:lnTo>
                <a:lnTo>
                  <a:pt x="25010" y="3218"/>
                </a:lnTo>
                <a:lnTo>
                  <a:pt x="40950" y="0"/>
                </a:lnTo>
                <a:lnTo>
                  <a:pt x="637048" y="0"/>
                </a:lnTo>
                <a:lnTo>
                  <a:pt x="671119" y="18231"/>
                </a:lnTo>
                <a:lnTo>
                  <a:pt x="677999" y="40950"/>
                </a:lnTo>
                <a:lnTo>
                  <a:pt x="677999" y="204749"/>
                </a:lnTo>
                <a:lnTo>
                  <a:pt x="674781" y="220689"/>
                </a:lnTo>
                <a:lnTo>
                  <a:pt x="666005" y="233705"/>
                </a:lnTo>
                <a:lnTo>
                  <a:pt x="652988" y="242481"/>
                </a:lnTo>
                <a:lnTo>
                  <a:pt x="637048" y="245699"/>
                </a:lnTo>
                <a:close/>
              </a:path>
            </a:pathLst>
          </a:custGeom>
          <a:solidFill>
            <a:srgbClr val="5FA4AB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44" name="object 34"/>
          <p:cNvSpPr/>
          <p:nvPr/>
        </p:nvSpPr>
        <p:spPr>
          <a:xfrm>
            <a:off x="7105719" y="2974650"/>
            <a:ext cx="904240" cy="327660"/>
          </a:xfrm>
          <a:custGeom>
            <a:avLst/>
            <a:gdLst/>
            <a:ahLst/>
            <a:cxnLst/>
            <a:rect l="l" t="t" r="r" b="b"/>
            <a:pathLst>
              <a:path w="678179" h="245744">
                <a:moveTo>
                  <a:pt x="637048" y="245699"/>
                </a:moveTo>
                <a:lnTo>
                  <a:pt x="40950" y="245699"/>
                </a:lnTo>
                <a:lnTo>
                  <a:pt x="25010" y="242481"/>
                </a:lnTo>
                <a:lnTo>
                  <a:pt x="11994" y="233705"/>
                </a:lnTo>
                <a:lnTo>
                  <a:pt x="3218" y="220689"/>
                </a:lnTo>
                <a:lnTo>
                  <a:pt x="0" y="204749"/>
                </a:lnTo>
                <a:lnTo>
                  <a:pt x="0" y="40950"/>
                </a:lnTo>
                <a:lnTo>
                  <a:pt x="3218" y="25010"/>
                </a:lnTo>
                <a:lnTo>
                  <a:pt x="11994" y="11994"/>
                </a:lnTo>
                <a:lnTo>
                  <a:pt x="25010" y="3218"/>
                </a:lnTo>
                <a:lnTo>
                  <a:pt x="40950" y="0"/>
                </a:lnTo>
                <a:lnTo>
                  <a:pt x="637048" y="0"/>
                </a:lnTo>
                <a:lnTo>
                  <a:pt x="671119" y="18231"/>
                </a:lnTo>
                <a:lnTo>
                  <a:pt x="677999" y="40950"/>
                </a:lnTo>
                <a:lnTo>
                  <a:pt x="677999" y="204749"/>
                </a:lnTo>
                <a:lnTo>
                  <a:pt x="674781" y="220689"/>
                </a:lnTo>
                <a:lnTo>
                  <a:pt x="666005" y="233705"/>
                </a:lnTo>
                <a:lnTo>
                  <a:pt x="652988" y="242481"/>
                </a:lnTo>
                <a:lnTo>
                  <a:pt x="637048" y="245699"/>
                </a:lnTo>
                <a:close/>
              </a:path>
            </a:pathLst>
          </a:custGeom>
          <a:solidFill>
            <a:srgbClr val="F1533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45" name="object 35"/>
          <p:cNvSpPr/>
          <p:nvPr/>
        </p:nvSpPr>
        <p:spPr>
          <a:xfrm>
            <a:off x="4290324" y="5045669"/>
            <a:ext cx="904240" cy="327660"/>
          </a:xfrm>
          <a:custGeom>
            <a:avLst/>
            <a:gdLst/>
            <a:ahLst/>
            <a:cxnLst/>
            <a:rect l="l" t="t" r="r" b="b"/>
            <a:pathLst>
              <a:path w="678179" h="245745">
                <a:moveTo>
                  <a:pt x="637048" y="245699"/>
                </a:moveTo>
                <a:lnTo>
                  <a:pt x="40950" y="245699"/>
                </a:lnTo>
                <a:lnTo>
                  <a:pt x="25010" y="242481"/>
                </a:lnTo>
                <a:lnTo>
                  <a:pt x="11994" y="233705"/>
                </a:lnTo>
                <a:lnTo>
                  <a:pt x="3218" y="220689"/>
                </a:lnTo>
                <a:lnTo>
                  <a:pt x="0" y="204748"/>
                </a:lnTo>
                <a:lnTo>
                  <a:pt x="0" y="40950"/>
                </a:lnTo>
                <a:lnTo>
                  <a:pt x="3218" y="25010"/>
                </a:lnTo>
                <a:lnTo>
                  <a:pt x="11994" y="11994"/>
                </a:lnTo>
                <a:lnTo>
                  <a:pt x="25010" y="3218"/>
                </a:lnTo>
                <a:lnTo>
                  <a:pt x="40950" y="0"/>
                </a:lnTo>
                <a:lnTo>
                  <a:pt x="637048" y="0"/>
                </a:lnTo>
                <a:lnTo>
                  <a:pt x="671119" y="18231"/>
                </a:lnTo>
                <a:lnTo>
                  <a:pt x="677999" y="40950"/>
                </a:lnTo>
                <a:lnTo>
                  <a:pt x="677999" y="204748"/>
                </a:lnTo>
                <a:lnTo>
                  <a:pt x="674781" y="220689"/>
                </a:lnTo>
                <a:lnTo>
                  <a:pt x="666005" y="233705"/>
                </a:lnTo>
                <a:lnTo>
                  <a:pt x="652988" y="242481"/>
                </a:lnTo>
                <a:lnTo>
                  <a:pt x="637048" y="245699"/>
                </a:lnTo>
                <a:close/>
              </a:path>
            </a:pathLst>
          </a:custGeom>
          <a:solidFill>
            <a:srgbClr val="76A5AE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46" name="object 36"/>
          <p:cNvSpPr/>
          <p:nvPr/>
        </p:nvSpPr>
        <p:spPr>
          <a:xfrm>
            <a:off x="9907212" y="5010215"/>
            <a:ext cx="904240" cy="327660"/>
          </a:xfrm>
          <a:custGeom>
            <a:avLst/>
            <a:gdLst/>
            <a:ahLst/>
            <a:cxnLst/>
            <a:rect l="l" t="t" r="r" b="b"/>
            <a:pathLst>
              <a:path w="678179" h="245745">
                <a:moveTo>
                  <a:pt x="637048" y="245699"/>
                </a:moveTo>
                <a:lnTo>
                  <a:pt x="40950" y="245699"/>
                </a:lnTo>
                <a:lnTo>
                  <a:pt x="25010" y="242481"/>
                </a:lnTo>
                <a:lnTo>
                  <a:pt x="11994" y="233705"/>
                </a:lnTo>
                <a:lnTo>
                  <a:pt x="3218" y="220689"/>
                </a:lnTo>
                <a:lnTo>
                  <a:pt x="0" y="204748"/>
                </a:lnTo>
                <a:lnTo>
                  <a:pt x="0" y="40950"/>
                </a:lnTo>
                <a:lnTo>
                  <a:pt x="3218" y="25010"/>
                </a:lnTo>
                <a:lnTo>
                  <a:pt x="11994" y="11994"/>
                </a:lnTo>
                <a:lnTo>
                  <a:pt x="25010" y="3218"/>
                </a:lnTo>
                <a:lnTo>
                  <a:pt x="40950" y="0"/>
                </a:lnTo>
                <a:lnTo>
                  <a:pt x="637048" y="0"/>
                </a:lnTo>
                <a:lnTo>
                  <a:pt x="671119" y="18231"/>
                </a:lnTo>
                <a:lnTo>
                  <a:pt x="677999" y="40950"/>
                </a:lnTo>
                <a:lnTo>
                  <a:pt x="677999" y="204748"/>
                </a:lnTo>
                <a:lnTo>
                  <a:pt x="674781" y="220689"/>
                </a:lnTo>
                <a:lnTo>
                  <a:pt x="666005" y="233705"/>
                </a:lnTo>
                <a:lnTo>
                  <a:pt x="652988" y="242481"/>
                </a:lnTo>
                <a:lnTo>
                  <a:pt x="637048" y="245699"/>
                </a:lnTo>
                <a:close/>
              </a:path>
            </a:pathLst>
          </a:custGeom>
          <a:solidFill>
            <a:srgbClr val="F1533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47" name="object 37"/>
          <p:cNvSpPr/>
          <p:nvPr/>
        </p:nvSpPr>
        <p:spPr>
          <a:xfrm>
            <a:off x="7105719" y="5042048"/>
            <a:ext cx="904240" cy="327660"/>
          </a:xfrm>
          <a:custGeom>
            <a:avLst/>
            <a:gdLst/>
            <a:ahLst/>
            <a:cxnLst/>
            <a:rect l="l" t="t" r="r" b="b"/>
            <a:pathLst>
              <a:path w="678179" h="245745">
                <a:moveTo>
                  <a:pt x="637048" y="245699"/>
                </a:moveTo>
                <a:lnTo>
                  <a:pt x="40950" y="245699"/>
                </a:lnTo>
                <a:lnTo>
                  <a:pt x="25010" y="242481"/>
                </a:lnTo>
                <a:lnTo>
                  <a:pt x="11994" y="233705"/>
                </a:lnTo>
                <a:lnTo>
                  <a:pt x="3218" y="220689"/>
                </a:lnTo>
                <a:lnTo>
                  <a:pt x="0" y="204748"/>
                </a:lnTo>
                <a:lnTo>
                  <a:pt x="0" y="40950"/>
                </a:lnTo>
                <a:lnTo>
                  <a:pt x="3218" y="25010"/>
                </a:lnTo>
                <a:lnTo>
                  <a:pt x="11994" y="11994"/>
                </a:lnTo>
                <a:lnTo>
                  <a:pt x="25010" y="3218"/>
                </a:lnTo>
                <a:lnTo>
                  <a:pt x="40950" y="0"/>
                </a:lnTo>
                <a:lnTo>
                  <a:pt x="637048" y="0"/>
                </a:lnTo>
                <a:lnTo>
                  <a:pt x="671119" y="18231"/>
                </a:lnTo>
                <a:lnTo>
                  <a:pt x="677999" y="40950"/>
                </a:lnTo>
                <a:lnTo>
                  <a:pt x="677999" y="204748"/>
                </a:lnTo>
                <a:lnTo>
                  <a:pt x="674781" y="220689"/>
                </a:lnTo>
                <a:lnTo>
                  <a:pt x="666005" y="233705"/>
                </a:lnTo>
                <a:lnTo>
                  <a:pt x="652988" y="242481"/>
                </a:lnTo>
                <a:lnTo>
                  <a:pt x="637048" y="245699"/>
                </a:lnTo>
                <a:close/>
              </a:path>
            </a:pathLst>
          </a:custGeom>
          <a:solidFill>
            <a:srgbClr val="F1533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48" name="object 38"/>
          <p:cNvSpPr/>
          <p:nvPr/>
        </p:nvSpPr>
        <p:spPr>
          <a:xfrm>
            <a:off x="9921114" y="3431636"/>
            <a:ext cx="904240" cy="327660"/>
          </a:xfrm>
          <a:custGeom>
            <a:avLst/>
            <a:gdLst/>
            <a:ahLst/>
            <a:cxnLst/>
            <a:rect l="l" t="t" r="r" b="b"/>
            <a:pathLst>
              <a:path w="678179" h="245744">
                <a:moveTo>
                  <a:pt x="637048" y="245699"/>
                </a:moveTo>
                <a:lnTo>
                  <a:pt x="40950" y="245699"/>
                </a:lnTo>
                <a:lnTo>
                  <a:pt x="25010" y="242481"/>
                </a:lnTo>
                <a:lnTo>
                  <a:pt x="11994" y="233705"/>
                </a:lnTo>
                <a:lnTo>
                  <a:pt x="3218" y="220689"/>
                </a:lnTo>
                <a:lnTo>
                  <a:pt x="0" y="204749"/>
                </a:lnTo>
                <a:lnTo>
                  <a:pt x="0" y="40950"/>
                </a:lnTo>
                <a:lnTo>
                  <a:pt x="3218" y="25010"/>
                </a:lnTo>
                <a:lnTo>
                  <a:pt x="11994" y="11994"/>
                </a:lnTo>
                <a:lnTo>
                  <a:pt x="25010" y="3218"/>
                </a:lnTo>
                <a:lnTo>
                  <a:pt x="40950" y="0"/>
                </a:lnTo>
                <a:lnTo>
                  <a:pt x="637048" y="0"/>
                </a:lnTo>
                <a:lnTo>
                  <a:pt x="671119" y="18231"/>
                </a:lnTo>
                <a:lnTo>
                  <a:pt x="677999" y="40950"/>
                </a:lnTo>
                <a:lnTo>
                  <a:pt x="677999" y="204749"/>
                </a:lnTo>
                <a:lnTo>
                  <a:pt x="674781" y="220689"/>
                </a:lnTo>
                <a:lnTo>
                  <a:pt x="666005" y="233705"/>
                </a:lnTo>
                <a:lnTo>
                  <a:pt x="652988" y="242481"/>
                </a:lnTo>
                <a:lnTo>
                  <a:pt x="637048" y="245699"/>
                </a:lnTo>
                <a:close/>
              </a:path>
            </a:pathLst>
          </a:custGeom>
          <a:solidFill>
            <a:srgbClr val="76A5AE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grpSp>
        <p:nvGrpSpPr>
          <p:cNvPr id="49" name="object 39"/>
          <p:cNvGrpSpPr/>
          <p:nvPr/>
        </p:nvGrpSpPr>
        <p:grpSpPr>
          <a:xfrm>
            <a:off x="7105719" y="3476601"/>
            <a:ext cx="904240" cy="344593"/>
            <a:chOff x="6248475" y="2961939"/>
            <a:chExt cx="678180" cy="258445"/>
          </a:xfrm>
        </p:grpSpPr>
        <p:sp>
          <p:nvSpPr>
            <p:cNvPr id="50" name="object 40"/>
            <p:cNvSpPr/>
            <p:nvPr/>
          </p:nvSpPr>
          <p:spPr>
            <a:xfrm>
              <a:off x="6248475" y="2974614"/>
              <a:ext cx="678180" cy="245745"/>
            </a:xfrm>
            <a:custGeom>
              <a:avLst/>
              <a:gdLst/>
              <a:ahLst/>
              <a:cxnLst/>
              <a:rect l="l" t="t" r="r" b="b"/>
              <a:pathLst>
                <a:path w="678179" h="245744">
                  <a:moveTo>
                    <a:pt x="637048" y="245699"/>
                  </a:moveTo>
                  <a:lnTo>
                    <a:pt x="40950" y="245699"/>
                  </a:lnTo>
                  <a:lnTo>
                    <a:pt x="25010" y="242481"/>
                  </a:lnTo>
                  <a:lnTo>
                    <a:pt x="11994" y="233705"/>
                  </a:lnTo>
                  <a:lnTo>
                    <a:pt x="3218" y="220689"/>
                  </a:lnTo>
                  <a:lnTo>
                    <a:pt x="0" y="204749"/>
                  </a:lnTo>
                  <a:lnTo>
                    <a:pt x="0" y="40950"/>
                  </a:lnTo>
                  <a:lnTo>
                    <a:pt x="3218" y="25010"/>
                  </a:lnTo>
                  <a:lnTo>
                    <a:pt x="11994" y="11994"/>
                  </a:lnTo>
                  <a:lnTo>
                    <a:pt x="25010" y="3218"/>
                  </a:lnTo>
                  <a:lnTo>
                    <a:pt x="40950" y="0"/>
                  </a:lnTo>
                  <a:lnTo>
                    <a:pt x="637048" y="0"/>
                  </a:lnTo>
                  <a:lnTo>
                    <a:pt x="671119" y="18231"/>
                  </a:lnTo>
                  <a:lnTo>
                    <a:pt x="677999" y="40950"/>
                  </a:lnTo>
                  <a:lnTo>
                    <a:pt x="677999" y="204749"/>
                  </a:lnTo>
                  <a:lnTo>
                    <a:pt x="674781" y="220689"/>
                  </a:lnTo>
                  <a:lnTo>
                    <a:pt x="666005" y="233705"/>
                  </a:lnTo>
                  <a:lnTo>
                    <a:pt x="652988" y="242481"/>
                  </a:lnTo>
                  <a:lnTo>
                    <a:pt x="637048" y="245699"/>
                  </a:lnTo>
                  <a:close/>
                </a:path>
              </a:pathLst>
            </a:custGeom>
            <a:solidFill>
              <a:srgbClr val="F15333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1" name="object 41"/>
            <p:cNvSpPr/>
            <p:nvPr/>
          </p:nvSpPr>
          <p:spPr>
            <a:xfrm>
              <a:off x="6248475" y="2961939"/>
              <a:ext cx="678180" cy="245745"/>
            </a:xfrm>
            <a:custGeom>
              <a:avLst/>
              <a:gdLst/>
              <a:ahLst/>
              <a:cxnLst/>
              <a:rect l="l" t="t" r="r" b="b"/>
              <a:pathLst>
                <a:path w="678179" h="245744">
                  <a:moveTo>
                    <a:pt x="637048" y="245699"/>
                  </a:moveTo>
                  <a:lnTo>
                    <a:pt x="40950" y="245699"/>
                  </a:lnTo>
                  <a:lnTo>
                    <a:pt x="25010" y="242481"/>
                  </a:lnTo>
                  <a:lnTo>
                    <a:pt x="11994" y="233705"/>
                  </a:lnTo>
                  <a:lnTo>
                    <a:pt x="3218" y="220689"/>
                  </a:lnTo>
                  <a:lnTo>
                    <a:pt x="0" y="204749"/>
                  </a:lnTo>
                  <a:lnTo>
                    <a:pt x="0" y="40950"/>
                  </a:lnTo>
                  <a:lnTo>
                    <a:pt x="3218" y="25010"/>
                  </a:lnTo>
                  <a:lnTo>
                    <a:pt x="11994" y="11994"/>
                  </a:lnTo>
                  <a:lnTo>
                    <a:pt x="25010" y="3218"/>
                  </a:lnTo>
                  <a:lnTo>
                    <a:pt x="40950" y="0"/>
                  </a:lnTo>
                  <a:lnTo>
                    <a:pt x="637048" y="0"/>
                  </a:lnTo>
                  <a:lnTo>
                    <a:pt x="671119" y="18231"/>
                  </a:lnTo>
                  <a:lnTo>
                    <a:pt x="677999" y="40950"/>
                  </a:lnTo>
                  <a:lnTo>
                    <a:pt x="677999" y="204749"/>
                  </a:lnTo>
                  <a:lnTo>
                    <a:pt x="674781" y="220689"/>
                  </a:lnTo>
                  <a:lnTo>
                    <a:pt x="666005" y="233705"/>
                  </a:lnTo>
                  <a:lnTo>
                    <a:pt x="652988" y="242481"/>
                  </a:lnTo>
                  <a:lnTo>
                    <a:pt x="637048" y="245699"/>
                  </a:lnTo>
                  <a:close/>
                </a:path>
              </a:pathLst>
            </a:custGeom>
            <a:solidFill>
              <a:srgbClr val="76A5AE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52" name="Rectangle 51"/>
          <p:cNvSpPr/>
          <p:nvPr/>
        </p:nvSpPr>
        <p:spPr>
          <a:xfrm>
            <a:off x="4132409" y="2452456"/>
            <a:ext cx="1220069" cy="32470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11006" algn="ctr">
              <a:spcBef>
                <a:spcPts val="7"/>
              </a:spcBef>
            </a:pPr>
            <a:r>
              <a:rPr lang="fr-FR" sz="1700" b="1" dirty="0">
                <a:solidFill>
                  <a:schemeClr val="bg1"/>
                </a:solidFill>
              </a:rPr>
              <a:t>4</a:t>
            </a:r>
            <a:endParaRPr lang="fr-FR" sz="1700" b="1" dirty="0" smtClean="0">
              <a:solidFill>
                <a:schemeClr val="bg1"/>
              </a:solidFill>
            </a:endParaRPr>
          </a:p>
          <a:p>
            <a:pPr marR="11006" algn="ctr">
              <a:spcBef>
                <a:spcPts val="7"/>
              </a:spcBef>
            </a:pPr>
            <a:endParaRPr lang="fr-FR" sz="1700" b="1" dirty="0">
              <a:solidFill>
                <a:schemeClr val="bg1"/>
              </a:solidFill>
            </a:endParaRPr>
          </a:p>
          <a:p>
            <a:pPr marR="11006" algn="ctr">
              <a:spcBef>
                <a:spcPts val="7"/>
              </a:spcBef>
            </a:pPr>
            <a:r>
              <a:rPr lang="fr-FR" sz="1700" b="1" dirty="0" smtClean="0">
                <a:solidFill>
                  <a:schemeClr val="bg1"/>
                </a:solidFill>
              </a:rPr>
              <a:t>Full</a:t>
            </a:r>
          </a:p>
          <a:p>
            <a:pPr marR="11006" algn="ctr">
              <a:spcBef>
                <a:spcPts val="7"/>
              </a:spcBef>
            </a:pPr>
            <a:endParaRPr lang="fr-FR" sz="1700" b="1" dirty="0">
              <a:solidFill>
                <a:schemeClr val="bg1"/>
              </a:solidFill>
            </a:endParaRPr>
          </a:p>
          <a:p>
            <a:pPr marR="11006" algn="ctr">
              <a:spcBef>
                <a:spcPts val="7"/>
              </a:spcBef>
            </a:pPr>
            <a:r>
              <a:rPr lang="fr-FR" sz="1700" b="1" dirty="0" smtClean="0">
                <a:solidFill>
                  <a:schemeClr val="bg1"/>
                </a:solidFill>
              </a:rPr>
              <a:t>Bon</a:t>
            </a:r>
          </a:p>
          <a:p>
            <a:pPr marR="11006" algn="ctr">
              <a:spcBef>
                <a:spcPts val="7"/>
              </a:spcBef>
            </a:pPr>
            <a:endParaRPr lang="fr-FR" sz="1700" b="1" dirty="0">
              <a:solidFill>
                <a:schemeClr val="bg1"/>
              </a:solidFill>
            </a:endParaRPr>
          </a:p>
          <a:p>
            <a:pPr marR="11006" algn="ctr">
              <a:spcBef>
                <a:spcPts val="7"/>
              </a:spcBef>
            </a:pPr>
            <a:r>
              <a:rPr lang="fr-FR" sz="1700" b="1" dirty="0" smtClean="0">
                <a:solidFill>
                  <a:schemeClr val="bg1"/>
                </a:solidFill>
              </a:rPr>
              <a:t>Oui</a:t>
            </a:r>
          </a:p>
          <a:p>
            <a:pPr marR="11006" algn="ctr">
              <a:spcBef>
                <a:spcPts val="7"/>
              </a:spcBef>
            </a:pPr>
            <a:endParaRPr lang="fr-FR" sz="1700" b="1" dirty="0">
              <a:solidFill>
                <a:schemeClr val="bg1"/>
              </a:solidFill>
            </a:endParaRPr>
          </a:p>
          <a:p>
            <a:pPr marR="11006" algn="ctr">
              <a:spcBef>
                <a:spcPts val="7"/>
              </a:spcBef>
            </a:pPr>
            <a:r>
              <a:rPr lang="fr-FR" sz="1700" b="1" dirty="0" smtClean="0">
                <a:solidFill>
                  <a:schemeClr val="bg1"/>
                </a:solidFill>
              </a:rPr>
              <a:t>Rapide</a:t>
            </a:r>
          </a:p>
          <a:p>
            <a:pPr marR="11006" algn="ctr">
              <a:spcBef>
                <a:spcPts val="7"/>
              </a:spcBef>
            </a:pPr>
            <a:endParaRPr lang="fr-FR" sz="1700" b="1" dirty="0">
              <a:solidFill>
                <a:schemeClr val="bg1"/>
              </a:solidFill>
            </a:endParaRPr>
          </a:p>
          <a:p>
            <a:pPr marR="11006" algn="ctr">
              <a:spcBef>
                <a:spcPts val="7"/>
              </a:spcBef>
            </a:pPr>
            <a:r>
              <a:rPr lang="fr-FR" sz="1700" b="1" dirty="0" smtClean="0">
                <a:solidFill>
                  <a:schemeClr val="bg1"/>
                </a:solidFill>
              </a:rPr>
              <a:t>Oui</a:t>
            </a:r>
          </a:p>
          <a:p>
            <a:pPr marR="11006" algn="ctr">
              <a:spcBef>
                <a:spcPts val="7"/>
              </a:spcBef>
            </a:pP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9786297" y="2414520"/>
            <a:ext cx="1196971" cy="32470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11006" algn="ctr">
              <a:spcBef>
                <a:spcPts val="7"/>
              </a:spcBef>
            </a:pPr>
            <a:r>
              <a:rPr lang="fr-FR" sz="1700" b="1" dirty="0">
                <a:solidFill>
                  <a:schemeClr val="bg1"/>
                </a:solidFill>
              </a:rPr>
              <a:t>4</a:t>
            </a:r>
            <a:endParaRPr lang="fr-FR" sz="1700" b="1" dirty="0" smtClean="0">
              <a:solidFill>
                <a:schemeClr val="bg1"/>
              </a:solidFill>
            </a:endParaRPr>
          </a:p>
          <a:p>
            <a:pPr marR="11006" algn="ctr">
              <a:spcBef>
                <a:spcPts val="7"/>
              </a:spcBef>
            </a:pPr>
            <a:endParaRPr lang="fr-FR" sz="1700" b="1" dirty="0">
              <a:solidFill>
                <a:schemeClr val="bg1"/>
              </a:solidFill>
            </a:endParaRPr>
          </a:p>
          <a:p>
            <a:pPr marR="11006" algn="ctr">
              <a:spcBef>
                <a:spcPts val="7"/>
              </a:spcBef>
            </a:pPr>
            <a:r>
              <a:rPr lang="fr-FR" sz="1700" b="1" dirty="0">
                <a:solidFill>
                  <a:schemeClr val="bg1"/>
                </a:solidFill>
              </a:rPr>
              <a:t>1</a:t>
            </a:r>
            <a:r>
              <a:rPr lang="fr-FR" sz="1700" b="1" dirty="0" smtClean="0">
                <a:solidFill>
                  <a:schemeClr val="bg1"/>
                </a:solidFill>
              </a:rPr>
              <a:t>0 000</a:t>
            </a:r>
          </a:p>
          <a:p>
            <a:pPr marR="11006" algn="ctr">
              <a:spcBef>
                <a:spcPts val="7"/>
              </a:spcBef>
            </a:pPr>
            <a:endParaRPr lang="fr-FR" sz="1700" b="1" dirty="0">
              <a:solidFill>
                <a:schemeClr val="bg1"/>
              </a:solidFill>
            </a:endParaRPr>
          </a:p>
          <a:p>
            <a:pPr marR="11006" algn="ctr">
              <a:spcBef>
                <a:spcPts val="7"/>
              </a:spcBef>
            </a:pPr>
            <a:r>
              <a:rPr lang="fr-FR" sz="1700" b="1" dirty="0" smtClean="0">
                <a:solidFill>
                  <a:schemeClr val="bg1"/>
                </a:solidFill>
              </a:rPr>
              <a:t>Bon</a:t>
            </a:r>
          </a:p>
          <a:p>
            <a:pPr marR="11006" algn="ctr">
              <a:spcBef>
                <a:spcPts val="7"/>
              </a:spcBef>
            </a:pPr>
            <a:endParaRPr lang="fr-FR" sz="1700" b="1" dirty="0">
              <a:solidFill>
                <a:schemeClr val="bg1"/>
              </a:solidFill>
            </a:endParaRPr>
          </a:p>
          <a:p>
            <a:pPr marR="11006" algn="ctr">
              <a:spcBef>
                <a:spcPts val="7"/>
              </a:spcBef>
            </a:pPr>
            <a:r>
              <a:rPr lang="fr-FR" sz="1700" b="1" dirty="0" smtClean="0">
                <a:solidFill>
                  <a:schemeClr val="bg1"/>
                </a:solidFill>
              </a:rPr>
              <a:t>Oui</a:t>
            </a:r>
          </a:p>
          <a:p>
            <a:pPr marR="11006" algn="ctr">
              <a:spcBef>
                <a:spcPts val="7"/>
              </a:spcBef>
            </a:pPr>
            <a:endParaRPr lang="fr-FR" sz="1700" b="1" dirty="0">
              <a:solidFill>
                <a:schemeClr val="bg1"/>
              </a:solidFill>
            </a:endParaRPr>
          </a:p>
          <a:p>
            <a:pPr marR="11006" algn="ctr">
              <a:spcBef>
                <a:spcPts val="7"/>
              </a:spcBef>
            </a:pPr>
            <a:r>
              <a:rPr lang="fr-FR" sz="1700" b="1" dirty="0" smtClean="0">
                <a:solidFill>
                  <a:schemeClr val="bg1"/>
                </a:solidFill>
              </a:rPr>
              <a:t>Long</a:t>
            </a:r>
          </a:p>
          <a:p>
            <a:pPr marR="11006" algn="ctr">
              <a:spcBef>
                <a:spcPts val="7"/>
              </a:spcBef>
            </a:pPr>
            <a:endParaRPr lang="fr-FR" sz="1700" b="1" dirty="0">
              <a:solidFill>
                <a:schemeClr val="bg1"/>
              </a:solidFill>
            </a:endParaRPr>
          </a:p>
          <a:p>
            <a:pPr marR="11006" algn="ctr">
              <a:spcBef>
                <a:spcPts val="7"/>
              </a:spcBef>
            </a:pPr>
            <a:r>
              <a:rPr lang="fr-FR" sz="1700" b="1" dirty="0" smtClean="0">
                <a:solidFill>
                  <a:schemeClr val="bg1"/>
                </a:solidFill>
              </a:rPr>
              <a:t>Non</a:t>
            </a:r>
          </a:p>
          <a:p>
            <a:pPr marR="11006" algn="ctr">
              <a:spcBef>
                <a:spcPts val="7"/>
              </a:spcBef>
            </a:pP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6947803" y="2458798"/>
            <a:ext cx="1220069" cy="32470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11006" algn="ctr">
              <a:spcBef>
                <a:spcPts val="7"/>
              </a:spcBef>
            </a:pPr>
            <a:r>
              <a:rPr lang="fr-FR" sz="1700" b="1" dirty="0">
                <a:solidFill>
                  <a:schemeClr val="bg1"/>
                </a:solidFill>
              </a:rPr>
              <a:t>4</a:t>
            </a:r>
            <a:endParaRPr lang="fr-FR" sz="1700" b="1" dirty="0" smtClean="0">
              <a:solidFill>
                <a:schemeClr val="bg1"/>
              </a:solidFill>
            </a:endParaRPr>
          </a:p>
          <a:p>
            <a:pPr marR="11006" algn="ctr">
              <a:spcBef>
                <a:spcPts val="7"/>
              </a:spcBef>
            </a:pPr>
            <a:endParaRPr lang="fr-FR" sz="1700" b="1" dirty="0">
              <a:solidFill>
                <a:schemeClr val="bg1"/>
              </a:solidFill>
            </a:endParaRPr>
          </a:p>
          <a:p>
            <a:pPr marR="11006" algn="ctr">
              <a:spcBef>
                <a:spcPts val="7"/>
              </a:spcBef>
            </a:pPr>
            <a:r>
              <a:rPr lang="fr-FR" sz="1700" b="1" dirty="0">
                <a:solidFill>
                  <a:schemeClr val="bg1"/>
                </a:solidFill>
              </a:rPr>
              <a:t>1</a:t>
            </a:r>
            <a:r>
              <a:rPr lang="fr-FR" sz="1700" b="1" dirty="0" smtClean="0">
                <a:solidFill>
                  <a:schemeClr val="bg1"/>
                </a:solidFill>
              </a:rPr>
              <a:t>0 000</a:t>
            </a:r>
          </a:p>
          <a:p>
            <a:pPr marR="11006" algn="ctr">
              <a:spcBef>
                <a:spcPts val="7"/>
              </a:spcBef>
            </a:pPr>
            <a:endParaRPr lang="fr-FR" sz="1700" b="1" dirty="0">
              <a:solidFill>
                <a:schemeClr val="bg1"/>
              </a:solidFill>
            </a:endParaRPr>
          </a:p>
          <a:p>
            <a:pPr marR="11006" algn="ctr">
              <a:spcBef>
                <a:spcPts val="7"/>
              </a:spcBef>
            </a:pPr>
            <a:r>
              <a:rPr lang="fr-FR" sz="1700" b="1" dirty="0" smtClean="0">
                <a:solidFill>
                  <a:schemeClr val="bg1"/>
                </a:solidFill>
              </a:rPr>
              <a:t>Bon</a:t>
            </a:r>
          </a:p>
          <a:p>
            <a:pPr marR="11006" algn="ctr">
              <a:spcBef>
                <a:spcPts val="7"/>
              </a:spcBef>
            </a:pPr>
            <a:endParaRPr lang="fr-FR" sz="1700" b="1" dirty="0">
              <a:solidFill>
                <a:schemeClr val="bg1"/>
              </a:solidFill>
            </a:endParaRPr>
          </a:p>
          <a:p>
            <a:pPr marR="11006" algn="ctr">
              <a:spcBef>
                <a:spcPts val="7"/>
              </a:spcBef>
            </a:pPr>
            <a:r>
              <a:rPr lang="fr-FR" sz="1700" b="1" dirty="0" smtClean="0">
                <a:solidFill>
                  <a:schemeClr val="bg1"/>
                </a:solidFill>
              </a:rPr>
              <a:t>Oui</a:t>
            </a:r>
          </a:p>
          <a:p>
            <a:pPr marR="11006" algn="ctr">
              <a:spcBef>
                <a:spcPts val="7"/>
              </a:spcBef>
            </a:pPr>
            <a:endParaRPr lang="fr-FR" sz="1700" b="1" dirty="0">
              <a:solidFill>
                <a:schemeClr val="bg1"/>
              </a:solidFill>
            </a:endParaRPr>
          </a:p>
          <a:p>
            <a:pPr marR="11006" algn="ctr">
              <a:spcBef>
                <a:spcPts val="7"/>
              </a:spcBef>
            </a:pPr>
            <a:r>
              <a:rPr lang="fr-FR" sz="1700" b="1" dirty="0" smtClean="0">
                <a:solidFill>
                  <a:schemeClr val="bg1"/>
                </a:solidFill>
              </a:rPr>
              <a:t>Long</a:t>
            </a:r>
          </a:p>
          <a:p>
            <a:pPr marR="11006" algn="ctr">
              <a:spcBef>
                <a:spcPts val="7"/>
              </a:spcBef>
            </a:pPr>
            <a:endParaRPr lang="fr-FR" sz="1700" b="1" dirty="0">
              <a:solidFill>
                <a:schemeClr val="bg1"/>
              </a:solidFill>
            </a:endParaRPr>
          </a:p>
          <a:p>
            <a:pPr marR="11006" algn="ctr">
              <a:spcBef>
                <a:spcPts val="7"/>
              </a:spcBef>
            </a:pPr>
            <a:r>
              <a:rPr lang="fr-FR" sz="1700" b="1" dirty="0" smtClean="0">
                <a:solidFill>
                  <a:schemeClr val="bg1"/>
                </a:solidFill>
              </a:rPr>
              <a:t>Non</a:t>
            </a:r>
          </a:p>
          <a:p>
            <a:pPr marR="11006" algn="ctr">
              <a:spcBef>
                <a:spcPts val="7"/>
              </a:spcBef>
            </a:pPr>
            <a:endParaRPr lang="fr-F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14599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9BF7181-2D2A-4A13-B1F2-32E4229D1050}"/>
              </a:ext>
            </a:extLst>
          </p:cNvPr>
          <p:cNvSpPr/>
          <p:nvPr/>
        </p:nvSpPr>
        <p:spPr>
          <a:xfrm>
            <a:off x="317990" y="316523"/>
            <a:ext cx="11556022" cy="6224954"/>
          </a:xfrm>
          <a:custGeom>
            <a:avLst/>
            <a:gdLst>
              <a:gd name="connsiteX0" fmla="*/ 0 w 11556022"/>
              <a:gd name="connsiteY0" fmla="*/ 0 h 6224954"/>
              <a:gd name="connsiteX1" fmla="*/ 11556022 w 11556022"/>
              <a:gd name="connsiteY1" fmla="*/ 0 h 6224954"/>
              <a:gd name="connsiteX2" fmla="*/ 11556022 w 11556022"/>
              <a:gd name="connsiteY2" fmla="*/ 6224954 h 6224954"/>
              <a:gd name="connsiteX3" fmla="*/ 9546663 w 11556022"/>
              <a:gd name="connsiteY3" fmla="*/ 6224954 h 6224954"/>
              <a:gd name="connsiteX4" fmla="*/ 9534806 w 11556022"/>
              <a:gd name="connsiteY4" fmla="*/ 6167809 h 6224954"/>
              <a:gd name="connsiteX5" fmla="*/ 11498877 w 11556022"/>
              <a:gd name="connsiteY5" fmla="*/ 6167809 h 6224954"/>
              <a:gd name="connsiteX6" fmla="*/ 11498877 w 11556022"/>
              <a:gd name="connsiteY6" fmla="*/ 57145 h 6224954"/>
              <a:gd name="connsiteX7" fmla="*/ 57145 w 11556022"/>
              <a:gd name="connsiteY7" fmla="*/ 57145 h 6224954"/>
              <a:gd name="connsiteX8" fmla="*/ 57145 w 11556022"/>
              <a:gd name="connsiteY8" fmla="*/ 6167809 h 6224954"/>
              <a:gd name="connsiteX9" fmla="*/ 7502962 w 11556022"/>
              <a:gd name="connsiteY9" fmla="*/ 6167809 h 6224954"/>
              <a:gd name="connsiteX10" fmla="*/ 7518173 w 11556022"/>
              <a:gd name="connsiteY10" fmla="*/ 6224954 h 6224954"/>
              <a:gd name="connsiteX11" fmla="*/ 0 w 11556022"/>
              <a:gd name="connsiteY11" fmla="*/ 6224954 h 62249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556022" h="6224954">
                <a:moveTo>
                  <a:pt x="0" y="0"/>
                </a:moveTo>
                <a:lnTo>
                  <a:pt x="11556022" y="0"/>
                </a:lnTo>
                <a:lnTo>
                  <a:pt x="11556022" y="6224954"/>
                </a:lnTo>
                <a:lnTo>
                  <a:pt x="9546663" y="6224954"/>
                </a:lnTo>
                <a:lnTo>
                  <a:pt x="9534806" y="6167809"/>
                </a:lnTo>
                <a:lnTo>
                  <a:pt x="11498877" y="6167809"/>
                </a:lnTo>
                <a:lnTo>
                  <a:pt x="11498877" y="57145"/>
                </a:lnTo>
                <a:lnTo>
                  <a:pt x="57145" y="57145"/>
                </a:lnTo>
                <a:lnTo>
                  <a:pt x="57145" y="6167809"/>
                </a:lnTo>
                <a:lnTo>
                  <a:pt x="7502962" y="6167809"/>
                </a:lnTo>
                <a:lnTo>
                  <a:pt x="7518173" y="6224954"/>
                </a:lnTo>
                <a:lnTo>
                  <a:pt x="0" y="622495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2" name="Diamond 61">
            <a:extLst>
              <a:ext uri="{FF2B5EF4-FFF2-40B4-BE49-F238E27FC236}">
                <a16:creationId xmlns:a16="http://schemas.microsoft.com/office/drawing/2014/main" id="{F6B98534-F27A-4335-B3CB-311A56F957F3}"/>
              </a:ext>
            </a:extLst>
          </p:cNvPr>
          <p:cNvSpPr/>
          <p:nvPr/>
        </p:nvSpPr>
        <p:spPr>
          <a:xfrm>
            <a:off x="715504" y="5674827"/>
            <a:ext cx="436586" cy="436586"/>
          </a:xfrm>
          <a:prstGeom prst="diamond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Diamond 62">
            <a:extLst>
              <a:ext uri="{FF2B5EF4-FFF2-40B4-BE49-F238E27FC236}">
                <a16:creationId xmlns:a16="http://schemas.microsoft.com/office/drawing/2014/main" id="{DB44449B-638E-4E16-A348-DCC5737B4C5D}"/>
              </a:ext>
            </a:extLst>
          </p:cNvPr>
          <p:cNvSpPr/>
          <p:nvPr/>
        </p:nvSpPr>
        <p:spPr>
          <a:xfrm>
            <a:off x="5864235" y="4879192"/>
            <a:ext cx="436586" cy="436586"/>
          </a:xfrm>
          <a:prstGeom prst="diamond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Diamond 63">
            <a:extLst>
              <a:ext uri="{FF2B5EF4-FFF2-40B4-BE49-F238E27FC236}">
                <a16:creationId xmlns:a16="http://schemas.microsoft.com/office/drawing/2014/main" id="{5049180E-CDF9-4870-B4F1-1BC383A49384}"/>
              </a:ext>
            </a:extLst>
          </p:cNvPr>
          <p:cNvSpPr/>
          <p:nvPr/>
        </p:nvSpPr>
        <p:spPr>
          <a:xfrm>
            <a:off x="5864235" y="4179597"/>
            <a:ext cx="436586" cy="436586"/>
          </a:xfrm>
          <a:prstGeom prst="diamond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Diamond 64">
            <a:extLst>
              <a:ext uri="{FF2B5EF4-FFF2-40B4-BE49-F238E27FC236}">
                <a16:creationId xmlns:a16="http://schemas.microsoft.com/office/drawing/2014/main" id="{0573F2CA-D1E8-467E-A19F-79E2BBF1B709}"/>
              </a:ext>
            </a:extLst>
          </p:cNvPr>
          <p:cNvSpPr/>
          <p:nvPr/>
        </p:nvSpPr>
        <p:spPr>
          <a:xfrm>
            <a:off x="719599" y="627582"/>
            <a:ext cx="432491" cy="432491"/>
          </a:xfrm>
          <a:prstGeom prst="diamond">
            <a:avLst/>
          </a:prstGeom>
          <a:noFill/>
          <a:ln w="254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Diamond 65">
            <a:extLst>
              <a:ext uri="{FF2B5EF4-FFF2-40B4-BE49-F238E27FC236}">
                <a16:creationId xmlns:a16="http://schemas.microsoft.com/office/drawing/2014/main" id="{7FE865E2-30F2-4475-A664-063161D5EFD4}"/>
              </a:ext>
            </a:extLst>
          </p:cNvPr>
          <p:cNvSpPr/>
          <p:nvPr/>
        </p:nvSpPr>
        <p:spPr>
          <a:xfrm>
            <a:off x="7687759" y="2692162"/>
            <a:ext cx="442228" cy="436586"/>
          </a:xfrm>
          <a:prstGeom prst="diamond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F080A5CE-2A27-4A71-B160-441332CC772B}"/>
              </a:ext>
            </a:extLst>
          </p:cNvPr>
          <p:cNvSpPr/>
          <p:nvPr/>
        </p:nvSpPr>
        <p:spPr>
          <a:xfrm>
            <a:off x="2892830" y="2487275"/>
            <a:ext cx="6577476" cy="903969"/>
          </a:xfrm>
          <a:prstGeom prst="rect">
            <a:avLst/>
          </a:prstGeom>
          <a:solidFill>
            <a:srgbClr val="FFAB40">
              <a:alpha val="7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05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DB2FBFAD-318C-47E8-A82D-2EDEDE3F63EE}"/>
              </a:ext>
            </a:extLst>
          </p:cNvPr>
          <p:cNvSpPr/>
          <p:nvPr/>
        </p:nvSpPr>
        <p:spPr>
          <a:xfrm>
            <a:off x="2962662" y="2554506"/>
            <a:ext cx="6414880" cy="769520"/>
          </a:xfrm>
          <a:prstGeom prst="rect">
            <a:avLst/>
          </a:prstGeom>
          <a:solidFill>
            <a:srgbClr val="FFAB40">
              <a:alpha val="7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05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1DF8EF26-7AD5-4E7F-95B3-9A57CF80C483}"/>
              </a:ext>
            </a:extLst>
          </p:cNvPr>
          <p:cNvSpPr txBox="1"/>
          <p:nvPr/>
        </p:nvSpPr>
        <p:spPr>
          <a:xfrm>
            <a:off x="2992886" y="2478378"/>
            <a:ext cx="6414881" cy="7848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r>
              <a:rPr lang="en-US" altLang="ko-KR" sz="4500" kern="0" dirty="0">
                <a:solidFill>
                  <a:srgbClr val="FFFFFF"/>
                </a:solidFill>
                <a:cs typeface="Arial" pitchFamily="34" charset="0"/>
                <a:sym typeface="Arial"/>
              </a:rPr>
              <a:t>Merci de </a:t>
            </a:r>
            <a:r>
              <a:rPr lang="en-US" altLang="ko-KR" sz="4500" kern="0" dirty="0" err="1">
                <a:solidFill>
                  <a:srgbClr val="FFFFFF"/>
                </a:solidFill>
                <a:cs typeface="Arial" pitchFamily="34" charset="0"/>
                <a:sym typeface="Arial"/>
              </a:rPr>
              <a:t>votre</a:t>
            </a:r>
            <a:r>
              <a:rPr lang="en-US" altLang="ko-KR" sz="4500" kern="0" dirty="0">
                <a:solidFill>
                  <a:srgbClr val="FFFFFF"/>
                </a:solidFill>
                <a:cs typeface="Arial" pitchFamily="34" charset="0"/>
                <a:sym typeface="Arial"/>
              </a:rPr>
              <a:t> </a:t>
            </a:r>
            <a:r>
              <a:rPr lang="en-US" altLang="ko-KR" sz="4500" kern="0" dirty="0" smtClean="0">
                <a:solidFill>
                  <a:srgbClr val="FFFFFF"/>
                </a:solidFill>
                <a:cs typeface="Arial" pitchFamily="34" charset="0"/>
                <a:sym typeface="Arial"/>
              </a:rPr>
              <a:t>attention</a:t>
            </a:r>
            <a:endParaRPr lang="en-US" altLang="ko-KR" sz="4500" kern="0" dirty="0">
              <a:solidFill>
                <a:srgbClr val="FFFFFF"/>
              </a:solidFill>
              <a:cs typeface="Arial" pitchFamily="34" charset="0"/>
              <a:sym typeface="Arial"/>
            </a:endParaRPr>
          </a:p>
        </p:txBody>
      </p:sp>
      <p:sp>
        <p:nvSpPr>
          <p:cNvPr id="114" name="Diamond 113">
            <a:extLst>
              <a:ext uri="{FF2B5EF4-FFF2-40B4-BE49-F238E27FC236}">
                <a16:creationId xmlns:a16="http://schemas.microsoft.com/office/drawing/2014/main" id="{0CAE8180-B2E6-44FE-89C1-0A88EF32B703}"/>
              </a:ext>
            </a:extLst>
          </p:cNvPr>
          <p:cNvSpPr/>
          <p:nvPr/>
        </p:nvSpPr>
        <p:spPr>
          <a:xfrm>
            <a:off x="5816215" y="5672185"/>
            <a:ext cx="532626" cy="532626"/>
          </a:xfrm>
          <a:prstGeom prst="diamond">
            <a:avLst/>
          </a:prstGeom>
          <a:noFill/>
          <a:ln w="254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Diamond 114">
            <a:extLst>
              <a:ext uri="{FF2B5EF4-FFF2-40B4-BE49-F238E27FC236}">
                <a16:creationId xmlns:a16="http://schemas.microsoft.com/office/drawing/2014/main" id="{FACFFFBF-F513-4171-A2F1-660E586D1529}"/>
              </a:ext>
            </a:extLst>
          </p:cNvPr>
          <p:cNvSpPr/>
          <p:nvPr/>
        </p:nvSpPr>
        <p:spPr>
          <a:xfrm>
            <a:off x="5816215" y="1438220"/>
            <a:ext cx="436586" cy="436586"/>
          </a:xfrm>
          <a:prstGeom prst="diamond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Diamond 116">
            <a:extLst>
              <a:ext uri="{FF2B5EF4-FFF2-40B4-BE49-F238E27FC236}">
                <a16:creationId xmlns:a16="http://schemas.microsoft.com/office/drawing/2014/main" id="{0573F2CA-D1E8-467E-A19F-79E2BBF1B709}"/>
              </a:ext>
            </a:extLst>
          </p:cNvPr>
          <p:cNvSpPr/>
          <p:nvPr/>
        </p:nvSpPr>
        <p:spPr>
          <a:xfrm>
            <a:off x="11113279" y="5772320"/>
            <a:ext cx="432491" cy="432491"/>
          </a:xfrm>
          <a:prstGeom prst="diamond">
            <a:avLst/>
          </a:prstGeom>
          <a:noFill/>
          <a:ln w="25400">
            <a:solidFill>
              <a:srgbClr val="FFFF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583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iamond 8">
            <a:extLst>
              <a:ext uri="{FF2B5EF4-FFF2-40B4-BE49-F238E27FC236}">
                <a16:creationId xmlns:a16="http://schemas.microsoft.com/office/drawing/2014/main" id="{D8BAB20E-1C8C-4F1B-8554-257E4EA25266}"/>
              </a:ext>
            </a:extLst>
          </p:cNvPr>
          <p:cNvSpPr/>
          <p:nvPr/>
        </p:nvSpPr>
        <p:spPr>
          <a:xfrm>
            <a:off x="235947" y="4013463"/>
            <a:ext cx="285892" cy="286640"/>
          </a:xfrm>
          <a:prstGeom prst="diamond">
            <a:avLst/>
          </a:prstGeom>
          <a:solidFill>
            <a:schemeClr val="tx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F688A18-CA86-449B-91D5-535FF34B0D1F}"/>
              </a:ext>
            </a:extLst>
          </p:cNvPr>
          <p:cNvSpPr txBox="1"/>
          <p:nvPr/>
        </p:nvSpPr>
        <p:spPr>
          <a:xfrm>
            <a:off x="624083" y="255217"/>
            <a:ext cx="11238191" cy="584775"/>
          </a:xfrm>
          <a:prstGeom prst="rect">
            <a:avLst/>
          </a:prstGeom>
          <a:noFill/>
        </p:spPr>
        <p:txBody>
          <a:bodyPr wrap="square" lIns="108000" rIns="108000" rtlCol="0" anchor="ctr">
            <a:spAutoFit/>
          </a:bodyPr>
          <a:lstStyle/>
          <a:p>
            <a:pPr algn="ctr"/>
            <a:r>
              <a:rPr lang="fr-FR" altLang="ko-KR" sz="32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Franklin Gothic Demi" panose="020B0703020102020204" pitchFamily="34" charset="0"/>
                <a:cs typeface="Arial" pitchFamily="34" charset="0"/>
              </a:rPr>
              <a:t>Contexte </a:t>
            </a:r>
            <a:r>
              <a:rPr lang="fr-FR" altLang="ko-KR" sz="32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Franklin Gothic Demi" panose="020B0703020102020204" pitchFamily="34" charset="0"/>
                <a:cs typeface="Arial" pitchFamily="34" charset="0"/>
              </a:rPr>
              <a:t>général de la problématique du client</a:t>
            </a:r>
            <a:endParaRPr lang="ko-KR" altLang="en-US" sz="3200" b="1" dirty="0">
              <a:solidFill>
                <a:schemeClr val="accent1">
                  <a:lumMod val="60000"/>
                  <a:lumOff val="40000"/>
                </a:schemeClr>
              </a:solidFill>
              <a:latin typeface="Franklin Gothic Demi" panose="020B0703020102020204" pitchFamily="34" charset="0"/>
              <a:cs typeface="Arial" pitchFamily="34" charset="0"/>
            </a:endParaRPr>
          </a:p>
        </p:txBody>
      </p:sp>
      <p:pic>
        <p:nvPicPr>
          <p:cNvPr id="12" name="object 2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71059" y="1378116"/>
            <a:ext cx="4124509" cy="2332028"/>
          </a:xfrm>
          <a:prstGeom prst="rect">
            <a:avLst/>
          </a:prstGeom>
        </p:spPr>
      </p:pic>
      <p:sp>
        <p:nvSpPr>
          <p:cNvPr id="17" name="Diamond 16">
            <a:extLst>
              <a:ext uri="{FF2B5EF4-FFF2-40B4-BE49-F238E27FC236}">
                <a16:creationId xmlns:a16="http://schemas.microsoft.com/office/drawing/2014/main" id="{D8BAB20E-1C8C-4F1B-8554-257E4EA25266}"/>
              </a:ext>
            </a:extLst>
          </p:cNvPr>
          <p:cNvSpPr/>
          <p:nvPr/>
        </p:nvSpPr>
        <p:spPr>
          <a:xfrm>
            <a:off x="241997" y="5129157"/>
            <a:ext cx="285892" cy="286640"/>
          </a:xfrm>
          <a:prstGeom prst="diamond">
            <a:avLst/>
          </a:prstGeom>
          <a:solidFill>
            <a:schemeClr val="tx1"/>
          </a:solidFill>
          <a:ln w="381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object 3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759599" y="4156783"/>
            <a:ext cx="1868092" cy="243116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983311" y="826163"/>
            <a:ext cx="651973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800" dirty="0" err="1">
                <a:solidFill>
                  <a:schemeClr val="bg1"/>
                </a:solidFill>
              </a:rPr>
              <a:t>Olist</a:t>
            </a:r>
            <a:r>
              <a:rPr lang="fr-FR" sz="2800" dirty="0">
                <a:solidFill>
                  <a:schemeClr val="bg1"/>
                </a:solidFill>
              </a:rPr>
              <a:t> solution de vente sur </a:t>
            </a:r>
            <a:r>
              <a:rPr lang="fr-FR" sz="2800" dirty="0" err="1">
                <a:solidFill>
                  <a:schemeClr val="bg1"/>
                </a:solidFill>
              </a:rPr>
              <a:t>MarketPlace</a:t>
            </a:r>
            <a:r>
              <a:rPr lang="fr-FR" sz="28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4" name="Rectangle 3"/>
          <p:cNvSpPr/>
          <p:nvPr/>
        </p:nvSpPr>
        <p:spPr>
          <a:xfrm>
            <a:off x="935716" y="3890216"/>
            <a:ext cx="841007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4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Besoin</a:t>
            </a:r>
          </a:p>
          <a:p>
            <a:r>
              <a:rPr lang="fr-FR" sz="2400" dirty="0">
                <a:solidFill>
                  <a:schemeClr val="bg1"/>
                </a:solidFill>
              </a:rPr>
              <a:t>Segmentation de la base clients pour les campagnes de communication.</a:t>
            </a:r>
          </a:p>
          <a:p>
            <a:r>
              <a:rPr lang="fr-FR" sz="2400" b="1" dirty="0">
                <a:solidFill>
                  <a:schemeClr val="accent4">
                    <a:lumMod val="75000"/>
                  </a:schemeClr>
                </a:solidFill>
              </a:rPr>
              <a:t>Objectif</a:t>
            </a:r>
          </a:p>
          <a:p>
            <a:r>
              <a:rPr lang="fr-FR" sz="2400" dirty="0">
                <a:solidFill>
                  <a:schemeClr val="bg1"/>
                </a:solidFill>
              </a:rPr>
              <a:t>Comprendre les différents types d’utilisateurs grâce à leur comportement et à </a:t>
            </a:r>
            <a:r>
              <a:rPr lang="fr-FR" sz="2400" dirty="0" smtClean="0">
                <a:solidFill>
                  <a:schemeClr val="bg1"/>
                </a:solidFill>
              </a:rPr>
              <a:t>leurs </a:t>
            </a:r>
            <a:r>
              <a:rPr lang="fr-FR" sz="2400" dirty="0">
                <a:solidFill>
                  <a:schemeClr val="bg1"/>
                </a:solidFill>
              </a:rPr>
              <a:t>données personnelles.</a:t>
            </a:r>
          </a:p>
        </p:txBody>
      </p:sp>
    </p:spTree>
    <p:extLst>
      <p:ext uri="{BB962C8B-B14F-4D97-AF65-F5344CB8AC3E}">
        <p14:creationId xmlns:p14="http://schemas.microsoft.com/office/powerpoint/2010/main" val="201658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C1DF6041-30D7-4270-BDA7-38E3CFAF23C2}"/>
              </a:ext>
            </a:extLst>
          </p:cNvPr>
          <p:cNvSpPr/>
          <p:nvPr/>
        </p:nvSpPr>
        <p:spPr>
          <a:xfrm>
            <a:off x="317990" y="316523"/>
            <a:ext cx="11556022" cy="6224954"/>
          </a:xfrm>
          <a:custGeom>
            <a:avLst/>
            <a:gdLst>
              <a:gd name="connsiteX0" fmla="*/ 0 w 11556022"/>
              <a:gd name="connsiteY0" fmla="*/ 0 h 6224954"/>
              <a:gd name="connsiteX1" fmla="*/ 738419 w 11556022"/>
              <a:gd name="connsiteY1" fmla="*/ 0 h 6224954"/>
              <a:gd name="connsiteX2" fmla="*/ 760357 w 11556022"/>
              <a:gd name="connsiteY2" fmla="*/ 57145 h 6224954"/>
              <a:gd name="connsiteX3" fmla="*/ 57145 w 11556022"/>
              <a:gd name="connsiteY3" fmla="*/ 57145 h 6224954"/>
              <a:gd name="connsiteX4" fmla="*/ 57145 w 11556022"/>
              <a:gd name="connsiteY4" fmla="*/ 6167809 h 6224954"/>
              <a:gd name="connsiteX5" fmla="*/ 11498877 w 11556022"/>
              <a:gd name="connsiteY5" fmla="*/ 6167809 h 6224954"/>
              <a:gd name="connsiteX6" fmla="*/ 11498877 w 11556022"/>
              <a:gd name="connsiteY6" fmla="*/ 57145 h 6224954"/>
              <a:gd name="connsiteX7" fmla="*/ 2587418 w 11556022"/>
              <a:gd name="connsiteY7" fmla="*/ 57145 h 6224954"/>
              <a:gd name="connsiteX8" fmla="*/ 2625031 w 11556022"/>
              <a:gd name="connsiteY8" fmla="*/ 0 h 6224954"/>
              <a:gd name="connsiteX9" fmla="*/ 11556022 w 11556022"/>
              <a:gd name="connsiteY9" fmla="*/ 0 h 6224954"/>
              <a:gd name="connsiteX10" fmla="*/ 11556022 w 11556022"/>
              <a:gd name="connsiteY10" fmla="*/ 6224954 h 6224954"/>
              <a:gd name="connsiteX11" fmla="*/ 0 w 11556022"/>
              <a:gd name="connsiteY11" fmla="*/ 6224954 h 62249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556022" h="6224954">
                <a:moveTo>
                  <a:pt x="0" y="0"/>
                </a:moveTo>
                <a:lnTo>
                  <a:pt x="738419" y="0"/>
                </a:lnTo>
                <a:lnTo>
                  <a:pt x="760357" y="57145"/>
                </a:lnTo>
                <a:lnTo>
                  <a:pt x="57145" y="57145"/>
                </a:lnTo>
                <a:lnTo>
                  <a:pt x="57145" y="6167809"/>
                </a:lnTo>
                <a:lnTo>
                  <a:pt x="11498877" y="6167809"/>
                </a:lnTo>
                <a:lnTo>
                  <a:pt x="11498877" y="57145"/>
                </a:lnTo>
                <a:lnTo>
                  <a:pt x="2587418" y="57145"/>
                </a:lnTo>
                <a:lnTo>
                  <a:pt x="2625031" y="0"/>
                </a:lnTo>
                <a:lnTo>
                  <a:pt x="11556022" y="0"/>
                </a:lnTo>
                <a:lnTo>
                  <a:pt x="11556022" y="6224954"/>
                </a:lnTo>
                <a:lnTo>
                  <a:pt x="0" y="622495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0D7EA5-48C0-46A6-89EC-6E02C0ADBBCE}"/>
              </a:ext>
            </a:extLst>
          </p:cNvPr>
          <p:cNvGrpSpPr/>
          <p:nvPr/>
        </p:nvGrpSpPr>
        <p:grpSpPr>
          <a:xfrm>
            <a:off x="2611934" y="553915"/>
            <a:ext cx="2620319" cy="525185"/>
            <a:chOff x="1612709" y="1258934"/>
            <a:chExt cx="2620319" cy="525185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F2D9478C-BDBF-40E2-BB2D-14D71A2D35D6}"/>
                </a:ext>
              </a:extLst>
            </p:cNvPr>
            <p:cNvSpPr/>
            <p:nvPr/>
          </p:nvSpPr>
          <p:spPr>
            <a:xfrm>
              <a:off x="1933814" y="1259577"/>
              <a:ext cx="140381" cy="140381"/>
            </a:xfrm>
            <a:custGeom>
              <a:avLst/>
              <a:gdLst>
                <a:gd name="connsiteX0" fmla="*/ 53340 w 76200"/>
                <a:gd name="connsiteY0" fmla="*/ 11081 h 76200"/>
                <a:gd name="connsiteX1" fmla="*/ 42863 w 76200"/>
                <a:gd name="connsiteY1" fmla="*/ 22511 h 76200"/>
                <a:gd name="connsiteX2" fmla="*/ 32385 w 76200"/>
                <a:gd name="connsiteY2" fmla="*/ 11081 h 76200"/>
                <a:gd name="connsiteX3" fmla="*/ 11430 w 76200"/>
                <a:gd name="connsiteY3" fmla="*/ 11081 h 76200"/>
                <a:gd name="connsiteX4" fmla="*/ 11430 w 76200"/>
                <a:gd name="connsiteY4" fmla="*/ 31083 h 76200"/>
                <a:gd name="connsiteX5" fmla="*/ 21908 w 76200"/>
                <a:gd name="connsiteY5" fmla="*/ 41561 h 76200"/>
                <a:gd name="connsiteX6" fmla="*/ 11430 w 76200"/>
                <a:gd name="connsiteY6" fmla="*/ 52991 h 76200"/>
                <a:gd name="connsiteX7" fmla="*/ 11430 w 76200"/>
                <a:gd name="connsiteY7" fmla="*/ 72993 h 76200"/>
                <a:gd name="connsiteX8" fmla="*/ 32385 w 76200"/>
                <a:gd name="connsiteY8" fmla="*/ 73946 h 76200"/>
                <a:gd name="connsiteX9" fmla="*/ 42863 w 76200"/>
                <a:gd name="connsiteY9" fmla="*/ 63468 h 76200"/>
                <a:gd name="connsiteX10" fmla="*/ 53340 w 76200"/>
                <a:gd name="connsiteY10" fmla="*/ 73946 h 76200"/>
                <a:gd name="connsiteX11" fmla="*/ 74295 w 76200"/>
                <a:gd name="connsiteY11" fmla="*/ 73946 h 76200"/>
                <a:gd name="connsiteX12" fmla="*/ 74295 w 76200"/>
                <a:gd name="connsiteY12" fmla="*/ 53943 h 76200"/>
                <a:gd name="connsiteX13" fmla="*/ 63818 w 76200"/>
                <a:gd name="connsiteY13" fmla="*/ 42513 h 76200"/>
                <a:gd name="connsiteX14" fmla="*/ 74295 w 76200"/>
                <a:gd name="connsiteY14" fmla="*/ 32036 h 76200"/>
                <a:gd name="connsiteX15" fmla="*/ 74295 w 76200"/>
                <a:gd name="connsiteY15" fmla="*/ 11081 h 76200"/>
                <a:gd name="connsiteX16" fmla="*/ 53340 w 76200"/>
                <a:gd name="connsiteY16" fmla="*/ 110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3340" y="11081"/>
                  </a:moveTo>
                  <a:lnTo>
                    <a:pt x="42863" y="22511"/>
                  </a:lnTo>
                  <a:lnTo>
                    <a:pt x="32385" y="11081"/>
                  </a:lnTo>
                  <a:cubicBezTo>
                    <a:pt x="26670" y="6318"/>
                    <a:pt x="17145" y="6318"/>
                    <a:pt x="11430" y="11081"/>
                  </a:cubicBezTo>
                  <a:cubicBezTo>
                    <a:pt x="5715" y="15843"/>
                    <a:pt x="5715" y="26321"/>
                    <a:pt x="11430" y="31083"/>
                  </a:cubicBezTo>
                  <a:lnTo>
                    <a:pt x="21908" y="41561"/>
                  </a:lnTo>
                  <a:lnTo>
                    <a:pt x="11430" y="52991"/>
                  </a:lnTo>
                  <a:cubicBezTo>
                    <a:pt x="5715" y="58706"/>
                    <a:pt x="5715" y="68231"/>
                    <a:pt x="11430" y="72993"/>
                  </a:cubicBezTo>
                  <a:cubicBezTo>
                    <a:pt x="17145" y="77756"/>
                    <a:pt x="26670" y="79661"/>
                    <a:pt x="32385" y="73946"/>
                  </a:cubicBezTo>
                  <a:lnTo>
                    <a:pt x="42863" y="63468"/>
                  </a:lnTo>
                  <a:lnTo>
                    <a:pt x="53340" y="73946"/>
                  </a:lnTo>
                  <a:cubicBezTo>
                    <a:pt x="59055" y="79661"/>
                    <a:pt x="68580" y="79661"/>
                    <a:pt x="74295" y="73946"/>
                  </a:cubicBezTo>
                  <a:cubicBezTo>
                    <a:pt x="80010" y="68231"/>
                    <a:pt x="80010" y="58706"/>
                    <a:pt x="74295" y="53943"/>
                  </a:cubicBezTo>
                  <a:lnTo>
                    <a:pt x="63818" y="42513"/>
                  </a:lnTo>
                  <a:lnTo>
                    <a:pt x="74295" y="32036"/>
                  </a:lnTo>
                  <a:cubicBezTo>
                    <a:pt x="80010" y="26321"/>
                    <a:pt x="80010" y="16796"/>
                    <a:pt x="74295" y="11081"/>
                  </a:cubicBezTo>
                  <a:cubicBezTo>
                    <a:pt x="68580" y="5366"/>
                    <a:pt x="59055" y="6318"/>
                    <a:pt x="53340" y="1108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B5D173A2-80D1-4F01-ABF9-36D5F4D7D2EC}"/>
                </a:ext>
              </a:extLst>
            </p:cNvPr>
            <p:cNvSpPr/>
            <p:nvPr/>
          </p:nvSpPr>
          <p:spPr>
            <a:xfrm>
              <a:off x="2265942" y="125893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4FDA900A-FA3E-45CC-89FC-9CAB3A5874EC}"/>
                </a:ext>
              </a:extLst>
            </p:cNvPr>
            <p:cNvSpPr/>
            <p:nvPr/>
          </p:nvSpPr>
          <p:spPr>
            <a:xfrm>
              <a:off x="2598070" y="125893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3342 w 76200"/>
                <a:gd name="connsiteY11" fmla="*/ 74295 h 76200"/>
                <a:gd name="connsiteX12" fmla="*/ 73342 w 76200"/>
                <a:gd name="connsiteY12" fmla="*/ 54293 h 76200"/>
                <a:gd name="connsiteX13" fmla="*/ 62865 w 76200"/>
                <a:gd name="connsiteY13" fmla="*/ 43815 h 76200"/>
                <a:gd name="connsiteX14" fmla="*/ 73342 w 76200"/>
                <a:gd name="connsiteY14" fmla="*/ 33338 h 76200"/>
                <a:gd name="connsiteX15" fmla="*/ 73342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7153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3342" y="74295"/>
                  </a:cubicBezTo>
                  <a:cubicBezTo>
                    <a:pt x="79058" y="68580"/>
                    <a:pt x="79058" y="59055"/>
                    <a:pt x="73342" y="54293"/>
                  </a:cubicBezTo>
                  <a:lnTo>
                    <a:pt x="62865" y="43815"/>
                  </a:lnTo>
                  <a:lnTo>
                    <a:pt x="73342" y="33338"/>
                  </a:lnTo>
                  <a:cubicBezTo>
                    <a:pt x="79058" y="27623"/>
                    <a:pt x="79058" y="18098"/>
                    <a:pt x="73342" y="13335"/>
                  </a:cubicBezTo>
                  <a:cubicBezTo>
                    <a:pt x="67628" y="6668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C24D96D-9D3E-438F-8760-C39C6F6729AA}"/>
                </a:ext>
              </a:extLst>
            </p:cNvPr>
            <p:cNvSpPr/>
            <p:nvPr/>
          </p:nvSpPr>
          <p:spPr>
            <a:xfrm>
              <a:off x="2930198" y="125893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2863 h 76200"/>
                <a:gd name="connsiteX6" fmla="*/ 11430 w 76200"/>
                <a:gd name="connsiteY6" fmla="*/ 53340 h 76200"/>
                <a:gd name="connsiteX7" fmla="*/ 11430 w 76200"/>
                <a:gd name="connsiteY7" fmla="*/ 73343 h 76200"/>
                <a:gd name="connsiteX8" fmla="*/ 31433 w 76200"/>
                <a:gd name="connsiteY8" fmla="*/ 73343 h 76200"/>
                <a:gd name="connsiteX9" fmla="*/ 41910 w 76200"/>
                <a:gd name="connsiteY9" fmla="*/ 62865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3343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8" y="5715"/>
                    <a:pt x="16193" y="5715"/>
                    <a:pt x="11430" y="11430"/>
                  </a:cubicBezTo>
                  <a:cubicBezTo>
                    <a:pt x="6668" y="17145"/>
                    <a:pt x="5715" y="26670"/>
                    <a:pt x="11430" y="31433"/>
                  </a:cubicBezTo>
                  <a:lnTo>
                    <a:pt x="21908" y="42863"/>
                  </a:lnTo>
                  <a:lnTo>
                    <a:pt x="11430" y="53340"/>
                  </a:lnTo>
                  <a:cubicBezTo>
                    <a:pt x="5715" y="59055"/>
                    <a:pt x="5715" y="68580"/>
                    <a:pt x="11430" y="73343"/>
                  </a:cubicBezTo>
                  <a:cubicBezTo>
                    <a:pt x="17145" y="78105"/>
                    <a:pt x="26670" y="79058"/>
                    <a:pt x="31433" y="73343"/>
                  </a:cubicBezTo>
                  <a:lnTo>
                    <a:pt x="41910" y="62865"/>
                  </a:lnTo>
                  <a:lnTo>
                    <a:pt x="52388" y="74295"/>
                  </a:lnTo>
                  <a:cubicBezTo>
                    <a:pt x="58102" y="80010"/>
                    <a:pt x="67627" y="80010"/>
                    <a:pt x="72390" y="74295"/>
                  </a:cubicBezTo>
                  <a:cubicBezTo>
                    <a:pt x="78105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9058" y="26670"/>
                    <a:pt x="79058" y="17145"/>
                    <a:pt x="73343" y="11430"/>
                  </a:cubicBezTo>
                  <a:cubicBezTo>
                    <a:pt x="67627" y="6668"/>
                    <a:pt x="58102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7A77D89-CA1F-44D5-AD5D-ADA7F9188893}"/>
                </a:ext>
              </a:extLst>
            </p:cNvPr>
            <p:cNvSpPr/>
            <p:nvPr/>
          </p:nvSpPr>
          <p:spPr>
            <a:xfrm>
              <a:off x="3262326" y="125893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03D679CD-833A-472E-9970-02A36D0A22C6}"/>
                </a:ext>
              </a:extLst>
            </p:cNvPr>
            <p:cNvSpPr/>
            <p:nvPr/>
          </p:nvSpPr>
          <p:spPr>
            <a:xfrm>
              <a:off x="3594454" y="125893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7150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4810D72-960F-4278-AD71-28164075B230}"/>
                </a:ext>
              </a:extLst>
            </p:cNvPr>
            <p:cNvSpPr/>
            <p:nvPr/>
          </p:nvSpPr>
          <p:spPr>
            <a:xfrm>
              <a:off x="3926582" y="1258934"/>
              <a:ext cx="140381" cy="140381"/>
            </a:xfrm>
            <a:custGeom>
              <a:avLst/>
              <a:gdLst>
                <a:gd name="connsiteX0" fmla="*/ 52387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7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8 h 76200"/>
                <a:gd name="connsiteX13" fmla="*/ 61912 w 76200"/>
                <a:gd name="connsiteY13" fmla="*/ 41910 h 76200"/>
                <a:gd name="connsiteX14" fmla="*/ 72390 w 76200"/>
                <a:gd name="connsiteY14" fmla="*/ 31433 h 76200"/>
                <a:gd name="connsiteX15" fmla="*/ 72390 w 76200"/>
                <a:gd name="connsiteY15" fmla="*/ 11430 h 76200"/>
                <a:gd name="connsiteX16" fmla="*/ 52387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7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7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8105" y="66675"/>
                    <a:pt x="78105" y="57150"/>
                    <a:pt x="72390" y="52388"/>
                  </a:cubicBezTo>
                  <a:lnTo>
                    <a:pt x="61912" y="41910"/>
                  </a:lnTo>
                  <a:lnTo>
                    <a:pt x="72390" y="31433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6675" y="6668"/>
                    <a:pt x="58103" y="6668"/>
                    <a:pt x="52387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71472FAA-C5DD-4244-BC5C-18892EEC644D}"/>
                </a:ext>
              </a:extLst>
            </p:cNvPr>
            <p:cNvSpPr/>
            <p:nvPr/>
          </p:nvSpPr>
          <p:spPr>
            <a:xfrm>
              <a:off x="2099878" y="1451657"/>
              <a:ext cx="140381" cy="140381"/>
            </a:xfrm>
            <a:custGeom>
              <a:avLst/>
              <a:gdLst>
                <a:gd name="connsiteX0" fmla="*/ 53340 w 76200"/>
                <a:gd name="connsiteY0" fmla="*/ 11081 h 76200"/>
                <a:gd name="connsiteX1" fmla="*/ 42863 w 76200"/>
                <a:gd name="connsiteY1" fmla="*/ 22511 h 76200"/>
                <a:gd name="connsiteX2" fmla="*/ 32385 w 76200"/>
                <a:gd name="connsiteY2" fmla="*/ 11081 h 76200"/>
                <a:gd name="connsiteX3" fmla="*/ 11430 w 76200"/>
                <a:gd name="connsiteY3" fmla="*/ 11081 h 76200"/>
                <a:gd name="connsiteX4" fmla="*/ 11430 w 76200"/>
                <a:gd name="connsiteY4" fmla="*/ 31083 h 76200"/>
                <a:gd name="connsiteX5" fmla="*/ 21908 w 76200"/>
                <a:gd name="connsiteY5" fmla="*/ 41561 h 76200"/>
                <a:gd name="connsiteX6" fmla="*/ 11430 w 76200"/>
                <a:gd name="connsiteY6" fmla="*/ 52991 h 76200"/>
                <a:gd name="connsiteX7" fmla="*/ 11430 w 76200"/>
                <a:gd name="connsiteY7" fmla="*/ 72993 h 76200"/>
                <a:gd name="connsiteX8" fmla="*/ 32385 w 76200"/>
                <a:gd name="connsiteY8" fmla="*/ 73946 h 76200"/>
                <a:gd name="connsiteX9" fmla="*/ 42863 w 76200"/>
                <a:gd name="connsiteY9" fmla="*/ 63468 h 76200"/>
                <a:gd name="connsiteX10" fmla="*/ 53340 w 76200"/>
                <a:gd name="connsiteY10" fmla="*/ 73946 h 76200"/>
                <a:gd name="connsiteX11" fmla="*/ 74295 w 76200"/>
                <a:gd name="connsiteY11" fmla="*/ 73946 h 76200"/>
                <a:gd name="connsiteX12" fmla="*/ 74295 w 76200"/>
                <a:gd name="connsiteY12" fmla="*/ 53943 h 76200"/>
                <a:gd name="connsiteX13" fmla="*/ 63818 w 76200"/>
                <a:gd name="connsiteY13" fmla="*/ 42513 h 76200"/>
                <a:gd name="connsiteX14" fmla="*/ 74295 w 76200"/>
                <a:gd name="connsiteY14" fmla="*/ 32036 h 76200"/>
                <a:gd name="connsiteX15" fmla="*/ 74295 w 76200"/>
                <a:gd name="connsiteY15" fmla="*/ 11081 h 76200"/>
                <a:gd name="connsiteX16" fmla="*/ 53340 w 76200"/>
                <a:gd name="connsiteY16" fmla="*/ 110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3340" y="11081"/>
                  </a:moveTo>
                  <a:lnTo>
                    <a:pt x="42863" y="22511"/>
                  </a:lnTo>
                  <a:lnTo>
                    <a:pt x="32385" y="11081"/>
                  </a:lnTo>
                  <a:cubicBezTo>
                    <a:pt x="26670" y="6318"/>
                    <a:pt x="17145" y="6318"/>
                    <a:pt x="11430" y="11081"/>
                  </a:cubicBezTo>
                  <a:cubicBezTo>
                    <a:pt x="5715" y="15843"/>
                    <a:pt x="5715" y="26321"/>
                    <a:pt x="11430" y="31083"/>
                  </a:cubicBezTo>
                  <a:lnTo>
                    <a:pt x="21908" y="41561"/>
                  </a:lnTo>
                  <a:lnTo>
                    <a:pt x="11430" y="52991"/>
                  </a:lnTo>
                  <a:cubicBezTo>
                    <a:pt x="5715" y="58706"/>
                    <a:pt x="5715" y="68231"/>
                    <a:pt x="11430" y="72993"/>
                  </a:cubicBezTo>
                  <a:cubicBezTo>
                    <a:pt x="17145" y="77756"/>
                    <a:pt x="26670" y="79661"/>
                    <a:pt x="32385" y="73946"/>
                  </a:cubicBezTo>
                  <a:lnTo>
                    <a:pt x="42863" y="63468"/>
                  </a:lnTo>
                  <a:lnTo>
                    <a:pt x="53340" y="73946"/>
                  </a:lnTo>
                  <a:cubicBezTo>
                    <a:pt x="59055" y="79661"/>
                    <a:pt x="68580" y="79661"/>
                    <a:pt x="74295" y="73946"/>
                  </a:cubicBezTo>
                  <a:cubicBezTo>
                    <a:pt x="80010" y="68231"/>
                    <a:pt x="80010" y="58706"/>
                    <a:pt x="74295" y="53943"/>
                  </a:cubicBezTo>
                  <a:lnTo>
                    <a:pt x="63818" y="42513"/>
                  </a:lnTo>
                  <a:lnTo>
                    <a:pt x="74295" y="32036"/>
                  </a:lnTo>
                  <a:cubicBezTo>
                    <a:pt x="80010" y="26321"/>
                    <a:pt x="80010" y="16796"/>
                    <a:pt x="74295" y="11081"/>
                  </a:cubicBezTo>
                  <a:cubicBezTo>
                    <a:pt x="68580" y="5366"/>
                    <a:pt x="59055" y="6318"/>
                    <a:pt x="53340" y="1108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E8C48866-DEF8-4FFD-BD67-8DED2E2C5129}"/>
                </a:ext>
              </a:extLst>
            </p:cNvPr>
            <p:cNvSpPr/>
            <p:nvPr/>
          </p:nvSpPr>
          <p:spPr>
            <a:xfrm>
              <a:off x="2432006" y="145101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AB4AFC11-A64F-4B4F-B9C2-1AC02C45DF6F}"/>
                </a:ext>
              </a:extLst>
            </p:cNvPr>
            <p:cNvSpPr/>
            <p:nvPr/>
          </p:nvSpPr>
          <p:spPr>
            <a:xfrm>
              <a:off x="2764134" y="145101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3342 w 76200"/>
                <a:gd name="connsiteY11" fmla="*/ 74295 h 76200"/>
                <a:gd name="connsiteX12" fmla="*/ 73342 w 76200"/>
                <a:gd name="connsiteY12" fmla="*/ 54293 h 76200"/>
                <a:gd name="connsiteX13" fmla="*/ 62865 w 76200"/>
                <a:gd name="connsiteY13" fmla="*/ 43815 h 76200"/>
                <a:gd name="connsiteX14" fmla="*/ 73342 w 76200"/>
                <a:gd name="connsiteY14" fmla="*/ 33338 h 76200"/>
                <a:gd name="connsiteX15" fmla="*/ 73342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7153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3342" y="74295"/>
                  </a:cubicBezTo>
                  <a:cubicBezTo>
                    <a:pt x="79058" y="68580"/>
                    <a:pt x="79058" y="59055"/>
                    <a:pt x="73342" y="54293"/>
                  </a:cubicBezTo>
                  <a:lnTo>
                    <a:pt x="62865" y="43815"/>
                  </a:lnTo>
                  <a:lnTo>
                    <a:pt x="73342" y="33338"/>
                  </a:lnTo>
                  <a:cubicBezTo>
                    <a:pt x="79058" y="27623"/>
                    <a:pt x="79058" y="18098"/>
                    <a:pt x="73342" y="13335"/>
                  </a:cubicBezTo>
                  <a:cubicBezTo>
                    <a:pt x="67628" y="6668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F82D5A81-9F9F-4802-B744-BE0281A8CE6F}"/>
                </a:ext>
              </a:extLst>
            </p:cNvPr>
            <p:cNvSpPr/>
            <p:nvPr/>
          </p:nvSpPr>
          <p:spPr>
            <a:xfrm>
              <a:off x="3096262" y="145101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2863 h 76200"/>
                <a:gd name="connsiteX6" fmla="*/ 11430 w 76200"/>
                <a:gd name="connsiteY6" fmla="*/ 53340 h 76200"/>
                <a:gd name="connsiteX7" fmla="*/ 11430 w 76200"/>
                <a:gd name="connsiteY7" fmla="*/ 73343 h 76200"/>
                <a:gd name="connsiteX8" fmla="*/ 31433 w 76200"/>
                <a:gd name="connsiteY8" fmla="*/ 73343 h 76200"/>
                <a:gd name="connsiteX9" fmla="*/ 41910 w 76200"/>
                <a:gd name="connsiteY9" fmla="*/ 62865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3343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8" y="5715"/>
                    <a:pt x="16193" y="5715"/>
                    <a:pt x="11430" y="11430"/>
                  </a:cubicBezTo>
                  <a:cubicBezTo>
                    <a:pt x="6668" y="17145"/>
                    <a:pt x="5715" y="26670"/>
                    <a:pt x="11430" y="31433"/>
                  </a:cubicBezTo>
                  <a:lnTo>
                    <a:pt x="21908" y="42863"/>
                  </a:lnTo>
                  <a:lnTo>
                    <a:pt x="11430" y="53340"/>
                  </a:lnTo>
                  <a:cubicBezTo>
                    <a:pt x="5715" y="59055"/>
                    <a:pt x="5715" y="68580"/>
                    <a:pt x="11430" y="73343"/>
                  </a:cubicBezTo>
                  <a:cubicBezTo>
                    <a:pt x="17145" y="78105"/>
                    <a:pt x="26670" y="79058"/>
                    <a:pt x="31433" y="73343"/>
                  </a:cubicBezTo>
                  <a:lnTo>
                    <a:pt x="41910" y="62865"/>
                  </a:lnTo>
                  <a:lnTo>
                    <a:pt x="52388" y="74295"/>
                  </a:lnTo>
                  <a:cubicBezTo>
                    <a:pt x="58102" y="80010"/>
                    <a:pt x="67627" y="80010"/>
                    <a:pt x="72390" y="74295"/>
                  </a:cubicBezTo>
                  <a:cubicBezTo>
                    <a:pt x="78105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9058" y="26670"/>
                    <a:pt x="79058" y="17145"/>
                    <a:pt x="73343" y="11430"/>
                  </a:cubicBezTo>
                  <a:cubicBezTo>
                    <a:pt x="67627" y="6668"/>
                    <a:pt x="58102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D00A8C5F-C907-47C9-A3A9-3056A3FA8062}"/>
                </a:ext>
              </a:extLst>
            </p:cNvPr>
            <p:cNvSpPr/>
            <p:nvPr/>
          </p:nvSpPr>
          <p:spPr>
            <a:xfrm>
              <a:off x="3428390" y="145101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168BA3D-5871-44E3-AA5C-57A6E9AAC956}"/>
                </a:ext>
              </a:extLst>
            </p:cNvPr>
            <p:cNvSpPr/>
            <p:nvPr/>
          </p:nvSpPr>
          <p:spPr>
            <a:xfrm>
              <a:off x="3760518" y="145101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7150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34BA3E9C-4C64-4D91-A0F0-0EDBEE79596C}"/>
                </a:ext>
              </a:extLst>
            </p:cNvPr>
            <p:cNvSpPr/>
            <p:nvPr/>
          </p:nvSpPr>
          <p:spPr>
            <a:xfrm>
              <a:off x="4092647" y="1451014"/>
              <a:ext cx="140381" cy="140381"/>
            </a:xfrm>
            <a:custGeom>
              <a:avLst/>
              <a:gdLst>
                <a:gd name="connsiteX0" fmla="*/ 52387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7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8 h 76200"/>
                <a:gd name="connsiteX13" fmla="*/ 61912 w 76200"/>
                <a:gd name="connsiteY13" fmla="*/ 41910 h 76200"/>
                <a:gd name="connsiteX14" fmla="*/ 72390 w 76200"/>
                <a:gd name="connsiteY14" fmla="*/ 31433 h 76200"/>
                <a:gd name="connsiteX15" fmla="*/ 72390 w 76200"/>
                <a:gd name="connsiteY15" fmla="*/ 11430 h 76200"/>
                <a:gd name="connsiteX16" fmla="*/ 52387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7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7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8105" y="66675"/>
                    <a:pt x="78105" y="57150"/>
                    <a:pt x="72390" y="52388"/>
                  </a:cubicBezTo>
                  <a:lnTo>
                    <a:pt x="61912" y="41910"/>
                  </a:lnTo>
                  <a:lnTo>
                    <a:pt x="72390" y="31433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6675" y="6668"/>
                    <a:pt x="58103" y="6668"/>
                    <a:pt x="52387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D75A0E41-F8EA-4685-8AA9-DA36E4A7F0D7}"/>
                </a:ext>
              </a:extLst>
            </p:cNvPr>
            <p:cNvSpPr/>
            <p:nvPr/>
          </p:nvSpPr>
          <p:spPr>
            <a:xfrm>
              <a:off x="1612709" y="1643738"/>
              <a:ext cx="140381" cy="140381"/>
            </a:xfrm>
            <a:custGeom>
              <a:avLst/>
              <a:gdLst>
                <a:gd name="connsiteX0" fmla="*/ 53340 w 76200"/>
                <a:gd name="connsiteY0" fmla="*/ 11081 h 76200"/>
                <a:gd name="connsiteX1" fmla="*/ 42863 w 76200"/>
                <a:gd name="connsiteY1" fmla="*/ 22511 h 76200"/>
                <a:gd name="connsiteX2" fmla="*/ 32385 w 76200"/>
                <a:gd name="connsiteY2" fmla="*/ 11081 h 76200"/>
                <a:gd name="connsiteX3" fmla="*/ 11430 w 76200"/>
                <a:gd name="connsiteY3" fmla="*/ 11081 h 76200"/>
                <a:gd name="connsiteX4" fmla="*/ 11430 w 76200"/>
                <a:gd name="connsiteY4" fmla="*/ 31083 h 76200"/>
                <a:gd name="connsiteX5" fmla="*/ 21908 w 76200"/>
                <a:gd name="connsiteY5" fmla="*/ 41561 h 76200"/>
                <a:gd name="connsiteX6" fmla="*/ 11430 w 76200"/>
                <a:gd name="connsiteY6" fmla="*/ 52991 h 76200"/>
                <a:gd name="connsiteX7" fmla="*/ 11430 w 76200"/>
                <a:gd name="connsiteY7" fmla="*/ 72993 h 76200"/>
                <a:gd name="connsiteX8" fmla="*/ 32385 w 76200"/>
                <a:gd name="connsiteY8" fmla="*/ 73946 h 76200"/>
                <a:gd name="connsiteX9" fmla="*/ 42863 w 76200"/>
                <a:gd name="connsiteY9" fmla="*/ 63468 h 76200"/>
                <a:gd name="connsiteX10" fmla="*/ 53340 w 76200"/>
                <a:gd name="connsiteY10" fmla="*/ 73946 h 76200"/>
                <a:gd name="connsiteX11" fmla="*/ 74295 w 76200"/>
                <a:gd name="connsiteY11" fmla="*/ 73946 h 76200"/>
                <a:gd name="connsiteX12" fmla="*/ 74295 w 76200"/>
                <a:gd name="connsiteY12" fmla="*/ 53943 h 76200"/>
                <a:gd name="connsiteX13" fmla="*/ 63818 w 76200"/>
                <a:gd name="connsiteY13" fmla="*/ 42513 h 76200"/>
                <a:gd name="connsiteX14" fmla="*/ 74295 w 76200"/>
                <a:gd name="connsiteY14" fmla="*/ 32036 h 76200"/>
                <a:gd name="connsiteX15" fmla="*/ 74295 w 76200"/>
                <a:gd name="connsiteY15" fmla="*/ 11081 h 76200"/>
                <a:gd name="connsiteX16" fmla="*/ 53340 w 76200"/>
                <a:gd name="connsiteY16" fmla="*/ 110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3340" y="11081"/>
                  </a:moveTo>
                  <a:lnTo>
                    <a:pt x="42863" y="22511"/>
                  </a:lnTo>
                  <a:lnTo>
                    <a:pt x="32385" y="11081"/>
                  </a:lnTo>
                  <a:cubicBezTo>
                    <a:pt x="26670" y="6318"/>
                    <a:pt x="17145" y="6318"/>
                    <a:pt x="11430" y="11081"/>
                  </a:cubicBezTo>
                  <a:cubicBezTo>
                    <a:pt x="5715" y="15843"/>
                    <a:pt x="5715" y="26321"/>
                    <a:pt x="11430" y="31083"/>
                  </a:cubicBezTo>
                  <a:lnTo>
                    <a:pt x="21908" y="41561"/>
                  </a:lnTo>
                  <a:lnTo>
                    <a:pt x="11430" y="52991"/>
                  </a:lnTo>
                  <a:cubicBezTo>
                    <a:pt x="5715" y="58706"/>
                    <a:pt x="5715" y="68231"/>
                    <a:pt x="11430" y="72993"/>
                  </a:cubicBezTo>
                  <a:cubicBezTo>
                    <a:pt x="17145" y="77756"/>
                    <a:pt x="26670" y="79661"/>
                    <a:pt x="32385" y="73946"/>
                  </a:cubicBezTo>
                  <a:lnTo>
                    <a:pt x="42863" y="63468"/>
                  </a:lnTo>
                  <a:lnTo>
                    <a:pt x="53340" y="73946"/>
                  </a:lnTo>
                  <a:cubicBezTo>
                    <a:pt x="59055" y="79661"/>
                    <a:pt x="68580" y="79661"/>
                    <a:pt x="74295" y="73946"/>
                  </a:cubicBezTo>
                  <a:cubicBezTo>
                    <a:pt x="80010" y="68231"/>
                    <a:pt x="80010" y="58706"/>
                    <a:pt x="74295" y="53943"/>
                  </a:cubicBezTo>
                  <a:lnTo>
                    <a:pt x="63818" y="42513"/>
                  </a:lnTo>
                  <a:lnTo>
                    <a:pt x="74295" y="32036"/>
                  </a:lnTo>
                  <a:cubicBezTo>
                    <a:pt x="80010" y="26321"/>
                    <a:pt x="80010" y="16796"/>
                    <a:pt x="74295" y="11081"/>
                  </a:cubicBezTo>
                  <a:cubicBezTo>
                    <a:pt x="68580" y="5366"/>
                    <a:pt x="59055" y="6318"/>
                    <a:pt x="53340" y="1108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0F1C5F4D-4B54-484F-9311-D11052FDB86E}"/>
                </a:ext>
              </a:extLst>
            </p:cNvPr>
            <p:cNvSpPr/>
            <p:nvPr/>
          </p:nvSpPr>
          <p:spPr>
            <a:xfrm>
              <a:off x="1933814" y="1643095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58DF78AF-3E52-4BE5-92A7-E6F13A39FC84}"/>
                </a:ext>
              </a:extLst>
            </p:cNvPr>
            <p:cNvSpPr/>
            <p:nvPr/>
          </p:nvSpPr>
          <p:spPr>
            <a:xfrm>
              <a:off x="2265942" y="1643095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3342 w 76200"/>
                <a:gd name="connsiteY11" fmla="*/ 74295 h 76200"/>
                <a:gd name="connsiteX12" fmla="*/ 73342 w 76200"/>
                <a:gd name="connsiteY12" fmla="*/ 54293 h 76200"/>
                <a:gd name="connsiteX13" fmla="*/ 62865 w 76200"/>
                <a:gd name="connsiteY13" fmla="*/ 43815 h 76200"/>
                <a:gd name="connsiteX14" fmla="*/ 73342 w 76200"/>
                <a:gd name="connsiteY14" fmla="*/ 33338 h 76200"/>
                <a:gd name="connsiteX15" fmla="*/ 73342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7153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3342" y="74295"/>
                  </a:cubicBezTo>
                  <a:cubicBezTo>
                    <a:pt x="79058" y="68580"/>
                    <a:pt x="79058" y="59055"/>
                    <a:pt x="73342" y="54293"/>
                  </a:cubicBezTo>
                  <a:lnTo>
                    <a:pt x="62865" y="43815"/>
                  </a:lnTo>
                  <a:lnTo>
                    <a:pt x="73342" y="33338"/>
                  </a:lnTo>
                  <a:cubicBezTo>
                    <a:pt x="79058" y="27623"/>
                    <a:pt x="79058" y="18098"/>
                    <a:pt x="73342" y="13335"/>
                  </a:cubicBezTo>
                  <a:cubicBezTo>
                    <a:pt x="67628" y="6668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E5217E7-894B-47C5-A4A5-F50321E0E861}"/>
                </a:ext>
              </a:extLst>
            </p:cNvPr>
            <p:cNvSpPr/>
            <p:nvPr/>
          </p:nvSpPr>
          <p:spPr>
            <a:xfrm>
              <a:off x="2598070" y="1643095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2863 h 76200"/>
                <a:gd name="connsiteX6" fmla="*/ 11430 w 76200"/>
                <a:gd name="connsiteY6" fmla="*/ 53340 h 76200"/>
                <a:gd name="connsiteX7" fmla="*/ 11430 w 76200"/>
                <a:gd name="connsiteY7" fmla="*/ 73343 h 76200"/>
                <a:gd name="connsiteX8" fmla="*/ 31433 w 76200"/>
                <a:gd name="connsiteY8" fmla="*/ 73343 h 76200"/>
                <a:gd name="connsiteX9" fmla="*/ 41910 w 76200"/>
                <a:gd name="connsiteY9" fmla="*/ 62865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3343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8" y="5715"/>
                    <a:pt x="16193" y="5715"/>
                    <a:pt x="11430" y="11430"/>
                  </a:cubicBezTo>
                  <a:cubicBezTo>
                    <a:pt x="6668" y="17145"/>
                    <a:pt x="5715" y="26670"/>
                    <a:pt x="11430" y="31433"/>
                  </a:cubicBezTo>
                  <a:lnTo>
                    <a:pt x="21908" y="42863"/>
                  </a:lnTo>
                  <a:lnTo>
                    <a:pt x="11430" y="53340"/>
                  </a:lnTo>
                  <a:cubicBezTo>
                    <a:pt x="5715" y="59055"/>
                    <a:pt x="5715" y="68580"/>
                    <a:pt x="11430" y="73343"/>
                  </a:cubicBezTo>
                  <a:cubicBezTo>
                    <a:pt x="17145" y="78105"/>
                    <a:pt x="26670" y="79058"/>
                    <a:pt x="31433" y="73343"/>
                  </a:cubicBezTo>
                  <a:lnTo>
                    <a:pt x="41910" y="62865"/>
                  </a:lnTo>
                  <a:lnTo>
                    <a:pt x="52388" y="74295"/>
                  </a:lnTo>
                  <a:cubicBezTo>
                    <a:pt x="58102" y="80010"/>
                    <a:pt x="67627" y="80010"/>
                    <a:pt x="72390" y="74295"/>
                  </a:cubicBezTo>
                  <a:cubicBezTo>
                    <a:pt x="78105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9058" y="26670"/>
                    <a:pt x="79058" y="17145"/>
                    <a:pt x="73343" y="11430"/>
                  </a:cubicBezTo>
                  <a:cubicBezTo>
                    <a:pt x="67627" y="6668"/>
                    <a:pt x="58102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18E9358F-C045-4D59-82FD-D6571C4B3305}"/>
                </a:ext>
              </a:extLst>
            </p:cNvPr>
            <p:cNvSpPr/>
            <p:nvPr/>
          </p:nvSpPr>
          <p:spPr>
            <a:xfrm>
              <a:off x="2930198" y="1643095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DACC6330-E3C5-4629-91EC-DF98BAD6CFCB}"/>
                </a:ext>
              </a:extLst>
            </p:cNvPr>
            <p:cNvSpPr/>
            <p:nvPr/>
          </p:nvSpPr>
          <p:spPr>
            <a:xfrm>
              <a:off x="3262326" y="1643095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7150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F36426AE-FAD8-4CD1-9C49-CF89FEDDFCD5}"/>
                </a:ext>
              </a:extLst>
            </p:cNvPr>
            <p:cNvSpPr/>
            <p:nvPr/>
          </p:nvSpPr>
          <p:spPr>
            <a:xfrm>
              <a:off x="3594454" y="1643095"/>
              <a:ext cx="140381" cy="140381"/>
            </a:xfrm>
            <a:custGeom>
              <a:avLst/>
              <a:gdLst>
                <a:gd name="connsiteX0" fmla="*/ 52387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7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8 h 76200"/>
                <a:gd name="connsiteX13" fmla="*/ 61912 w 76200"/>
                <a:gd name="connsiteY13" fmla="*/ 41910 h 76200"/>
                <a:gd name="connsiteX14" fmla="*/ 72390 w 76200"/>
                <a:gd name="connsiteY14" fmla="*/ 31433 h 76200"/>
                <a:gd name="connsiteX15" fmla="*/ 72390 w 76200"/>
                <a:gd name="connsiteY15" fmla="*/ 11430 h 76200"/>
                <a:gd name="connsiteX16" fmla="*/ 52387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7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7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8105" y="66675"/>
                    <a:pt x="78105" y="57150"/>
                    <a:pt x="72390" y="52388"/>
                  </a:cubicBezTo>
                  <a:lnTo>
                    <a:pt x="61912" y="41910"/>
                  </a:lnTo>
                  <a:lnTo>
                    <a:pt x="72390" y="31433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6675" y="6668"/>
                    <a:pt x="58103" y="6668"/>
                    <a:pt x="52387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FF8A386-A6FB-49AD-BCFC-36E0C9313D04}"/>
              </a:ext>
            </a:extLst>
          </p:cNvPr>
          <p:cNvGrpSpPr/>
          <p:nvPr/>
        </p:nvGrpSpPr>
        <p:grpSpPr>
          <a:xfrm>
            <a:off x="781728" y="1123768"/>
            <a:ext cx="2620319" cy="525185"/>
            <a:chOff x="1612709" y="1258934"/>
            <a:chExt cx="2620319" cy="525185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C46751B0-9771-4B5A-9B09-15D1F5EFB577}"/>
                </a:ext>
              </a:extLst>
            </p:cNvPr>
            <p:cNvSpPr/>
            <p:nvPr/>
          </p:nvSpPr>
          <p:spPr>
            <a:xfrm>
              <a:off x="1933814" y="1259577"/>
              <a:ext cx="140381" cy="140381"/>
            </a:xfrm>
            <a:custGeom>
              <a:avLst/>
              <a:gdLst>
                <a:gd name="connsiteX0" fmla="*/ 53340 w 76200"/>
                <a:gd name="connsiteY0" fmla="*/ 11081 h 76200"/>
                <a:gd name="connsiteX1" fmla="*/ 42863 w 76200"/>
                <a:gd name="connsiteY1" fmla="*/ 22511 h 76200"/>
                <a:gd name="connsiteX2" fmla="*/ 32385 w 76200"/>
                <a:gd name="connsiteY2" fmla="*/ 11081 h 76200"/>
                <a:gd name="connsiteX3" fmla="*/ 11430 w 76200"/>
                <a:gd name="connsiteY3" fmla="*/ 11081 h 76200"/>
                <a:gd name="connsiteX4" fmla="*/ 11430 w 76200"/>
                <a:gd name="connsiteY4" fmla="*/ 31083 h 76200"/>
                <a:gd name="connsiteX5" fmla="*/ 21908 w 76200"/>
                <a:gd name="connsiteY5" fmla="*/ 41561 h 76200"/>
                <a:gd name="connsiteX6" fmla="*/ 11430 w 76200"/>
                <a:gd name="connsiteY6" fmla="*/ 52991 h 76200"/>
                <a:gd name="connsiteX7" fmla="*/ 11430 w 76200"/>
                <a:gd name="connsiteY7" fmla="*/ 72993 h 76200"/>
                <a:gd name="connsiteX8" fmla="*/ 32385 w 76200"/>
                <a:gd name="connsiteY8" fmla="*/ 73946 h 76200"/>
                <a:gd name="connsiteX9" fmla="*/ 42863 w 76200"/>
                <a:gd name="connsiteY9" fmla="*/ 63468 h 76200"/>
                <a:gd name="connsiteX10" fmla="*/ 53340 w 76200"/>
                <a:gd name="connsiteY10" fmla="*/ 73946 h 76200"/>
                <a:gd name="connsiteX11" fmla="*/ 74295 w 76200"/>
                <a:gd name="connsiteY11" fmla="*/ 73946 h 76200"/>
                <a:gd name="connsiteX12" fmla="*/ 74295 w 76200"/>
                <a:gd name="connsiteY12" fmla="*/ 53943 h 76200"/>
                <a:gd name="connsiteX13" fmla="*/ 63818 w 76200"/>
                <a:gd name="connsiteY13" fmla="*/ 42513 h 76200"/>
                <a:gd name="connsiteX14" fmla="*/ 74295 w 76200"/>
                <a:gd name="connsiteY14" fmla="*/ 32036 h 76200"/>
                <a:gd name="connsiteX15" fmla="*/ 74295 w 76200"/>
                <a:gd name="connsiteY15" fmla="*/ 11081 h 76200"/>
                <a:gd name="connsiteX16" fmla="*/ 53340 w 76200"/>
                <a:gd name="connsiteY16" fmla="*/ 110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3340" y="11081"/>
                  </a:moveTo>
                  <a:lnTo>
                    <a:pt x="42863" y="22511"/>
                  </a:lnTo>
                  <a:lnTo>
                    <a:pt x="32385" y="11081"/>
                  </a:lnTo>
                  <a:cubicBezTo>
                    <a:pt x="26670" y="6318"/>
                    <a:pt x="17145" y="6318"/>
                    <a:pt x="11430" y="11081"/>
                  </a:cubicBezTo>
                  <a:cubicBezTo>
                    <a:pt x="5715" y="15843"/>
                    <a:pt x="5715" y="26321"/>
                    <a:pt x="11430" y="31083"/>
                  </a:cubicBezTo>
                  <a:lnTo>
                    <a:pt x="21908" y="41561"/>
                  </a:lnTo>
                  <a:lnTo>
                    <a:pt x="11430" y="52991"/>
                  </a:lnTo>
                  <a:cubicBezTo>
                    <a:pt x="5715" y="58706"/>
                    <a:pt x="5715" y="68231"/>
                    <a:pt x="11430" y="72993"/>
                  </a:cubicBezTo>
                  <a:cubicBezTo>
                    <a:pt x="17145" y="77756"/>
                    <a:pt x="26670" y="79661"/>
                    <a:pt x="32385" y="73946"/>
                  </a:cubicBezTo>
                  <a:lnTo>
                    <a:pt x="42863" y="63468"/>
                  </a:lnTo>
                  <a:lnTo>
                    <a:pt x="53340" y="73946"/>
                  </a:lnTo>
                  <a:cubicBezTo>
                    <a:pt x="59055" y="79661"/>
                    <a:pt x="68580" y="79661"/>
                    <a:pt x="74295" y="73946"/>
                  </a:cubicBezTo>
                  <a:cubicBezTo>
                    <a:pt x="80010" y="68231"/>
                    <a:pt x="80010" y="58706"/>
                    <a:pt x="74295" y="53943"/>
                  </a:cubicBezTo>
                  <a:lnTo>
                    <a:pt x="63818" y="42513"/>
                  </a:lnTo>
                  <a:lnTo>
                    <a:pt x="74295" y="32036"/>
                  </a:lnTo>
                  <a:cubicBezTo>
                    <a:pt x="80010" y="26321"/>
                    <a:pt x="80010" y="16796"/>
                    <a:pt x="74295" y="11081"/>
                  </a:cubicBezTo>
                  <a:cubicBezTo>
                    <a:pt x="68580" y="5366"/>
                    <a:pt x="59055" y="6318"/>
                    <a:pt x="53340" y="1108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069E6C42-F3E9-4C71-AD84-B26655FC82FE}"/>
                </a:ext>
              </a:extLst>
            </p:cNvPr>
            <p:cNvSpPr/>
            <p:nvPr/>
          </p:nvSpPr>
          <p:spPr>
            <a:xfrm>
              <a:off x="2265942" y="125893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EB3A0BDD-C604-4E10-AB2F-5A1CBE25F995}"/>
                </a:ext>
              </a:extLst>
            </p:cNvPr>
            <p:cNvSpPr/>
            <p:nvPr/>
          </p:nvSpPr>
          <p:spPr>
            <a:xfrm>
              <a:off x="3594454" y="125893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7150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89DAB859-AAF2-43D1-8D45-444552D2D4B0}"/>
                </a:ext>
              </a:extLst>
            </p:cNvPr>
            <p:cNvSpPr/>
            <p:nvPr/>
          </p:nvSpPr>
          <p:spPr>
            <a:xfrm>
              <a:off x="3926582" y="1258934"/>
              <a:ext cx="140381" cy="140381"/>
            </a:xfrm>
            <a:custGeom>
              <a:avLst/>
              <a:gdLst>
                <a:gd name="connsiteX0" fmla="*/ 52387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7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8 h 76200"/>
                <a:gd name="connsiteX13" fmla="*/ 61912 w 76200"/>
                <a:gd name="connsiteY13" fmla="*/ 41910 h 76200"/>
                <a:gd name="connsiteX14" fmla="*/ 72390 w 76200"/>
                <a:gd name="connsiteY14" fmla="*/ 31433 h 76200"/>
                <a:gd name="connsiteX15" fmla="*/ 72390 w 76200"/>
                <a:gd name="connsiteY15" fmla="*/ 11430 h 76200"/>
                <a:gd name="connsiteX16" fmla="*/ 52387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7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7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8105" y="66675"/>
                    <a:pt x="78105" y="57150"/>
                    <a:pt x="72390" y="52388"/>
                  </a:cubicBezTo>
                  <a:lnTo>
                    <a:pt x="61912" y="41910"/>
                  </a:lnTo>
                  <a:lnTo>
                    <a:pt x="72390" y="31433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6675" y="6668"/>
                    <a:pt x="58103" y="6668"/>
                    <a:pt x="52387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25F41C7B-2525-4D6B-A836-0B77408F5E29}"/>
                </a:ext>
              </a:extLst>
            </p:cNvPr>
            <p:cNvSpPr/>
            <p:nvPr/>
          </p:nvSpPr>
          <p:spPr>
            <a:xfrm>
              <a:off x="2099878" y="1451657"/>
              <a:ext cx="140381" cy="140381"/>
            </a:xfrm>
            <a:custGeom>
              <a:avLst/>
              <a:gdLst>
                <a:gd name="connsiteX0" fmla="*/ 53340 w 76200"/>
                <a:gd name="connsiteY0" fmla="*/ 11081 h 76200"/>
                <a:gd name="connsiteX1" fmla="*/ 42863 w 76200"/>
                <a:gd name="connsiteY1" fmla="*/ 22511 h 76200"/>
                <a:gd name="connsiteX2" fmla="*/ 32385 w 76200"/>
                <a:gd name="connsiteY2" fmla="*/ 11081 h 76200"/>
                <a:gd name="connsiteX3" fmla="*/ 11430 w 76200"/>
                <a:gd name="connsiteY3" fmla="*/ 11081 h 76200"/>
                <a:gd name="connsiteX4" fmla="*/ 11430 w 76200"/>
                <a:gd name="connsiteY4" fmla="*/ 31083 h 76200"/>
                <a:gd name="connsiteX5" fmla="*/ 21908 w 76200"/>
                <a:gd name="connsiteY5" fmla="*/ 41561 h 76200"/>
                <a:gd name="connsiteX6" fmla="*/ 11430 w 76200"/>
                <a:gd name="connsiteY6" fmla="*/ 52991 h 76200"/>
                <a:gd name="connsiteX7" fmla="*/ 11430 w 76200"/>
                <a:gd name="connsiteY7" fmla="*/ 72993 h 76200"/>
                <a:gd name="connsiteX8" fmla="*/ 32385 w 76200"/>
                <a:gd name="connsiteY8" fmla="*/ 73946 h 76200"/>
                <a:gd name="connsiteX9" fmla="*/ 42863 w 76200"/>
                <a:gd name="connsiteY9" fmla="*/ 63468 h 76200"/>
                <a:gd name="connsiteX10" fmla="*/ 53340 w 76200"/>
                <a:gd name="connsiteY10" fmla="*/ 73946 h 76200"/>
                <a:gd name="connsiteX11" fmla="*/ 74295 w 76200"/>
                <a:gd name="connsiteY11" fmla="*/ 73946 h 76200"/>
                <a:gd name="connsiteX12" fmla="*/ 74295 w 76200"/>
                <a:gd name="connsiteY12" fmla="*/ 53943 h 76200"/>
                <a:gd name="connsiteX13" fmla="*/ 63818 w 76200"/>
                <a:gd name="connsiteY13" fmla="*/ 42513 h 76200"/>
                <a:gd name="connsiteX14" fmla="*/ 74295 w 76200"/>
                <a:gd name="connsiteY14" fmla="*/ 32036 h 76200"/>
                <a:gd name="connsiteX15" fmla="*/ 74295 w 76200"/>
                <a:gd name="connsiteY15" fmla="*/ 11081 h 76200"/>
                <a:gd name="connsiteX16" fmla="*/ 53340 w 76200"/>
                <a:gd name="connsiteY16" fmla="*/ 110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3340" y="11081"/>
                  </a:moveTo>
                  <a:lnTo>
                    <a:pt x="42863" y="22511"/>
                  </a:lnTo>
                  <a:lnTo>
                    <a:pt x="32385" y="11081"/>
                  </a:lnTo>
                  <a:cubicBezTo>
                    <a:pt x="26670" y="6318"/>
                    <a:pt x="17145" y="6318"/>
                    <a:pt x="11430" y="11081"/>
                  </a:cubicBezTo>
                  <a:cubicBezTo>
                    <a:pt x="5715" y="15843"/>
                    <a:pt x="5715" y="26321"/>
                    <a:pt x="11430" y="31083"/>
                  </a:cubicBezTo>
                  <a:lnTo>
                    <a:pt x="21908" y="41561"/>
                  </a:lnTo>
                  <a:lnTo>
                    <a:pt x="11430" y="52991"/>
                  </a:lnTo>
                  <a:cubicBezTo>
                    <a:pt x="5715" y="58706"/>
                    <a:pt x="5715" y="68231"/>
                    <a:pt x="11430" y="72993"/>
                  </a:cubicBezTo>
                  <a:cubicBezTo>
                    <a:pt x="17145" y="77756"/>
                    <a:pt x="26670" y="79661"/>
                    <a:pt x="32385" y="73946"/>
                  </a:cubicBezTo>
                  <a:lnTo>
                    <a:pt x="42863" y="63468"/>
                  </a:lnTo>
                  <a:lnTo>
                    <a:pt x="53340" y="73946"/>
                  </a:lnTo>
                  <a:cubicBezTo>
                    <a:pt x="59055" y="79661"/>
                    <a:pt x="68580" y="79661"/>
                    <a:pt x="74295" y="73946"/>
                  </a:cubicBezTo>
                  <a:cubicBezTo>
                    <a:pt x="80010" y="68231"/>
                    <a:pt x="80010" y="58706"/>
                    <a:pt x="74295" y="53943"/>
                  </a:cubicBezTo>
                  <a:lnTo>
                    <a:pt x="63818" y="42513"/>
                  </a:lnTo>
                  <a:lnTo>
                    <a:pt x="74295" y="32036"/>
                  </a:lnTo>
                  <a:cubicBezTo>
                    <a:pt x="80010" y="26321"/>
                    <a:pt x="80010" y="16796"/>
                    <a:pt x="74295" y="11081"/>
                  </a:cubicBezTo>
                  <a:cubicBezTo>
                    <a:pt x="68580" y="5366"/>
                    <a:pt x="59055" y="6318"/>
                    <a:pt x="53340" y="1108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AEB5D838-E33F-43B8-B77D-E2D9D393AF49}"/>
                </a:ext>
              </a:extLst>
            </p:cNvPr>
            <p:cNvSpPr/>
            <p:nvPr/>
          </p:nvSpPr>
          <p:spPr>
            <a:xfrm>
              <a:off x="2432006" y="145101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B240D9AB-93D6-4097-B60A-5A3C7A5B1F46}"/>
                </a:ext>
              </a:extLst>
            </p:cNvPr>
            <p:cNvSpPr/>
            <p:nvPr/>
          </p:nvSpPr>
          <p:spPr>
            <a:xfrm>
              <a:off x="3428390" y="145101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F87B3A4C-C20D-4A4B-B0C2-ED6776D14CCD}"/>
                </a:ext>
              </a:extLst>
            </p:cNvPr>
            <p:cNvSpPr/>
            <p:nvPr/>
          </p:nvSpPr>
          <p:spPr>
            <a:xfrm>
              <a:off x="3760518" y="145101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7150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F315136A-D1EF-4F37-A699-21B3293D307A}"/>
                </a:ext>
              </a:extLst>
            </p:cNvPr>
            <p:cNvSpPr/>
            <p:nvPr/>
          </p:nvSpPr>
          <p:spPr>
            <a:xfrm>
              <a:off x="4092647" y="1451014"/>
              <a:ext cx="140381" cy="140381"/>
            </a:xfrm>
            <a:custGeom>
              <a:avLst/>
              <a:gdLst>
                <a:gd name="connsiteX0" fmla="*/ 52387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7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8 h 76200"/>
                <a:gd name="connsiteX13" fmla="*/ 61912 w 76200"/>
                <a:gd name="connsiteY13" fmla="*/ 41910 h 76200"/>
                <a:gd name="connsiteX14" fmla="*/ 72390 w 76200"/>
                <a:gd name="connsiteY14" fmla="*/ 31433 h 76200"/>
                <a:gd name="connsiteX15" fmla="*/ 72390 w 76200"/>
                <a:gd name="connsiteY15" fmla="*/ 11430 h 76200"/>
                <a:gd name="connsiteX16" fmla="*/ 52387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7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7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8105" y="66675"/>
                    <a:pt x="78105" y="57150"/>
                    <a:pt x="72390" y="52388"/>
                  </a:cubicBezTo>
                  <a:lnTo>
                    <a:pt x="61912" y="41910"/>
                  </a:lnTo>
                  <a:lnTo>
                    <a:pt x="72390" y="31433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6675" y="6668"/>
                    <a:pt x="58103" y="6668"/>
                    <a:pt x="52387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133C342E-9F67-4CCC-8AE2-F4A9FFEF8AD8}"/>
                </a:ext>
              </a:extLst>
            </p:cNvPr>
            <p:cNvSpPr/>
            <p:nvPr/>
          </p:nvSpPr>
          <p:spPr>
            <a:xfrm>
              <a:off x="1612709" y="1643738"/>
              <a:ext cx="140381" cy="140381"/>
            </a:xfrm>
            <a:custGeom>
              <a:avLst/>
              <a:gdLst>
                <a:gd name="connsiteX0" fmla="*/ 53340 w 76200"/>
                <a:gd name="connsiteY0" fmla="*/ 11081 h 76200"/>
                <a:gd name="connsiteX1" fmla="*/ 42863 w 76200"/>
                <a:gd name="connsiteY1" fmla="*/ 22511 h 76200"/>
                <a:gd name="connsiteX2" fmla="*/ 32385 w 76200"/>
                <a:gd name="connsiteY2" fmla="*/ 11081 h 76200"/>
                <a:gd name="connsiteX3" fmla="*/ 11430 w 76200"/>
                <a:gd name="connsiteY3" fmla="*/ 11081 h 76200"/>
                <a:gd name="connsiteX4" fmla="*/ 11430 w 76200"/>
                <a:gd name="connsiteY4" fmla="*/ 31083 h 76200"/>
                <a:gd name="connsiteX5" fmla="*/ 21908 w 76200"/>
                <a:gd name="connsiteY5" fmla="*/ 41561 h 76200"/>
                <a:gd name="connsiteX6" fmla="*/ 11430 w 76200"/>
                <a:gd name="connsiteY6" fmla="*/ 52991 h 76200"/>
                <a:gd name="connsiteX7" fmla="*/ 11430 w 76200"/>
                <a:gd name="connsiteY7" fmla="*/ 72993 h 76200"/>
                <a:gd name="connsiteX8" fmla="*/ 32385 w 76200"/>
                <a:gd name="connsiteY8" fmla="*/ 73946 h 76200"/>
                <a:gd name="connsiteX9" fmla="*/ 42863 w 76200"/>
                <a:gd name="connsiteY9" fmla="*/ 63468 h 76200"/>
                <a:gd name="connsiteX10" fmla="*/ 53340 w 76200"/>
                <a:gd name="connsiteY10" fmla="*/ 73946 h 76200"/>
                <a:gd name="connsiteX11" fmla="*/ 74295 w 76200"/>
                <a:gd name="connsiteY11" fmla="*/ 73946 h 76200"/>
                <a:gd name="connsiteX12" fmla="*/ 74295 w 76200"/>
                <a:gd name="connsiteY12" fmla="*/ 53943 h 76200"/>
                <a:gd name="connsiteX13" fmla="*/ 63818 w 76200"/>
                <a:gd name="connsiteY13" fmla="*/ 42513 h 76200"/>
                <a:gd name="connsiteX14" fmla="*/ 74295 w 76200"/>
                <a:gd name="connsiteY14" fmla="*/ 32036 h 76200"/>
                <a:gd name="connsiteX15" fmla="*/ 74295 w 76200"/>
                <a:gd name="connsiteY15" fmla="*/ 11081 h 76200"/>
                <a:gd name="connsiteX16" fmla="*/ 53340 w 76200"/>
                <a:gd name="connsiteY16" fmla="*/ 110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3340" y="11081"/>
                  </a:moveTo>
                  <a:lnTo>
                    <a:pt x="42863" y="22511"/>
                  </a:lnTo>
                  <a:lnTo>
                    <a:pt x="32385" y="11081"/>
                  </a:lnTo>
                  <a:cubicBezTo>
                    <a:pt x="26670" y="6318"/>
                    <a:pt x="17145" y="6318"/>
                    <a:pt x="11430" y="11081"/>
                  </a:cubicBezTo>
                  <a:cubicBezTo>
                    <a:pt x="5715" y="15843"/>
                    <a:pt x="5715" y="26321"/>
                    <a:pt x="11430" y="31083"/>
                  </a:cubicBezTo>
                  <a:lnTo>
                    <a:pt x="21908" y="41561"/>
                  </a:lnTo>
                  <a:lnTo>
                    <a:pt x="11430" y="52991"/>
                  </a:lnTo>
                  <a:cubicBezTo>
                    <a:pt x="5715" y="58706"/>
                    <a:pt x="5715" y="68231"/>
                    <a:pt x="11430" y="72993"/>
                  </a:cubicBezTo>
                  <a:cubicBezTo>
                    <a:pt x="17145" y="77756"/>
                    <a:pt x="26670" y="79661"/>
                    <a:pt x="32385" y="73946"/>
                  </a:cubicBezTo>
                  <a:lnTo>
                    <a:pt x="42863" y="63468"/>
                  </a:lnTo>
                  <a:lnTo>
                    <a:pt x="53340" y="73946"/>
                  </a:lnTo>
                  <a:cubicBezTo>
                    <a:pt x="59055" y="79661"/>
                    <a:pt x="68580" y="79661"/>
                    <a:pt x="74295" y="73946"/>
                  </a:cubicBezTo>
                  <a:cubicBezTo>
                    <a:pt x="80010" y="68231"/>
                    <a:pt x="80010" y="58706"/>
                    <a:pt x="74295" y="53943"/>
                  </a:cubicBezTo>
                  <a:lnTo>
                    <a:pt x="63818" y="42513"/>
                  </a:lnTo>
                  <a:lnTo>
                    <a:pt x="74295" y="32036"/>
                  </a:lnTo>
                  <a:cubicBezTo>
                    <a:pt x="80010" y="26321"/>
                    <a:pt x="80010" y="16796"/>
                    <a:pt x="74295" y="11081"/>
                  </a:cubicBezTo>
                  <a:cubicBezTo>
                    <a:pt x="68580" y="5366"/>
                    <a:pt x="59055" y="6318"/>
                    <a:pt x="53340" y="1108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5940500F-E7B8-4051-A07F-0BB6E87A5F14}"/>
                </a:ext>
              </a:extLst>
            </p:cNvPr>
            <p:cNvSpPr/>
            <p:nvPr/>
          </p:nvSpPr>
          <p:spPr>
            <a:xfrm>
              <a:off x="1933814" y="1643095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76522742-B000-498D-907D-F7C331464A6F}"/>
                </a:ext>
              </a:extLst>
            </p:cNvPr>
            <p:cNvSpPr/>
            <p:nvPr/>
          </p:nvSpPr>
          <p:spPr>
            <a:xfrm>
              <a:off x="2265942" y="1643095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3342 w 76200"/>
                <a:gd name="connsiteY11" fmla="*/ 74295 h 76200"/>
                <a:gd name="connsiteX12" fmla="*/ 73342 w 76200"/>
                <a:gd name="connsiteY12" fmla="*/ 54293 h 76200"/>
                <a:gd name="connsiteX13" fmla="*/ 62865 w 76200"/>
                <a:gd name="connsiteY13" fmla="*/ 43815 h 76200"/>
                <a:gd name="connsiteX14" fmla="*/ 73342 w 76200"/>
                <a:gd name="connsiteY14" fmla="*/ 33338 h 76200"/>
                <a:gd name="connsiteX15" fmla="*/ 73342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7153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3342" y="74295"/>
                  </a:cubicBezTo>
                  <a:cubicBezTo>
                    <a:pt x="79058" y="68580"/>
                    <a:pt x="79058" y="59055"/>
                    <a:pt x="73342" y="54293"/>
                  </a:cubicBezTo>
                  <a:lnTo>
                    <a:pt x="62865" y="43815"/>
                  </a:lnTo>
                  <a:lnTo>
                    <a:pt x="73342" y="33338"/>
                  </a:lnTo>
                  <a:cubicBezTo>
                    <a:pt x="79058" y="27623"/>
                    <a:pt x="79058" y="18098"/>
                    <a:pt x="73342" y="13335"/>
                  </a:cubicBezTo>
                  <a:cubicBezTo>
                    <a:pt x="67628" y="6668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E56CB34E-C2FE-4833-A58F-3CBC2FF01E5B}"/>
                </a:ext>
              </a:extLst>
            </p:cNvPr>
            <p:cNvSpPr/>
            <p:nvPr/>
          </p:nvSpPr>
          <p:spPr>
            <a:xfrm>
              <a:off x="2598070" y="1643095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2863 h 76200"/>
                <a:gd name="connsiteX6" fmla="*/ 11430 w 76200"/>
                <a:gd name="connsiteY6" fmla="*/ 53340 h 76200"/>
                <a:gd name="connsiteX7" fmla="*/ 11430 w 76200"/>
                <a:gd name="connsiteY7" fmla="*/ 73343 h 76200"/>
                <a:gd name="connsiteX8" fmla="*/ 31433 w 76200"/>
                <a:gd name="connsiteY8" fmla="*/ 73343 h 76200"/>
                <a:gd name="connsiteX9" fmla="*/ 41910 w 76200"/>
                <a:gd name="connsiteY9" fmla="*/ 62865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3343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8" y="5715"/>
                    <a:pt x="16193" y="5715"/>
                    <a:pt x="11430" y="11430"/>
                  </a:cubicBezTo>
                  <a:cubicBezTo>
                    <a:pt x="6668" y="17145"/>
                    <a:pt x="5715" y="26670"/>
                    <a:pt x="11430" y="31433"/>
                  </a:cubicBezTo>
                  <a:lnTo>
                    <a:pt x="21908" y="42863"/>
                  </a:lnTo>
                  <a:lnTo>
                    <a:pt x="11430" y="53340"/>
                  </a:lnTo>
                  <a:cubicBezTo>
                    <a:pt x="5715" y="59055"/>
                    <a:pt x="5715" y="68580"/>
                    <a:pt x="11430" y="73343"/>
                  </a:cubicBezTo>
                  <a:cubicBezTo>
                    <a:pt x="17145" y="78105"/>
                    <a:pt x="26670" y="79058"/>
                    <a:pt x="31433" y="73343"/>
                  </a:cubicBezTo>
                  <a:lnTo>
                    <a:pt x="41910" y="62865"/>
                  </a:lnTo>
                  <a:lnTo>
                    <a:pt x="52388" y="74295"/>
                  </a:lnTo>
                  <a:cubicBezTo>
                    <a:pt x="58102" y="80010"/>
                    <a:pt x="67627" y="80010"/>
                    <a:pt x="72390" y="74295"/>
                  </a:cubicBezTo>
                  <a:cubicBezTo>
                    <a:pt x="78105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9058" y="26670"/>
                    <a:pt x="79058" y="17145"/>
                    <a:pt x="73343" y="11430"/>
                  </a:cubicBezTo>
                  <a:cubicBezTo>
                    <a:pt x="67627" y="6668"/>
                    <a:pt x="58102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8D2AC64-DDF4-47AF-967A-77D081F6E255}"/>
                </a:ext>
              </a:extLst>
            </p:cNvPr>
            <p:cNvSpPr/>
            <p:nvPr/>
          </p:nvSpPr>
          <p:spPr>
            <a:xfrm>
              <a:off x="3594454" y="1643095"/>
              <a:ext cx="140381" cy="140381"/>
            </a:xfrm>
            <a:custGeom>
              <a:avLst/>
              <a:gdLst>
                <a:gd name="connsiteX0" fmla="*/ 52387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7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8 h 76200"/>
                <a:gd name="connsiteX13" fmla="*/ 61912 w 76200"/>
                <a:gd name="connsiteY13" fmla="*/ 41910 h 76200"/>
                <a:gd name="connsiteX14" fmla="*/ 72390 w 76200"/>
                <a:gd name="connsiteY14" fmla="*/ 31433 h 76200"/>
                <a:gd name="connsiteX15" fmla="*/ 72390 w 76200"/>
                <a:gd name="connsiteY15" fmla="*/ 11430 h 76200"/>
                <a:gd name="connsiteX16" fmla="*/ 52387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7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7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8105" y="66675"/>
                    <a:pt x="78105" y="57150"/>
                    <a:pt x="72390" y="52388"/>
                  </a:cubicBezTo>
                  <a:lnTo>
                    <a:pt x="61912" y="41910"/>
                  </a:lnTo>
                  <a:lnTo>
                    <a:pt x="72390" y="31433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6675" y="6668"/>
                    <a:pt x="58103" y="6668"/>
                    <a:pt x="52387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0" name="Google Shape;265;p48"/>
          <p:cNvSpPr txBox="1">
            <a:spLocks/>
          </p:cNvSpPr>
          <p:nvPr/>
        </p:nvSpPr>
        <p:spPr>
          <a:xfrm>
            <a:off x="7636947" y="3322685"/>
            <a:ext cx="3329747" cy="12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fr-FR" kern="0" dirty="0" smtClean="0"/>
              <a:t/>
            </a:r>
            <a:br>
              <a:rPr lang="fr-FR" kern="0" dirty="0" smtClean="0"/>
            </a:br>
            <a:r>
              <a:rPr lang="fr-FR" kern="0" dirty="0" smtClean="0"/>
              <a:t/>
            </a:r>
            <a:br>
              <a:rPr lang="fr-FR" kern="0" dirty="0" smtClean="0"/>
            </a:br>
            <a:r>
              <a:rPr lang="fr-FR" sz="4400" kern="0" dirty="0" smtClean="0">
                <a:solidFill>
                  <a:schemeClr val="accent3"/>
                </a:solidFill>
              </a:rPr>
              <a:t>Questions ?</a:t>
            </a:r>
            <a:br>
              <a:rPr lang="fr-FR" sz="4400" kern="0" dirty="0" smtClean="0">
                <a:solidFill>
                  <a:schemeClr val="accent3"/>
                </a:solidFill>
              </a:rPr>
            </a:br>
            <a:endParaRPr lang="fr-FR" sz="4400" kern="0" dirty="0">
              <a:solidFill>
                <a:schemeClr val="accent3"/>
              </a:solidFill>
            </a:endParaRPr>
          </a:p>
        </p:txBody>
      </p:sp>
      <p:cxnSp>
        <p:nvCxnSpPr>
          <p:cNvPr id="55" name="Google Shape;267;p48"/>
          <p:cNvCxnSpPr/>
          <p:nvPr/>
        </p:nvCxnSpPr>
        <p:spPr>
          <a:xfrm>
            <a:off x="7439583" y="2530129"/>
            <a:ext cx="0" cy="2189700"/>
          </a:xfrm>
          <a:prstGeom prst="straightConnector1">
            <a:avLst/>
          </a:prstGeom>
          <a:noFill/>
          <a:ln w="9525" cap="flat" cmpd="sng">
            <a:solidFill>
              <a:srgbClr val="FFAB4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56" name="Picture 5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9136" y="2515943"/>
            <a:ext cx="3985471" cy="2203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01214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object 15"/>
          <p:cNvSpPr/>
          <p:nvPr/>
        </p:nvSpPr>
        <p:spPr>
          <a:xfrm>
            <a:off x="945687" y="2157534"/>
            <a:ext cx="687687" cy="614150"/>
          </a:xfrm>
          <a:custGeom>
            <a:avLst/>
            <a:gdLst/>
            <a:ahLst/>
            <a:cxnLst/>
            <a:rect l="l" t="t" r="r" b="b"/>
            <a:pathLst>
              <a:path w="355600" h="370839">
                <a:moveTo>
                  <a:pt x="172966" y="370814"/>
                </a:moveTo>
                <a:lnTo>
                  <a:pt x="147996" y="310212"/>
                </a:lnTo>
                <a:lnTo>
                  <a:pt x="109333" y="305469"/>
                </a:lnTo>
                <a:lnTo>
                  <a:pt x="74028" y="293008"/>
                </a:lnTo>
                <a:lnTo>
                  <a:pt x="43663" y="273053"/>
                </a:lnTo>
                <a:lnTo>
                  <a:pt x="19816" y="245829"/>
                </a:lnTo>
                <a:lnTo>
                  <a:pt x="3326" y="208039"/>
                </a:lnTo>
                <a:lnTo>
                  <a:pt x="0" y="167638"/>
                </a:lnTo>
                <a:lnTo>
                  <a:pt x="9052" y="126866"/>
                </a:lnTo>
                <a:lnTo>
                  <a:pt x="29700" y="87964"/>
                </a:lnTo>
                <a:lnTo>
                  <a:pt x="61160" y="53173"/>
                </a:lnTo>
                <a:lnTo>
                  <a:pt x="95387" y="28758"/>
                </a:lnTo>
                <a:lnTo>
                  <a:pt x="140269" y="9052"/>
                </a:lnTo>
                <a:lnTo>
                  <a:pt x="186245" y="0"/>
                </a:lnTo>
                <a:lnTo>
                  <a:pt x="231028" y="1271"/>
                </a:lnTo>
                <a:lnTo>
                  <a:pt x="272332" y="12535"/>
                </a:lnTo>
                <a:lnTo>
                  <a:pt x="307873" y="33462"/>
                </a:lnTo>
                <a:lnTo>
                  <a:pt x="335363" y="63720"/>
                </a:lnTo>
                <a:lnTo>
                  <a:pt x="351838" y="101483"/>
                </a:lnTo>
                <a:lnTo>
                  <a:pt x="355162" y="141867"/>
                </a:lnTo>
                <a:lnTo>
                  <a:pt x="346114" y="182628"/>
                </a:lnTo>
                <a:lnTo>
                  <a:pt x="325475" y="221522"/>
                </a:lnTo>
                <a:lnTo>
                  <a:pt x="294024" y="256307"/>
                </a:lnTo>
                <a:lnTo>
                  <a:pt x="259727" y="280761"/>
                </a:lnTo>
                <a:lnTo>
                  <a:pt x="215052" y="300418"/>
                </a:lnTo>
                <a:lnTo>
                  <a:pt x="199807" y="304582"/>
                </a:lnTo>
                <a:lnTo>
                  <a:pt x="172966" y="370814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6" name="object 6"/>
          <p:cNvSpPr/>
          <p:nvPr/>
        </p:nvSpPr>
        <p:spPr>
          <a:xfrm>
            <a:off x="9466344" y="6198116"/>
            <a:ext cx="381000" cy="34712"/>
          </a:xfrm>
          <a:custGeom>
            <a:avLst/>
            <a:gdLst/>
            <a:ahLst/>
            <a:cxnLst/>
            <a:rect l="l" t="t" r="r" b="b"/>
            <a:pathLst>
              <a:path w="285750" h="26035">
                <a:moveTo>
                  <a:pt x="13764" y="25922"/>
                </a:moveTo>
                <a:lnTo>
                  <a:pt x="6307" y="25922"/>
                </a:lnTo>
                <a:lnTo>
                  <a:pt x="482" y="20798"/>
                </a:lnTo>
                <a:lnTo>
                  <a:pt x="260" y="14401"/>
                </a:lnTo>
                <a:lnTo>
                  <a:pt x="0" y="7836"/>
                </a:lnTo>
                <a:lnTo>
                  <a:pt x="44801" y="1130"/>
                </a:lnTo>
                <a:lnTo>
                  <a:pt x="109086" y="125"/>
                </a:lnTo>
                <a:lnTo>
                  <a:pt x="141506" y="0"/>
                </a:lnTo>
                <a:lnTo>
                  <a:pt x="174052" y="125"/>
                </a:lnTo>
                <a:lnTo>
                  <a:pt x="239491" y="1130"/>
                </a:lnTo>
                <a:lnTo>
                  <a:pt x="279600" y="2277"/>
                </a:lnTo>
                <a:lnTo>
                  <a:pt x="285277" y="7736"/>
                </a:lnTo>
                <a:lnTo>
                  <a:pt x="285054" y="14300"/>
                </a:lnTo>
                <a:lnTo>
                  <a:pt x="284795" y="20764"/>
                </a:lnTo>
                <a:lnTo>
                  <a:pt x="279006" y="25889"/>
                </a:lnTo>
                <a:lnTo>
                  <a:pt x="271475" y="25889"/>
                </a:lnTo>
                <a:lnTo>
                  <a:pt x="238833" y="25010"/>
                </a:lnTo>
                <a:lnTo>
                  <a:pt x="206264" y="24382"/>
                </a:lnTo>
                <a:lnTo>
                  <a:pt x="173799" y="24005"/>
                </a:lnTo>
                <a:lnTo>
                  <a:pt x="141470" y="23879"/>
                </a:lnTo>
                <a:lnTo>
                  <a:pt x="109279" y="24005"/>
                </a:lnTo>
                <a:lnTo>
                  <a:pt x="77279" y="24382"/>
                </a:lnTo>
                <a:lnTo>
                  <a:pt x="45494" y="25010"/>
                </a:lnTo>
                <a:lnTo>
                  <a:pt x="13950" y="25889"/>
                </a:lnTo>
                <a:lnTo>
                  <a:pt x="13764" y="25922"/>
                </a:lnTo>
                <a:close/>
              </a:path>
            </a:pathLst>
          </a:custGeom>
          <a:solidFill>
            <a:srgbClr val="33253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7" name="object 7"/>
          <p:cNvSpPr/>
          <p:nvPr/>
        </p:nvSpPr>
        <p:spPr>
          <a:xfrm>
            <a:off x="9192919" y="6200796"/>
            <a:ext cx="160867" cy="32173"/>
          </a:xfrm>
          <a:custGeom>
            <a:avLst/>
            <a:gdLst/>
            <a:ahLst/>
            <a:cxnLst/>
            <a:rect l="l" t="t" r="r" b="b"/>
            <a:pathLst>
              <a:path w="120650" h="24129">
                <a:moveTo>
                  <a:pt x="114385" y="23880"/>
                </a:moveTo>
                <a:lnTo>
                  <a:pt x="5935" y="23880"/>
                </a:lnTo>
                <a:lnTo>
                  <a:pt x="0" y="18521"/>
                </a:lnTo>
                <a:lnTo>
                  <a:pt x="0" y="5358"/>
                </a:lnTo>
                <a:lnTo>
                  <a:pt x="5935" y="0"/>
                </a:lnTo>
                <a:lnTo>
                  <a:pt x="13207" y="0"/>
                </a:lnTo>
                <a:lnTo>
                  <a:pt x="114385" y="0"/>
                </a:lnTo>
                <a:lnTo>
                  <a:pt x="120321" y="5358"/>
                </a:lnTo>
                <a:lnTo>
                  <a:pt x="120321" y="18521"/>
                </a:lnTo>
                <a:lnTo>
                  <a:pt x="114385" y="23880"/>
                </a:lnTo>
                <a:close/>
              </a:path>
            </a:pathLst>
          </a:custGeom>
          <a:solidFill>
            <a:srgbClr val="33253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4117776" y="175632"/>
            <a:ext cx="3791648" cy="46844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pc="-127" dirty="0"/>
              <a:t>P</a:t>
            </a:r>
            <a:r>
              <a:rPr spc="-107" dirty="0"/>
              <a:t>R</a:t>
            </a:r>
            <a:r>
              <a:rPr spc="-460" dirty="0"/>
              <a:t>O</a:t>
            </a:r>
            <a:r>
              <a:rPr spc="-393" dirty="0"/>
              <a:t>F</a:t>
            </a:r>
            <a:r>
              <a:rPr spc="-160" dirty="0"/>
              <a:t>IL</a:t>
            </a:r>
            <a:r>
              <a:rPr spc="-167" dirty="0"/>
              <a:t> </a:t>
            </a:r>
            <a:r>
              <a:rPr spc="-280" dirty="0"/>
              <a:t>C</a:t>
            </a:r>
            <a:r>
              <a:rPr spc="-272" dirty="0"/>
              <a:t>L</a:t>
            </a:r>
            <a:r>
              <a:rPr spc="-300" dirty="0"/>
              <a:t>IENT</a:t>
            </a:r>
            <a:r>
              <a:rPr spc="-152" dirty="0"/>
              <a:t> </a:t>
            </a:r>
            <a:r>
              <a:rPr lang="fr-FR" spc="-193" dirty="0"/>
              <a:t>K-</a:t>
            </a:r>
            <a:r>
              <a:rPr lang="fr-FR" spc="-193" dirty="0" err="1"/>
              <a:t>means</a:t>
            </a:r>
            <a:endParaRPr spc="-193" dirty="0"/>
          </a:p>
        </p:txBody>
      </p:sp>
      <p:pic>
        <p:nvPicPr>
          <p:cNvPr id="13" name="object 1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42376" y="2825915"/>
            <a:ext cx="770097" cy="1493140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935481" y="2517430"/>
            <a:ext cx="781065" cy="1788039"/>
          </a:xfrm>
          <a:prstGeom prst="rect">
            <a:avLst/>
          </a:prstGeom>
        </p:spPr>
      </p:pic>
      <p:sp>
        <p:nvSpPr>
          <p:cNvPr id="16" name="object 16"/>
          <p:cNvSpPr/>
          <p:nvPr/>
        </p:nvSpPr>
        <p:spPr>
          <a:xfrm>
            <a:off x="4117776" y="1731755"/>
            <a:ext cx="944230" cy="641685"/>
          </a:xfrm>
          <a:custGeom>
            <a:avLst/>
            <a:gdLst/>
            <a:ahLst/>
            <a:cxnLst/>
            <a:rect l="l" t="t" r="r" b="b"/>
            <a:pathLst>
              <a:path w="332104" h="344805">
                <a:moveTo>
                  <a:pt x="146349" y="344711"/>
                </a:moveTo>
                <a:lnTo>
                  <a:pt x="127559" y="290101"/>
                </a:lnTo>
                <a:lnTo>
                  <a:pt x="92196" y="287800"/>
                </a:lnTo>
                <a:lnTo>
                  <a:pt x="60477" y="278192"/>
                </a:lnTo>
                <a:lnTo>
                  <a:pt x="33846" y="261401"/>
                </a:lnTo>
                <a:lnTo>
                  <a:pt x="13744" y="237547"/>
                </a:lnTo>
                <a:lnTo>
                  <a:pt x="0" y="194471"/>
                </a:lnTo>
                <a:lnTo>
                  <a:pt x="5187" y="147349"/>
                </a:lnTo>
                <a:lnTo>
                  <a:pt x="27585" y="100301"/>
                </a:lnTo>
                <a:lnTo>
                  <a:pt x="65473" y="57450"/>
                </a:lnTo>
                <a:lnTo>
                  <a:pt x="98792" y="33069"/>
                </a:lnTo>
                <a:lnTo>
                  <a:pt x="150279" y="9520"/>
                </a:lnTo>
                <a:lnTo>
                  <a:pt x="201540" y="0"/>
                </a:lnTo>
                <a:lnTo>
                  <a:pt x="248968" y="4191"/>
                </a:lnTo>
                <a:lnTo>
                  <a:pt x="288954" y="21780"/>
                </a:lnTo>
                <a:lnTo>
                  <a:pt x="317894" y="52452"/>
                </a:lnTo>
                <a:lnTo>
                  <a:pt x="331626" y="95498"/>
                </a:lnTo>
                <a:lnTo>
                  <a:pt x="326440" y="142604"/>
                </a:lnTo>
                <a:lnTo>
                  <a:pt x="304052" y="189642"/>
                </a:lnTo>
                <a:lnTo>
                  <a:pt x="266176" y="232484"/>
                </a:lnTo>
                <a:lnTo>
                  <a:pt x="232790" y="256905"/>
                </a:lnTo>
                <a:lnTo>
                  <a:pt x="190159" y="277455"/>
                </a:lnTo>
                <a:lnTo>
                  <a:pt x="175790" y="282119"/>
                </a:lnTo>
                <a:lnTo>
                  <a:pt x="146349" y="344711"/>
                </a:lnTo>
                <a:close/>
              </a:path>
            </a:pathLst>
          </a:custGeom>
          <a:solidFill>
            <a:srgbClr val="45818E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grpSp>
        <p:nvGrpSpPr>
          <p:cNvPr id="17" name="object 17"/>
          <p:cNvGrpSpPr/>
          <p:nvPr/>
        </p:nvGrpSpPr>
        <p:grpSpPr>
          <a:xfrm>
            <a:off x="752331" y="2226699"/>
            <a:ext cx="10319429" cy="2786380"/>
            <a:chOff x="564248" y="1670024"/>
            <a:chExt cx="7739572" cy="2089785"/>
          </a:xfrm>
        </p:grpSpPr>
        <p:pic>
          <p:nvPicPr>
            <p:cNvPr id="18" name="object 1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208205" y="1930870"/>
              <a:ext cx="432103" cy="1341068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568250" y="3301549"/>
              <a:ext cx="7735570" cy="10160"/>
            </a:xfrm>
            <a:custGeom>
              <a:avLst/>
              <a:gdLst/>
              <a:ahLst/>
              <a:cxnLst/>
              <a:rect l="l" t="t" r="r" b="b"/>
              <a:pathLst>
                <a:path w="7735570" h="10160">
                  <a:moveTo>
                    <a:pt x="0" y="9599"/>
                  </a:moveTo>
                  <a:lnTo>
                    <a:pt x="7735499" y="0"/>
                  </a:lnTo>
                </a:path>
              </a:pathLst>
            </a:custGeom>
            <a:ln w="19049">
              <a:solidFill>
                <a:srgbClr val="332533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1" name="object 21"/>
            <p:cNvSpPr/>
            <p:nvPr/>
          </p:nvSpPr>
          <p:spPr>
            <a:xfrm>
              <a:off x="564248" y="1670024"/>
              <a:ext cx="1122045" cy="2089785"/>
            </a:xfrm>
            <a:custGeom>
              <a:avLst/>
              <a:gdLst/>
              <a:ahLst/>
              <a:cxnLst/>
              <a:rect l="l" t="t" r="r" b="b"/>
              <a:pathLst>
                <a:path w="1122045" h="2089785">
                  <a:moveTo>
                    <a:pt x="559777" y="160045"/>
                  </a:moveTo>
                  <a:lnTo>
                    <a:pt x="559066" y="111760"/>
                  </a:lnTo>
                  <a:lnTo>
                    <a:pt x="539280" y="65811"/>
                  </a:lnTo>
                  <a:lnTo>
                    <a:pt x="505345" y="31178"/>
                  </a:lnTo>
                  <a:lnTo>
                    <a:pt x="461657" y="9017"/>
                  </a:lnTo>
                  <a:lnTo>
                    <a:pt x="411988" y="0"/>
                  </a:lnTo>
                  <a:lnTo>
                    <a:pt x="360133" y="4800"/>
                  </a:lnTo>
                  <a:lnTo>
                    <a:pt x="309841" y="24117"/>
                  </a:lnTo>
                  <a:lnTo>
                    <a:pt x="278485" y="46088"/>
                  </a:lnTo>
                  <a:lnTo>
                    <a:pt x="244779" y="86741"/>
                  </a:lnTo>
                  <a:lnTo>
                    <a:pt x="227660" y="133273"/>
                  </a:lnTo>
                  <a:lnTo>
                    <a:pt x="228371" y="181584"/>
                  </a:lnTo>
                  <a:lnTo>
                    <a:pt x="248170" y="227558"/>
                  </a:lnTo>
                  <a:lnTo>
                    <a:pt x="301828" y="274281"/>
                  </a:lnTo>
                  <a:lnTo>
                    <a:pt x="372846" y="293230"/>
                  </a:lnTo>
                  <a:lnTo>
                    <a:pt x="399364" y="351663"/>
                  </a:lnTo>
                  <a:lnTo>
                    <a:pt x="421767" y="289712"/>
                  </a:lnTo>
                  <a:lnTo>
                    <a:pt x="436054" y="286308"/>
                  </a:lnTo>
                  <a:lnTo>
                    <a:pt x="450164" y="281749"/>
                  </a:lnTo>
                  <a:lnTo>
                    <a:pt x="486041" y="264210"/>
                  </a:lnTo>
                  <a:lnTo>
                    <a:pt x="542671" y="206565"/>
                  </a:lnTo>
                  <a:lnTo>
                    <a:pt x="559777" y="160045"/>
                  </a:lnTo>
                  <a:close/>
                </a:path>
                <a:path w="1122045" h="2089785">
                  <a:moveTo>
                    <a:pt x="1121994" y="1730971"/>
                  </a:moveTo>
                  <a:lnTo>
                    <a:pt x="1109954" y="1691220"/>
                  </a:lnTo>
                  <a:lnTo>
                    <a:pt x="1077760" y="1664779"/>
                  </a:lnTo>
                  <a:lnTo>
                    <a:pt x="1050340" y="1659318"/>
                  </a:lnTo>
                  <a:lnTo>
                    <a:pt x="71640" y="1659318"/>
                  </a:lnTo>
                  <a:lnTo>
                    <a:pt x="43751" y="1664957"/>
                  </a:lnTo>
                  <a:lnTo>
                    <a:pt x="20980" y="1680311"/>
                  </a:lnTo>
                  <a:lnTo>
                    <a:pt x="5626" y="1703082"/>
                  </a:lnTo>
                  <a:lnTo>
                    <a:pt x="0" y="1730971"/>
                  </a:lnTo>
                  <a:lnTo>
                    <a:pt x="0" y="2017572"/>
                  </a:lnTo>
                  <a:lnTo>
                    <a:pt x="5626" y="2045462"/>
                  </a:lnTo>
                  <a:lnTo>
                    <a:pt x="20980" y="2068233"/>
                  </a:lnTo>
                  <a:lnTo>
                    <a:pt x="43751" y="2083587"/>
                  </a:lnTo>
                  <a:lnTo>
                    <a:pt x="71640" y="2089226"/>
                  </a:lnTo>
                  <a:lnTo>
                    <a:pt x="1050340" y="2089226"/>
                  </a:lnTo>
                  <a:lnTo>
                    <a:pt x="1078230" y="2083587"/>
                  </a:lnTo>
                  <a:lnTo>
                    <a:pt x="1101013" y="2068233"/>
                  </a:lnTo>
                  <a:lnTo>
                    <a:pt x="1116368" y="2045462"/>
                  </a:lnTo>
                  <a:lnTo>
                    <a:pt x="1121994" y="2017572"/>
                  </a:lnTo>
                  <a:lnTo>
                    <a:pt x="1121994" y="1730971"/>
                  </a:lnTo>
                  <a:close/>
                </a:path>
              </a:pathLst>
            </a:custGeom>
            <a:solidFill>
              <a:srgbClr val="FFC53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4276904" y="1804451"/>
            <a:ext cx="856424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lang="fr-FR" sz="1867" b="1" spc="-47" dirty="0" smtClean="0">
                <a:solidFill>
                  <a:srgbClr val="FFFFFF"/>
                </a:solidFill>
                <a:latin typeface="Roboto Cn"/>
                <a:cs typeface="Roboto"/>
              </a:rPr>
              <a:t>56,4</a:t>
            </a:r>
            <a:r>
              <a:rPr sz="1867" spc="-187" dirty="0" smtClean="0">
                <a:solidFill>
                  <a:srgbClr val="FFFFFF"/>
                </a:solidFill>
                <a:latin typeface="Roboto"/>
                <a:cs typeface="Roboto"/>
              </a:rPr>
              <a:t>%</a:t>
            </a:r>
            <a:endParaRPr sz="1867" dirty="0">
              <a:latin typeface="Roboto"/>
              <a:cs typeface="Roboto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9644082" y="1834174"/>
            <a:ext cx="829954" cy="646720"/>
          </a:xfrm>
          <a:custGeom>
            <a:avLst/>
            <a:gdLst/>
            <a:ahLst/>
            <a:cxnLst/>
            <a:rect l="l" t="t" r="r" b="b"/>
            <a:pathLst>
              <a:path w="338454" h="355600">
                <a:moveTo>
                  <a:pt x="198968" y="355024"/>
                </a:moveTo>
                <a:lnTo>
                  <a:pt x="165323" y="293708"/>
                </a:lnTo>
                <a:lnTo>
                  <a:pt x="127391" y="284454"/>
                </a:lnTo>
                <a:lnTo>
                  <a:pt x="91462" y="268185"/>
                </a:lnTo>
                <a:lnTo>
                  <a:pt x="59090" y="245307"/>
                </a:lnTo>
                <a:lnTo>
                  <a:pt x="31831" y="216230"/>
                </a:lnTo>
                <a:lnTo>
                  <a:pt x="6429" y="168073"/>
                </a:lnTo>
                <a:lnTo>
                  <a:pt x="0" y="119294"/>
                </a:lnTo>
                <a:lnTo>
                  <a:pt x="11767" y="73914"/>
                </a:lnTo>
                <a:lnTo>
                  <a:pt x="40955" y="35957"/>
                </a:lnTo>
                <a:lnTo>
                  <a:pt x="110009" y="3125"/>
                </a:lnTo>
                <a:lnTo>
                  <a:pt x="152779" y="0"/>
                </a:lnTo>
                <a:lnTo>
                  <a:pt x="196043" y="6658"/>
                </a:lnTo>
                <a:lnTo>
                  <a:pt x="237552" y="22505"/>
                </a:lnTo>
                <a:lnTo>
                  <a:pt x="275054" y="46945"/>
                </a:lnTo>
                <a:lnTo>
                  <a:pt x="306298" y="79383"/>
                </a:lnTo>
                <a:lnTo>
                  <a:pt x="331680" y="127507"/>
                </a:lnTo>
                <a:lnTo>
                  <a:pt x="338107" y="176268"/>
                </a:lnTo>
                <a:lnTo>
                  <a:pt x="326347" y="221639"/>
                </a:lnTo>
                <a:lnTo>
                  <a:pt x="297169" y="259589"/>
                </a:lnTo>
                <a:lnTo>
                  <a:pt x="255243" y="284622"/>
                </a:lnTo>
                <a:lnTo>
                  <a:pt x="214247" y="294583"/>
                </a:lnTo>
                <a:lnTo>
                  <a:pt x="198968" y="355024"/>
                </a:lnTo>
                <a:close/>
              </a:path>
            </a:pathLst>
          </a:custGeom>
          <a:solidFill>
            <a:srgbClr val="134F5C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5" name="object 25"/>
          <p:cNvSpPr txBox="1"/>
          <p:nvPr/>
        </p:nvSpPr>
        <p:spPr>
          <a:xfrm>
            <a:off x="9727069" y="1953506"/>
            <a:ext cx="734758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lang="fr-FR" sz="1867" b="1" spc="-47" dirty="0" smtClean="0">
                <a:solidFill>
                  <a:srgbClr val="FFFFFF"/>
                </a:solidFill>
                <a:latin typeface="Roboto Cn"/>
                <a:cs typeface="Roboto"/>
              </a:rPr>
              <a:t>20,5</a:t>
            </a:r>
            <a:r>
              <a:rPr sz="1867" spc="-187" dirty="0" smtClean="0">
                <a:solidFill>
                  <a:srgbClr val="FFFFFF"/>
                </a:solidFill>
                <a:latin typeface="Roboto"/>
                <a:cs typeface="Roboto"/>
              </a:rPr>
              <a:t>%</a:t>
            </a:r>
            <a:endParaRPr sz="1867" dirty="0">
              <a:latin typeface="Roboto"/>
              <a:cs typeface="Roboto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103856" y="2282260"/>
            <a:ext cx="886039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lang="fr-FR" sz="1867" b="1" spc="-47" dirty="0" smtClean="0">
                <a:solidFill>
                  <a:srgbClr val="FFFFFF"/>
                </a:solidFill>
                <a:latin typeface="Roboto Cn"/>
                <a:cs typeface="Roboto"/>
              </a:rPr>
              <a:t>1,5</a:t>
            </a:r>
            <a:r>
              <a:rPr sz="1867" spc="-187" dirty="0" smtClean="0">
                <a:solidFill>
                  <a:srgbClr val="FFFFFF"/>
                </a:solidFill>
                <a:latin typeface="Roboto"/>
                <a:cs typeface="Roboto"/>
              </a:rPr>
              <a:t>%</a:t>
            </a:r>
            <a:endParaRPr sz="1867" dirty="0">
              <a:latin typeface="Roboto"/>
              <a:cs typeface="Roboto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3732995" y="4448942"/>
            <a:ext cx="1496060" cy="573193"/>
          </a:xfrm>
          <a:custGeom>
            <a:avLst/>
            <a:gdLst/>
            <a:ahLst/>
            <a:cxnLst/>
            <a:rect l="l" t="t" r="r" b="b"/>
            <a:pathLst>
              <a:path w="1122045" h="429895">
                <a:moveTo>
                  <a:pt x="1050348" y="429899"/>
                </a:moveTo>
                <a:lnTo>
                  <a:pt x="71651" y="429899"/>
                </a:lnTo>
                <a:lnTo>
                  <a:pt x="43761" y="424269"/>
                </a:lnTo>
                <a:lnTo>
                  <a:pt x="20986" y="408913"/>
                </a:lnTo>
                <a:lnTo>
                  <a:pt x="5630" y="386138"/>
                </a:lnTo>
                <a:lnTo>
                  <a:pt x="0" y="358248"/>
                </a:lnTo>
                <a:lnTo>
                  <a:pt x="0" y="71651"/>
                </a:lnTo>
                <a:lnTo>
                  <a:pt x="5630" y="43761"/>
                </a:lnTo>
                <a:lnTo>
                  <a:pt x="20986" y="20986"/>
                </a:lnTo>
                <a:lnTo>
                  <a:pt x="43761" y="5630"/>
                </a:lnTo>
                <a:lnTo>
                  <a:pt x="71651" y="0"/>
                </a:lnTo>
                <a:lnTo>
                  <a:pt x="1050348" y="0"/>
                </a:lnTo>
                <a:lnTo>
                  <a:pt x="1090100" y="12038"/>
                </a:lnTo>
                <a:lnTo>
                  <a:pt x="1116545" y="44231"/>
                </a:lnTo>
                <a:lnTo>
                  <a:pt x="1121999" y="71651"/>
                </a:lnTo>
                <a:lnTo>
                  <a:pt x="1121999" y="358248"/>
                </a:lnTo>
                <a:lnTo>
                  <a:pt x="1116369" y="386138"/>
                </a:lnTo>
                <a:lnTo>
                  <a:pt x="1101013" y="408913"/>
                </a:lnTo>
                <a:lnTo>
                  <a:pt x="1078238" y="424269"/>
                </a:lnTo>
                <a:lnTo>
                  <a:pt x="1050348" y="429899"/>
                </a:lnTo>
                <a:close/>
              </a:path>
            </a:pathLst>
          </a:custGeom>
          <a:solidFill>
            <a:srgbClr val="45818E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0" name="object 30"/>
          <p:cNvSpPr txBox="1"/>
          <p:nvPr/>
        </p:nvSpPr>
        <p:spPr>
          <a:xfrm>
            <a:off x="3985940" y="4559147"/>
            <a:ext cx="1229192" cy="26332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lang="fr-FR" sz="1600" b="1" dirty="0" smtClean="0">
                <a:solidFill>
                  <a:srgbClr val="FFFFFF"/>
                </a:solidFill>
                <a:latin typeface="Roboto Cn"/>
                <a:cs typeface="Roboto Cn"/>
              </a:rPr>
              <a:t>Cluster </a:t>
            </a:r>
            <a:r>
              <a:rPr lang="fr-FR" sz="1600" b="1" dirty="0">
                <a:solidFill>
                  <a:srgbClr val="FFFFFF"/>
                </a:solidFill>
                <a:latin typeface="Roboto Cn"/>
                <a:cs typeface="Roboto Cn"/>
              </a:rPr>
              <a:t>1</a:t>
            </a:r>
            <a:endParaRPr sz="1600" dirty="0">
              <a:latin typeface="Roboto Cn"/>
              <a:cs typeface="Roboto Cn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233916" y="4454347"/>
            <a:ext cx="10524912" cy="2271607"/>
            <a:chOff x="175437" y="3340760"/>
            <a:chExt cx="7893684" cy="1703705"/>
          </a:xfrm>
        </p:grpSpPr>
        <p:sp>
          <p:nvSpPr>
            <p:cNvPr id="32" name="object 32"/>
            <p:cNvSpPr/>
            <p:nvPr/>
          </p:nvSpPr>
          <p:spPr>
            <a:xfrm>
              <a:off x="6946948" y="3340760"/>
              <a:ext cx="1122045" cy="429895"/>
            </a:xfrm>
            <a:custGeom>
              <a:avLst/>
              <a:gdLst/>
              <a:ahLst/>
              <a:cxnLst/>
              <a:rect l="l" t="t" r="r" b="b"/>
              <a:pathLst>
                <a:path w="1122045" h="429895">
                  <a:moveTo>
                    <a:pt x="1050348" y="429899"/>
                  </a:moveTo>
                  <a:lnTo>
                    <a:pt x="71651" y="429899"/>
                  </a:lnTo>
                  <a:lnTo>
                    <a:pt x="43761" y="424269"/>
                  </a:lnTo>
                  <a:lnTo>
                    <a:pt x="20986" y="408913"/>
                  </a:lnTo>
                  <a:lnTo>
                    <a:pt x="5630" y="386138"/>
                  </a:lnTo>
                  <a:lnTo>
                    <a:pt x="0" y="358248"/>
                  </a:lnTo>
                  <a:lnTo>
                    <a:pt x="0" y="71651"/>
                  </a:lnTo>
                  <a:lnTo>
                    <a:pt x="5630" y="43761"/>
                  </a:lnTo>
                  <a:lnTo>
                    <a:pt x="20986" y="20986"/>
                  </a:lnTo>
                  <a:lnTo>
                    <a:pt x="43761" y="5630"/>
                  </a:lnTo>
                  <a:lnTo>
                    <a:pt x="71651" y="0"/>
                  </a:lnTo>
                  <a:lnTo>
                    <a:pt x="1050348" y="0"/>
                  </a:lnTo>
                  <a:lnTo>
                    <a:pt x="1090100" y="12038"/>
                  </a:lnTo>
                  <a:lnTo>
                    <a:pt x="1116546" y="44231"/>
                  </a:lnTo>
                  <a:lnTo>
                    <a:pt x="1121999" y="71651"/>
                  </a:lnTo>
                  <a:lnTo>
                    <a:pt x="1121999" y="358248"/>
                  </a:lnTo>
                  <a:lnTo>
                    <a:pt x="1116369" y="386138"/>
                  </a:lnTo>
                  <a:lnTo>
                    <a:pt x="1101013" y="408913"/>
                  </a:lnTo>
                  <a:lnTo>
                    <a:pt x="1078238" y="424269"/>
                  </a:lnTo>
                  <a:lnTo>
                    <a:pt x="1050348" y="429899"/>
                  </a:lnTo>
                  <a:close/>
                </a:path>
              </a:pathLst>
            </a:custGeom>
            <a:solidFill>
              <a:srgbClr val="134F5C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3" name="object 33"/>
            <p:cNvSpPr/>
            <p:nvPr/>
          </p:nvSpPr>
          <p:spPr>
            <a:xfrm>
              <a:off x="180199" y="3777450"/>
              <a:ext cx="1976120" cy="1262380"/>
            </a:xfrm>
            <a:custGeom>
              <a:avLst/>
              <a:gdLst/>
              <a:ahLst/>
              <a:cxnLst/>
              <a:rect l="l" t="t" r="r" b="b"/>
              <a:pathLst>
                <a:path w="1976120" h="1262379">
                  <a:moveTo>
                    <a:pt x="0" y="210304"/>
                  </a:moveTo>
                  <a:lnTo>
                    <a:pt x="5554" y="162083"/>
                  </a:lnTo>
                  <a:lnTo>
                    <a:pt x="21375" y="117817"/>
                  </a:lnTo>
                  <a:lnTo>
                    <a:pt x="46201" y="78769"/>
                  </a:lnTo>
                  <a:lnTo>
                    <a:pt x="78769" y="46201"/>
                  </a:lnTo>
                  <a:lnTo>
                    <a:pt x="117817" y="21375"/>
                  </a:lnTo>
                  <a:lnTo>
                    <a:pt x="162083" y="5554"/>
                  </a:lnTo>
                  <a:lnTo>
                    <a:pt x="210304" y="0"/>
                  </a:lnTo>
                  <a:lnTo>
                    <a:pt x="1765795" y="0"/>
                  </a:lnTo>
                  <a:lnTo>
                    <a:pt x="1807015" y="4078"/>
                  </a:lnTo>
                  <a:lnTo>
                    <a:pt x="1846275" y="16008"/>
                  </a:lnTo>
                  <a:lnTo>
                    <a:pt x="1882472" y="35333"/>
                  </a:lnTo>
                  <a:lnTo>
                    <a:pt x="1914503" y="61596"/>
                  </a:lnTo>
                  <a:lnTo>
                    <a:pt x="1940766" y="93627"/>
                  </a:lnTo>
                  <a:lnTo>
                    <a:pt x="1960091" y="129824"/>
                  </a:lnTo>
                  <a:lnTo>
                    <a:pt x="1972021" y="169084"/>
                  </a:lnTo>
                  <a:lnTo>
                    <a:pt x="1976099" y="210304"/>
                  </a:lnTo>
                  <a:lnTo>
                    <a:pt x="1976099" y="1051495"/>
                  </a:lnTo>
                  <a:lnTo>
                    <a:pt x="1970545" y="1099716"/>
                  </a:lnTo>
                  <a:lnTo>
                    <a:pt x="1954724" y="1143982"/>
                  </a:lnTo>
                  <a:lnTo>
                    <a:pt x="1929898" y="1183030"/>
                  </a:lnTo>
                  <a:lnTo>
                    <a:pt x="1897330" y="1215598"/>
                  </a:lnTo>
                  <a:lnTo>
                    <a:pt x="1858282" y="1240424"/>
                  </a:lnTo>
                  <a:lnTo>
                    <a:pt x="1814016" y="1256245"/>
                  </a:lnTo>
                  <a:lnTo>
                    <a:pt x="1765795" y="1261799"/>
                  </a:lnTo>
                  <a:lnTo>
                    <a:pt x="210304" y="1261799"/>
                  </a:lnTo>
                  <a:lnTo>
                    <a:pt x="162083" y="1256245"/>
                  </a:lnTo>
                  <a:lnTo>
                    <a:pt x="117817" y="1240424"/>
                  </a:lnTo>
                  <a:lnTo>
                    <a:pt x="78769" y="1215598"/>
                  </a:lnTo>
                  <a:lnTo>
                    <a:pt x="46201" y="1183030"/>
                  </a:lnTo>
                  <a:lnTo>
                    <a:pt x="21375" y="1143982"/>
                  </a:lnTo>
                  <a:lnTo>
                    <a:pt x="5554" y="1099716"/>
                  </a:lnTo>
                  <a:lnTo>
                    <a:pt x="0" y="1051495"/>
                  </a:lnTo>
                  <a:lnTo>
                    <a:pt x="0" y="210304"/>
                  </a:lnTo>
                  <a:close/>
                </a:path>
              </a:pathLst>
            </a:custGeom>
            <a:ln w="9524">
              <a:solidFill>
                <a:srgbClr val="FFC53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360218" y="4559603"/>
            <a:ext cx="2396748" cy="1694609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R="104984" algn="ctr">
              <a:spcBef>
                <a:spcPts val="133"/>
              </a:spcBef>
            </a:pPr>
            <a:r>
              <a:rPr lang="fr-FR" sz="1867" b="1" spc="7" dirty="0">
                <a:solidFill>
                  <a:srgbClr val="F3F3F3"/>
                </a:solidFill>
                <a:latin typeface="Roboto Cn"/>
                <a:cs typeface="Roboto Cn"/>
              </a:rPr>
              <a:t>Cluster </a:t>
            </a:r>
            <a:r>
              <a:rPr lang="fr-FR" sz="1867" b="1" spc="7" dirty="0" smtClean="0">
                <a:solidFill>
                  <a:srgbClr val="F3F3F3"/>
                </a:solidFill>
                <a:latin typeface="Roboto Cn"/>
                <a:cs typeface="Roboto Cn"/>
              </a:rPr>
              <a:t>0</a:t>
            </a:r>
          </a:p>
          <a:p>
            <a:pPr marR="104984" algn="ctr">
              <a:spcBef>
                <a:spcPts val="133"/>
              </a:spcBef>
            </a:pPr>
            <a:endParaRPr lang="fr-FR" sz="1867" b="1" spc="7" dirty="0">
              <a:solidFill>
                <a:srgbClr val="F3F3F3"/>
              </a:solidFill>
              <a:latin typeface="Roboto Cn"/>
              <a:cs typeface="Roboto Lt"/>
            </a:endParaRPr>
          </a:p>
          <a:p>
            <a:pPr marR="104984" algn="ctr">
              <a:spcBef>
                <a:spcPts val="133"/>
              </a:spcBef>
            </a:pPr>
            <a:r>
              <a:rPr lang="fr-FR" sz="1400" spc="-100" dirty="0" smtClean="0">
                <a:latin typeface="+mj-lt"/>
                <a:cs typeface="Roboto Lt"/>
              </a:rPr>
              <a:t>des </a:t>
            </a:r>
            <a:r>
              <a:rPr lang="fr-FR" sz="1400" spc="-100" dirty="0">
                <a:latin typeface="+mj-lt"/>
                <a:cs typeface="Roboto Lt"/>
              </a:rPr>
              <a:t>ventes avec des clients au pouvoir d'achat plus élevé, et particulièrement intéressés par les secteurs des technologies et de la mode.</a:t>
            </a:r>
          </a:p>
        </p:txBody>
      </p:sp>
      <p:sp>
        <p:nvSpPr>
          <p:cNvPr id="38" name="object 38"/>
          <p:cNvSpPr/>
          <p:nvPr/>
        </p:nvSpPr>
        <p:spPr>
          <a:xfrm>
            <a:off x="3511423" y="5036601"/>
            <a:ext cx="1829647" cy="1683173"/>
          </a:xfrm>
          <a:custGeom>
            <a:avLst/>
            <a:gdLst/>
            <a:ahLst/>
            <a:cxnLst/>
            <a:rect l="l" t="t" r="r" b="b"/>
            <a:pathLst>
              <a:path w="1372235" h="1262379">
                <a:moveTo>
                  <a:pt x="0" y="210303"/>
                </a:moveTo>
                <a:lnTo>
                  <a:pt x="5554" y="162083"/>
                </a:lnTo>
                <a:lnTo>
                  <a:pt x="21375" y="117817"/>
                </a:lnTo>
                <a:lnTo>
                  <a:pt x="46201" y="78769"/>
                </a:lnTo>
                <a:lnTo>
                  <a:pt x="78769" y="46201"/>
                </a:lnTo>
                <a:lnTo>
                  <a:pt x="117817" y="21375"/>
                </a:lnTo>
                <a:lnTo>
                  <a:pt x="162083" y="5554"/>
                </a:lnTo>
                <a:lnTo>
                  <a:pt x="210304" y="0"/>
                </a:lnTo>
                <a:lnTo>
                  <a:pt x="1161595" y="0"/>
                </a:lnTo>
                <a:lnTo>
                  <a:pt x="1202815" y="4078"/>
                </a:lnTo>
                <a:lnTo>
                  <a:pt x="1242075" y="16008"/>
                </a:lnTo>
                <a:lnTo>
                  <a:pt x="1278272" y="35333"/>
                </a:lnTo>
                <a:lnTo>
                  <a:pt x="1310303" y="61596"/>
                </a:lnTo>
                <a:lnTo>
                  <a:pt x="1336566" y="93627"/>
                </a:lnTo>
                <a:lnTo>
                  <a:pt x="1355891" y="129824"/>
                </a:lnTo>
                <a:lnTo>
                  <a:pt x="1367821" y="169084"/>
                </a:lnTo>
                <a:lnTo>
                  <a:pt x="1371899" y="210303"/>
                </a:lnTo>
                <a:lnTo>
                  <a:pt x="1371899" y="1051495"/>
                </a:lnTo>
                <a:lnTo>
                  <a:pt x="1366345" y="1099716"/>
                </a:lnTo>
                <a:lnTo>
                  <a:pt x="1350524" y="1143982"/>
                </a:lnTo>
                <a:lnTo>
                  <a:pt x="1325698" y="1183030"/>
                </a:lnTo>
                <a:lnTo>
                  <a:pt x="1293130" y="1215598"/>
                </a:lnTo>
                <a:lnTo>
                  <a:pt x="1254082" y="1240424"/>
                </a:lnTo>
                <a:lnTo>
                  <a:pt x="1209816" y="1256245"/>
                </a:lnTo>
                <a:lnTo>
                  <a:pt x="1161595" y="1261799"/>
                </a:lnTo>
                <a:lnTo>
                  <a:pt x="210304" y="1261799"/>
                </a:lnTo>
                <a:lnTo>
                  <a:pt x="162083" y="1256245"/>
                </a:lnTo>
                <a:lnTo>
                  <a:pt x="117817" y="1240424"/>
                </a:lnTo>
                <a:lnTo>
                  <a:pt x="78769" y="1215598"/>
                </a:lnTo>
                <a:lnTo>
                  <a:pt x="46201" y="1183030"/>
                </a:lnTo>
                <a:lnTo>
                  <a:pt x="21375" y="1143982"/>
                </a:lnTo>
                <a:lnTo>
                  <a:pt x="5554" y="1099716"/>
                </a:lnTo>
                <a:lnTo>
                  <a:pt x="0" y="1051495"/>
                </a:lnTo>
                <a:lnTo>
                  <a:pt x="0" y="210303"/>
                </a:lnTo>
                <a:close/>
              </a:path>
            </a:pathLst>
          </a:custGeom>
          <a:ln w="9524">
            <a:solidFill>
              <a:srgbClr val="FFC53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9" name="object 39"/>
          <p:cNvSpPr txBox="1"/>
          <p:nvPr/>
        </p:nvSpPr>
        <p:spPr>
          <a:xfrm>
            <a:off x="3695728" y="5072639"/>
            <a:ext cx="1416473" cy="1981739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6773" indent="847" algn="ctr">
              <a:spcBef>
                <a:spcPts val="133"/>
              </a:spcBef>
            </a:pPr>
            <a:r>
              <a:rPr lang="fr-FR" sz="1400" spc="-100" dirty="0" smtClean="0">
                <a:latin typeface="+mj-lt"/>
                <a:cs typeface="Roboto Lt"/>
              </a:rPr>
              <a:t>des </a:t>
            </a:r>
            <a:r>
              <a:rPr lang="fr-FR" sz="1400" spc="-100" dirty="0">
                <a:latin typeface="+mj-lt"/>
                <a:cs typeface="Roboto Lt"/>
              </a:rPr>
              <a:t>ventes, le plus grand groupe de clients qui s'intéressent à plusieurs familles de produits, sans réelles préférences.</a:t>
            </a:r>
          </a:p>
          <a:p>
            <a:pPr marL="16933" marR="6773" indent="847" algn="ctr">
              <a:spcBef>
                <a:spcPts val="133"/>
              </a:spcBef>
            </a:pPr>
            <a:endParaRPr lang="fr-FR" sz="1400" spc="-100" dirty="0">
              <a:latin typeface="+mj-lt"/>
              <a:cs typeface="Roboto Lt"/>
            </a:endParaRPr>
          </a:p>
          <a:p>
            <a:pPr marL="16933" marR="6773" indent="847" algn="ctr">
              <a:spcBef>
                <a:spcPts val="133"/>
              </a:spcBef>
            </a:pPr>
            <a:r>
              <a:rPr sz="1400" dirty="0" smtClean="0">
                <a:latin typeface="+mj-lt"/>
                <a:cs typeface="Roboto Lt"/>
              </a:rPr>
              <a:t>.</a:t>
            </a:r>
            <a:endParaRPr sz="1400" dirty="0">
              <a:latin typeface="+mj-lt"/>
              <a:cs typeface="Roboto Lt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8967849" y="4998383"/>
            <a:ext cx="2197947" cy="1800860"/>
            <a:chOff x="6725887" y="3748787"/>
            <a:chExt cx="1648460" cy="1350645"/>
          </a:xfrm>
        </p:grpSpPr>
        <p:sp>
          <p:nvSpPr>
            <p:cNvPr id="41" name="object 41"/>
            <p:cNvSpPr/>
            <p:nvPr/>
          </p:nvSpPr>
          <p:spPr>
            <a:xfrm>
              <a:off x="6730649" y="3753549"/>
              <a:ext cx="1638935" cy="1341120"/>
            </a:xfrm>
            <a:custGeom>
              <a:avLst/>
              <a:gdLst/>
              <a:ahLst/>
              <a:cxnLst/>
              <a:rect l="l" t="t" r="r" b="b"/>
              <a:pathLst>
                <a:path w="1638934" h="1341120">
                  <a:moveTo>
                    <a:pt x="1415394" y="1340999"/>
                  </a:moveTo>
                  <a:lnTo>
                    <a:pt x="223504" y="1340999"/>
                  </a:lnTo>
                  <a:lnTo>
                    <a:pt x="178460" y="1336459"/>
                  </a:lnTo>
                  <a:lnTo>
                    <a:pt x="136506" y="1323435"/>
                  </a:lnTo>
                  <a:lnTo>
                    <a:pt x="98541" y="1302828"/>
                  </a:lnTo>
                  <a:lnTo>
                    <a:pt x="65463" y="1275537"/>
                  </a:lnTo>
                  <a:lnTo>
                    <a:pt x="38171" y="1242458"/>
                  </a:lnTo>
                  <a:lnTo>
                    <a:pt x="17564" y="1204493"/>
                  </a:lnTo>
                  <a:lnTo>
                    <a:pt x="4540" y="1162539"/>
                  </a:lnTo>
                  <a:lnTo>
                    <a:pt x="0" y="1117495"/>
                  </a:lnTo>
                  <a:lnTo>
                    <a:pt x="0" y="223504"/>
                  </a:lnTo>
                  <a:lnTo>
                    <a:pt x="4540" y="178460"/>
                  </a:lnTo>
                  <a:lnTo>
                    <a:pt x="17564" y="136506"/>
                  </a:lnTo>
                  <a:lnTo>
                    <a:pt x="38171" y="98541"/>
                  </a:lnTo>
                  <a:lnTo>
                    <a:pt x="65463" y="65462"/>
                  </a:lnTo>
                  <a:lnTo>
                    <a:pt x="98541" y="38171"/>
                  </a:lnTo>
                  <a:lnTo>
                    <a:pt x="136506" y="17564"/>
                  </a:lnTo>
                  <a:lnTo>
                    <a:pt x="178460" y="4540"/>
                  </a:lnTo>
                  <a:lnTo>
                    <a:pt x="223504" y="0"/>
                  </a:lnTo>
                  <a:lnTo>
                    <a:pt x="1415394" y="0"/>
                  </a:lnTo>
                  <a:lnTo>
                    <a:pt x="1459202" y="4334"/>
                  </a:lnTo>
                  <a:lnTo>
                    <a:pt x="1500926" y="17013"/>
                  </a:lnTo>
                  <a:lnTo>
                    <a:pt x="1539395" y="37551"/>
                  </a:lnTo>
                  <a:lnTo>
                    <a:pt x="1573436" y="65462"/>
                  </a:lnTo>
                  <a:lnTo>
                    <a:pt x="1601348" y="99504"/>
                  </a:lnTo>
                  <a:lnTo>
                    <a:pt x="1621886" y="137972"/>
                  </a:lnTo>
                  <a:lnTo>
                    <a:pt x="1634565" y="179697"/>
                  </a:lnTo>
                  <a:lnTo>
                    <a:pt x="1638899" y="223504"/>
                  </a:lnTo>
                  <a:lnTo>
                    <a:pt x="1638899" y="1117495"/>
                  </a:lnTo>
                  <a:lnTo>
                    <a:pt x="1634359" y="1162539"/>
                  </a:lnTo>
                  <a:lnTo>
                    <a:pt x="1621335" y="1204493"/>
                  </a:lnTo>
                  <a:lnTo>
                    <a:pt x="1600728" y="1242458"/>
                  </a:lnTo>
                  <a:lnTo>
                    <a:pt x="1573436" y="1275537"/>
                  </a:lnTo>
                  <a:lnTo>
                    <a:pt x="1540358" y="1302828"/>
                  </a:lnTo>
                  <a:lnTo>
                    <a:pt x="1502393" y="1323435"/>
                  </a:lnTo>
                  <a:lnTo>
                    <a:pt x="1460439" y="1336459"/>
                  </a:lnTo>
                  <a:lnTo>
                    <a:pt x="1415394" y="1340999"/>
                  </a:lnTo>
                  <a:close/>
                </a:path>
              </a:pathLst>
            </a:custGeom>
            <a:solidFill>
              <a:srgbClr val="EEEEEE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2" name="object 42"/>
            <p:cNvSpPr/>
            <p:nvPr/>
          </p:nvSpPr>
          <p:spPr>
            <a:xfrm>
              <a:off x="6730649" y="3753549"/>
              <a:ext cx="1638935" cy="1341120"/>
            </a:xfrm>
            <a:custGeom>
              <a:avLst/>
              <a:gdLst/>
              <a:ahLst/>
              <a:cxnLst/>
              <a:rect l="l" t="t" r="r" b="b"/>
              <a:pathLst>
                <a:path w="1638934" h="1341120">
                  <a:moveTo>
                    <a:pt x="0" y="223504"/>
                  </a:moveTo>
                  <a:lnTo>
                    <a:pt x="4540" y="178460"/>
                  </a:lnTo>
                  <a:lnTo>
                    <a:pt x="17564" y="136506"/>
                  </a:lnTo>
                  <a:lnTo>
                    <a:pt x="38171" y="98541"/>
                  </a:lnTo>
                  <a:lnTo>
                    <a:pt x="65463" y="65462"/>
                  </a:lnTo>
                  <a:lnTo>
                    <a:pt x="98541" y="38171"/>
                  </a:lnTo>
                  <a:lnTo>
                    <a:pt x="136506" y="17564"/>
                  </a:lnTo>
                  <a:lnTo>
                    <a:pt x="178460" y="4540"/>
                  </a:lnTo>
                  <a:lnTo>
                    <a:pt x="223504" y="0"/>
                  </a:lnTo>
                  <a:lnTo>
                    <a:pt x="1415394" y="0"/>
                  </a:lnTo>
                  <a:lnTo>
                    <a:pt x="1459202" y="4334"/>
                  </a:lnTo>
                  <a:lnTo>
                    <a:pt x="1500926" y="17013"/>
                  </a:lnTo>
                  <a:lnTo>
                    <a:pt x="1539395" y="37551"/>
                  </a:lnTo>
                  <a:lnTo>
                    <a:pt x="1573436" y="65462"/>
                  </a:lnTo>
                  <a:lnTo>
                    <a:pt x="1601348" y="99504"/>
                  </a:lnTo>
                  <a:lnTo>
                    <a:pt x="1621886" y="137972"/>
                  </a:lnTo>
                  <a:lnTo>
                    <a:pt x="1634565" y="179697"/>
                  </a:lnTo>
                  <a:lnTo>
                    <a:pt x="1638899" y="223504"/>
                  </a:lnTo>
                  <a:lnTo>
                    <a:pt x="1638899" y="1117495"/>
                  </a:lnTo>
                  <a:lnTo>
                    <a:pt x="1634359" y="1162539"/>
                  </a:lnTo>
                  <a:lnTo>
                    <a:pt x="1621335" y="1204493"/>
                  </a:lnTo>
                  <a:lnTo>
                    <a:pt x="1600728" y="1242458"/>
                  </a:lnTo>
                  <a:lnTo>
                    <a:pt x="1573436" y="1275537"/>
                  </a:lnTo>
                  <a:lnTo>
                    <a:pt x="1540358" y="1302828"/>
                  </a:lnTo>
                  <a:lnTo>
                    <a:pt x="1502393" y="1323435"/>
                  </a:lnTo>
                  <a:lnTo>
                    <a:pt x="1460439" y="1336459"/>
                  </a:lnTo>
                  <a:lnTo>
                    <a:pt x="1415394" y="1340999"/>
                  </a:lnTo>
                  <a:lnTo>
                    <a:pt x="223504" y="1340999"/>
                  </a:lnTo>
                  <a:lnTo>
                    <a:pt x="178460" y="1336459"/>
                  </a:lnTo>
                  <a:lnTo>
                    <a:pt x="136506" y="1323435"/>
                  </a:lnTo>
                  <a:lnTo>
                    <a:pt x="98541" y="1302828"/>
                  </a:lnTo>
                  <a:lnTo>
                    <a:pt x="65463" y="1275537"/>
                  </a:lnTo>
                  <a:lnTo>
                    <a:pt x="38171" y="1242458"/>
                  </a:lnTo>
                  <a:lnTo>
                    <a:pt x="17564" y="1204493"/>
                  </a:lnTo>
                  <a:lnTo>
                    <a:pt x="4540" y="1162539"/>
                  </a:lnTo>
                  <a:lnTo>
                    <a:pt x="0" y="1117495"/>
                  </a:lnTo>
                  <a:lnTo>
                    <a:pt x="0" y="223504"/>
                  </a:lnTo>
                  <a:close/>
                </a:path>
              </a:pathLst>
            </a:custGeom>
            <a:ln w="9524">
              <a:solidFill>
                <a:srgbClr val="FFC53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43" name="object 43"/>
          <p:cNvSpPr txBox="1"/>
          <p:nvPr/>
        </p:nvSpPr>
        <p:spPr>
          <a:xfrm>
            <a:off x="9153477" y="4560447"/>
            <a:ext cx="1918283" cy="1899280"/>
          </a:xfrm>
          <a:prstGeom prst="rect">
            <a:avLst/>
          </a:prstGeom>
        </p:spPr>
        <p:txBody>
          <a:bodyPr vert="horz" wrap="square" lIns="0" tIns="14393" rIns="0" bIns="0" rtlCol="0">
            <a:spAutoFit/>
          </a:bodyPr>
          <a:lstStyle/>
          <a:p>
            <a:pPr marL="527460" marR="430943" indent="-195575">
              <a:lnSpc>
                <a:spcPct val="101000"/>
              </a:lnSpc>
              <a:spcBef>
                <a:spcPts val="113"/>
              </a:spcBef>
            </a:pPr>
            <a:r>
              <a:rPr lang="fr-FR" sz="1733" b="1" spc="7" dirty="0" smtClean="0">
                <a:solidFill>
                  <a:srgbClr val="F3F3F3"/>
                </a:solidFill>
                <a:latin typeface="Roboto Cn"/>
                <a:cs typeface="Roboto Cn"/>
              </a:rPr>
              <a:t>Cluster 3</a:t>
            </a:r>
            <a:endParaRPr lang="fr-FR" sz="1400" spc="-100" dirty="0" smtClean="0">
              <a:latin typeface="+mj-lt"/>
              <a:cs typeface="Roboto Cn"/>
            </a:endParaRPr>
          </a:p>
          <a:p>
            <a:pPr marL="16933" marR="6773" algn="ctr">
              <a:spcBef>
                <a:spcPts val="1447"/>
              </a:spcBef>
            </a:pPr>
            <a:r>
              <a:rPr lang="fr-FR" sz="1333" spc="7" dirty="0" smtClean="0">
                <a:latin typeface="Roboto Cn"/>
                <a:cs typeface="Roboto Cn"/>
              </a:rPr>
              <a:t>des </a:t>
            </a:r>
            <a:r>
              <a:rPr lang="fr-FR" sz="1333" spc="7" dirty="0">
                <a:latin typeface="Roboto Cn"/>
                <a:cs typeface="Roboto Cn"/>
              </a:rPr>
              <a:t>ventes pour des clients peu dépensiers, de faibles montants d'achat, pour des produits de l'univers de l'indoor.</a:t>
            </a:r>
            <a:endParaRPr lang="fr-FR" sz="1333" dirty="0">
              <a:latin typeface="Roboto Cn"/>
              <a:cs typeface="Roboto Cn"/>
            </a:endParaRPr>
          </a:p>
          <a:p>
            <a:pPr marL="46566" marR="32173" indent="-3387" algn="ctr"/>
            <a:endParaRPr sz="1333" dirty="0">
              <a:latin typeface="Roboto Lt"/>
              <a:cs typeface="Roboto Lt"/>
            </a:endParaRPr>
          </a:p>
        </p:txBody>
      </p:sp>
      <p:sp>
        <p:nvSpPr>
          <p:cNvPr id="44" name="object 15"/>
          <p:cNvSpPr/>
          <p:nvPr/>
        </p:nvSpPr>
        <p:spPr>
          <a:xfrm>
            <a:off x="6896845" y="1988843"/>
            <a:ext cx="826150" cy="614150"/>
          </a:xfrm>
          <a:custGeom>
            <a:avLst/>
            <a:gdLst/>
            <a:ahLst/>
            <a:cxnLst/>
            <a:rect l="l" t="t" r="r" b="b"/>
            <a:pathLst>
              <a:path w="355600" h="370839">
                <a:moveTo>
                  <a:pt x="172966" y="370814"/>
                </a:moveTo>
                <a:lnTo>
                  <a:pt x="147996" y="310212"/>
                </a:lnTo>
                <a:lnTo>
                  <a:pt x="109333" y="305469"/>
                </a:lnTo>
                <a:lnTo>
                  <a:pt x="74028" y="293008"/>
                </a:lnTo>
                <a:lnTo>
                  <a:pt x="43663" y="273053"/>
                </a:lnTo>
                <a:lnTo>
                  <a:pt x="19816" y="245829"/>
                </a:lnTo>
                <a:lnTo>
                  <a:pt x="3326" y="208039"/>
                </a:lnTo>
                <a:lnTo>
                  <a:pt x="0" y="167638"/>
                </a:lnTo>
                <a:lnTo>
                  <a:pt x="9052" y="126866"/>
                </a:lnTo>
                <a:lnTo>
                  <a:pt x="29700" y="87964"/>
                </a:lnTo>
                <a:lnTo>
                  <a:pt x="61160" y="53173"/>
                </a:lnTo>
                <a:lnTo>
                  <a:pt x="95387" y="28758"/>
                </a:lnTo>
                <a:lnTo>
                  <a:pt x="140269" y="9052"/>
                </a:lnTo>
                <a:lnTo>
                  <a:pt x="186245" y="0"/>
                </a:lnTo>
                <a:lnTo>
                  <a:pt x="231028" y="1271"/>
                </a:lnTo>
                <a:lnTo>
                  <a:pt x="272332" y="12535"/>
                </a:lnTo>
                <a:lnTo>
                  <a:pt x="307873" y="33462"/>
                </a:lnTo>
                <a:lnTo>
                  <a:pt x="335363" y="63720"/>
                </a:lnTo>
                <a:lnTo>
                  <a:pt x="351838" y="101483"/>
                </a:lnTo>
                <a:lnTo>
                  <a:pt x="355162" y="141867"/>
                </a:lnTo>
                <a:lnTo>
                  <a:pt x="346114" y="182628"/>
                </a:lnTo>
                <a:lnTo>
                  <a:pt x="325475" y="221522"/>
                </a:lnTo>
                <a:lnTo>
                  <a:pt x="294024" y="256307"/>
                </a:lnTo>
                <a:lnTo>
                  <a:pt x="259727" y="280761"/>
                </a:lnTo>
                <a:lnTo>
                  <a:pt x="215052" y="300418"/>
                </a:lnTo>
                <a:lnTo>
                  <a:pt x="199807" y="304582"/>
                </a:lnTo>
                <a:lnTo>
                  <a:pt x="172966" y="370814"/>
                </a:lnTo>
                <a:close/>
              </a:path>
            </a:pathLst>
          </a:custGeom>
          <a:solidFill>
            <a:srgbClr val="F1533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45" name="object 23"/>
          <p:cNvSpPr txBox="1"/>
          <p:nvPr/>
        </p:nvSpPr>
        <p:spPr>
          <a:xfrm>
            <a:off x="6970965" y="2117673"/>
            <a:ext cx="752030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lang="fr-FR" sz="1867" b="1" spc="-47" dirty="0" smtClean="0">
                <a:solidFill>
                  <a:srgbClr val="FFFFFF"/>
                </a:solidFill>
                <a:latin typeface="Roboto Cn"/>
                <a:cs typeface="Roboto"/>
              </a:rPr>
              <a:t>21,6</a:t>
            </a:r>
            <a:r>
              <a:rPr sz="1867" spc="-187" dirty="0" smtClean="0">
                <a:solidFill>
                  <a:srgbClr val="FFFFFF"/>
                </a:solidFill>
                <a:latin typeface="Roboto"/>
                <a:cs typeface="Roboto"/>
              </a:rPr>
              <a:t>%</a:t>
            </a:r>
            <a:endParaRPr sz="1867" dirty="0">
              <a:latin typeface="Roboto"/>
              <a:cs typeface="Roboto"/>
            </a:endParaRPr>
          </a:p>
        </p:txBody>
      </p:sp>
      <p:sp>
        <p:nvSpPr>
          <p:cNvPr id="47" name="object 27"/>
          <p:cNvSpPr/>
          <p:nvPr/>
        </p:nvSpPr>
        <p:spPr>
          <a:xfrm>
            <a:off x="6654901" y="4431539"/>
            <a:ext cx="1496060" cy="573193"/>
          </a:xfrm>
          <a:custGeom>
            <a:avLst/>
            <a:gdLst/>
            <a:ahLst/>
            <a:cxnLst/>
            <a:rect l="l" t="t" r="r" b="b"/>
            <a:pathLst>
              <a:path w="1122045" h="429895">
                <a:moveTo>
                  <a:pt x="1050348" y="429899"/>
                </a:moveTo>
                <a:lnTo>
                  <a:pt x="71651" y="429899"/>
                </a:lnTo>
                <a:lnTo>
                  <a:pt x="43761" y="424269"/>
                </a:lnTo>
                <a:lnTo>
                  <a:pt x="20986" y="408913"/>
                </a:lnTo>
                <a:lnTo>
                  <a:pt x="5630" y="386138"/>
                </a:lnTo>
                <a:lnTo>
                  <a:pt x="0" y="358248"/>
                </a:lnTo>
                <a:lnTo>
                  <a:pt x="0" y="71651"/>
                </a:lnTo>
                <a:lnTo>
                  <a:pt x="5630" y="43761"/>
                </a:lnTo>
                <a:lnTo>
                  <a:pt x="20986" y="20986"/>
                </a:lnTo>
                <a:lnTo>
                  <a:pt x="43761" y="5630"/>
                </a:lnTo>
                <a:lnTo>
                  <a:pt x="71651" y="0"/>
                </a:lnTo>
                <a:lnTo>
                  <a:pt x="1050348" y="0"/>
                </a:lnTo>
                <a:lnTo>
                  <a:pt x="1090100" y="12038"/>
                </a:lnTo>
                <a:lnTo>
                  <a:pt x="1116545" y="44231"/>
                </a:lnTo>
                <a:lnTo>
                  <a:pt x="1121999" y="71651"/>
                </a:lnTo>
                <a:lnTo>
                  <a:pt x="1121999" y="358248"/>
                </a:lnTo>
                <a:lnTo>
                  <a:pt x="1116369" y="386138"/>
                </a:lnTo>
                <a:lnTo>
                  <a:pt x="1101013" y="408913"/>
                </a:lnTo>
                <a:lnTo>
                  <a:pt x="1078238" y="424269"/>
                </a:lnTo>
                <a:lnTo>
                  <a:pt x="1050348" y="429899"/>
                </a:lnTo>
                <a:close/>
              </a:path>
            </a:pathLst>
          </a:custGeom>
          <a:solidFill>
            <a:srgbClr val="F1533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48" name="object 28"/>
          <p:cNvSpPr txBox="1"/>
          <p:nvPr/>
        </p:nvSpPr>
        <p:spPr>
          <a:xfrm>
            <a:off x="6893871" y="4552288"/>
            <a:ext cx="1500810" cy="26332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lang="fr-FR" sz="1600" b="1" spc="7" dirty="0" smtClean="0">
                <a:solidFill>
                  <a:srgbClr val="FFFFFF"/>
                </a:solidFill>
                <a:latin typeface="Roboto Cn"/>
                <a:cs typeface="Roboto Cn"/>
              </a:rPr>
              <a:t>Cluster 2</a:t>
            </a:r>
            <a:endParaRPr sz="1600" dirty="0">
              <a:latin typeface="Roboto Cn"/>
              <a:cs typeface="Roboto Cn"/>
            </a:endParaRPr>
          </a:p>
        </p:txBody>
      </p:sp>
      <p:sp>
        <p:nvSpPr>
          <p:cNvPr id="49" name="object 36"/>
          <p:cNvSpPr/>
          <p:nvPr/>
        </p:nvSpPr>
        <p:spPr>
          <a:xfrm>
            <a:off x="6334971" y="5016938"/>
            <a:ext cx="2032847" cy="1683173"/>
          </a:xfrm>
          <a:custGeom>
            <a:avLst/>
            <a:gdLst/>
            <a:ahLst/>
            <a:cxnLst/>
            <a:rect l="l" t="t" r="r" b="b"/>
            <a:pathLst>
              <a:path w="1524635" h="1262379">
                <a:moveTo>
                  <a:pt x="0" y="210304"/>
                </a:moveTo>
                <a:lnTo>
                  <a:pt x="5554" y="162083"/>
                </a:lnTo>
                <a:lnTo>
                  <a:pt x="21375" y="117817"/>
                </a:lnTo>
                <a:lnTo>
                  <a:pt x="46201" y="78769"/>
                </a:lnTo>
                <a:lnTo>
                  <a:pt x="78769" y="46201"/>
                </a:lnTo>
                <a:lnTo>
                  <a:pt x="117817" y="21375"/>
                </a:lnTo>
                <a:lnTo>
                  <a:pt x="162083" y="5554"/>
                </a:lnTo>
                <a:lnTo>
                  <a:pt x="210304" y="0"/>
                </a:lnTo>
                <a:lnTo>
                  <a:pt x="1314295" y="0"/>
                </a:lnTo>
                <a:lnTo>
                  <a:pt x="1355515" y="4078"/>
                </a:lnTo>
                <a:lnTo>
                  <a:pt x="1394775" y="16008"/>
                </a:lnTo>
                <a:lnTo>
                  <a:pt x="1430972" y="35333"/>
                </a:lnTo>
                <a:lnTo>
                  <a:pt x="1463002" y="61596"/>
                </a:lnTo>
                <a:lnTo>
                  <a:pt x="1489266" y="93627"/>
                </a:lnTo>
                <a:lnTo>
                  <a:pt x="1508591" y="129824"/>
                </a:lnTo>
                <a:lnTo>
                  <a:pt x="1520521" y="169084"/>
                </a:lnTo>
                <a:lnTo>
                  <a:pt x="1524599" y="210304"/>
                </a:lnTo>
                <a:lnTo>
                  <a:pt x="1524599" y="1051495"/>
                </a:lnTo>
                <a:lnTo>
                  <a:pt x="1519045" y="1099716"/>
                </a:lnTo>
                <a:lnTo>
                  <a:pt x="1503224" y="1143982"/>
                </a:lnTo>
                <a:lnTo>
                  <a:pt x="1478398" y="1183030"/>
                </a:lnTo>
                <a:lnTo>
                  <a:pt x="1445830" y="1215598"/>
                </a:lnTo>
                <a:lnTo>
                  <a:pt x="1406782" y="1240424"/>
                </a:lnTo>
                <a:lnTo>
                  <a:pt x="1362516" y="1256245"/>
                </a:lnTo>
                <a:lnTo>
                  <a:pt x="1314295" y="1261799"/>
                </a:lnTo>
                <a:lnTo>
                  <a:pt x="210304" y="1261799"/>
                </a:lnTo>
                <a:lnTo>
                  <a:pt x="162083" y="1256245"/>
                </a:lnTo>
                <a:lnTo>
                  <a:pt x="117817" y="1240424"/>
                </a:lnTo>
                <a:lnTo>
                  <a:pt x="78769" y="1215598"/>
                </a:lnTo>
                <a:lnTo>
                  <a:pt x="46201" y="1183030"/>
                </a:lnTo>
                <a:lnTo>
                  <a:pt x="21375" y="1143982"/>
                </a:lnTo>
                <a:lnTo>
                  <a:pt x="5554" y="1099716"/>
                </a:lnTo>
                <a:lnTo>
                  <a:pt x="0" y="1051495"/>
                </a:lnTo>
                <a:lnTo>
                  <a:pt x="0" y="210304"/>
                </a:lnTo>
                <a:close/>
              </a:path>
            </a:pathLst>
          </a:custGeom>
          <a:ln w="9524">
            <a:solidFill>
              <a:srgbClr val="FFC53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50" name="object 37"/>
          <p:cNvSpPr txBox="1"/>
          <p:nvPr/>
        </p:nvSpPr>
        <p:spPr>
          <a:xfrm>
            <a:off x="6523544" y="5084680"/>
            <a:ext cx="1594273" cy="152520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6773" indent="-847" algn="ctr">
              <a:spcBef>
                <a:spcPts val="133"/>
              </a:spcBef>
            </a:pPr>
            <a:r>
              <a:rPr lang="fr-FR" sz="1400" spc="-100" dirty="0">
                <a:latin typeface="+mj-lt"/>
                <a:cs typeface="Roboto Lt"/>
              </a:rPr>
              <a:t>des ventes toujours avec des clients qui dépensent plus que les autres, mais très axés sur les produits en rapport avec les soins du corps.</a:t>
            </a:r>
            <a:endParaRPr sz="1333" dirty="0">
              <a:latin typeface="Roboto Lt"/>
              <a:cs typeface="Roboto 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93871" y="2765645"/>
            <a:ext cx="1018120" cy="1499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4995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EF688A18-CA86-449B-91D5-535FF34B0D1F}"/>
              </a:ext>
            </a:extLst>
          </p:cNvPr>
          <p:cNvSpPr txBox="1"/>
          <p:nvPr/>
        </p:nvSpPr>
        <p:spPr>
          <a:xfrm>
            <a:off x="624083" y="255217"/>
            <a:ext cx="11238191" cy="584775"/>
          </a:xfrm>
          <a:prstGeom prst="rect">
            <a:avLst/>
          </a:prstGeom>
          <a:noFill/>
        </p:spPr>
        <p:txBody>
          <a:bodyPr wrap="square" lIns="108000" rIns="108000" rtlCol="0" anchor="ctr">
            <a:spAutoFit/>
          </a:bodyPr>
          <a:lstStyle/>
          <a:p>
            <a:pPr algn="ctr"/>
            <a:r>
              <a:rPr lang="fr-FR" altLang="ko-KR" sz="32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Franklin Gothic Demi" panose="020B0703020102020204" pitchFamily="34" charset="0"/>
                <a:cs typeface="Arial" pitchFamily="34" charset="0"/>
              </a:rPr>
              <a:t>Mission</a:t>
            </a:r>
            <a:endParaRPr lang="ko-KR" altLang="en-US" sz="3200" b="1" dirty="0">
              <a:solidFill>
                <a:schemeClr val="accent1">
                  <a:lumMod val="60000"/>
                  <a:lumOff val="40000"/>
                </a:schemeClr>
              </a:solidFill>
              <a:latin typeface="Franklin Gothic Demi" panose="020B0703020102020204" pitchFamily="34" charset="0"/>
              <a:cs typeface="Arial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91193" y="1006216"/>
            <a:ext cx="11671081" cy="20005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FR" sz="2400" dirty="0">
                <a:solidFill>
                  <a:schemeClr val="bg1"/>
                </a:solidFill>
              </a:rPr>
              <a:t>C</a:t>
            </a:r>
            <a:r>
              <a:rPr lang="fr-FR" sz="2400" dirty="0" smtClean="0">
                <a:solidFill>
                  <a:schemeClr val="bg1"/>
                </a:solidFill>
              </a:rPr>
              <a:t>omprendre </a:t>
            </a:r>
            <a:r>
              <a:rPr lang="fr-FR" sz="2400" dirty="0">
                <a:solidFill>
                  <a:schemeClr val="bg1"/>
                </a:solidFill>
              </a:rPr>
              <a:t>les différents types d'utilisateurs.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fr-FR" sz="2400" dirty="0">
                <a:solidFill>
                  <a:schemeClr val="bg1"/>
                </a:solidFill>
              </a:rPr>
              <a:t>Proposer une segmentation exploitable et facile d’utilisation pour le marketing.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fr-FR" sz="2400" dirty="0">
                <a:solidFill>
                  <a:schemeClr val="bg1"/>
                </a:solidFill>
              </a:rPr>
              <a:t>Evaluer la fréquence de mise à jour de la segmentation (contrat de maintenance).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fr-FR" sz="2400" dirty="0">
                <a:solidFill>
                  <a:schemeClr val="bg1"/>
                </a:solidFill>
              </a:rPr>
              <a:t>Fournir un code qui respecte la convention PEP8, pour être utilisable par </a:t>
            </a:r>
            <a:r>
              <a:rPr lang="fr-FR" sz="2400" dirty="0" err="1">
                <a:solidFill>
                  <a:schemeClr val="bg1"/>
                </a:solidFill>
              </a:rPr>
              <a:t>Olist</a:t>
            </a:r>
            <a:r>
              <a:rPr lang="fr-FR" sz="2400" dirty="0">
                <a:solidFill>
                  <a:schemeClr val="bg1"/>
                </a:solidFill>
              </a:rPr>
              <a:t>.</a:t>
            </a:r>
          </a:p>
          <a:p>
            <a:endParaRPr lang="fr-FR" sz="28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688A18-CA86-449B-91D5-535FF34B0D1F}"/>
              </a:ext>
            </a:extLst>
          </p:cNvPr>
          <p:cNvSpPr txBox="1"/>
          <p:nvPr/>
        </p:nvSpPr>
        <p:spPr>
          <a:xfrm>
            <a:off x="624082" y="3142458"/>
            <a:ext cx="11238191" cy="1077218"/>
          </a:xfrm>
          <a:prstGeom prst="rect">
            <a:avLst/>
          </a:prstGeom>
          <a:noFill/>
        </p:spPr>
        <p:txBody>
          <a:bodyPr wrap="square" lIns="108000" rIns="108000" rtlCol="0" anchor="ctr">
            <a:spAutoFit/>
          </a:bodyPr>
          <a:lstStyle/>
          <a:p>
            <a:pPr algn="ctr"/>
            <a:r>
              <a:rPr lang="fr-FR" altLang="ko-KR" sz="32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Franklin Gothic Demi" panose="020B0703020102020204" pitchFamily="34" charset="0"/>
                <a:cs typeface="Arial" pitchFamily="34" charset="0"/>
              </a:rPr>
              <a:t>Méthodologie</a:t>
            </a:r>
            <a:endParaRPr lang="fr-FR" altLang="ko-KR" sz="3200" b="1" dirty="0">
              <a:solidFill>
                <a:schemeClr val="accent1">
                  <a:lumMod val="60000"/>
                  <a:lumOff val="40000"/>
                </a:schemeClr>
              </a:solidFill>
              <a:latin typeface="Franklin Gothic Demi" panose="020B0703020102020204" pitchFamily="34" charset="0"/>
              <a:cs typeface="Arial" pitchFamily="34" charset="0"/>
            </a:endParaRPr>
          </a:p>
          <a:p>
            <a:pPr algn="ctr"/>
            <a:endParaRPr lang="ko-KR" altLang="en-US" sz="3200" b="1" dirty="0">
              <a:solidFill>
                <a:schemeClr val="accent2">
                  <a:lumMod val="60000"/>
                  <a:lumOff val="40000"/>
                </a:schemeClr>
              </a:solidFill>
              <a:latin typeface="Franklin Gothic Demi" panose="020B0703020102020204" pitchFamily="34" charset="0"/>
              <a:cs typeface="Arial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804732" y="3986037"/>
            <a:ext cx="11057542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400" dirty="0" smtClean="0">
                <a:solidFill>
                  <a:schemeClr val="bg1"/>
                </a:solidFill>
              </a:rPr>
              <a:t>Méthodes </a:t>
            </a:r>
            <a:r>
              <a:rPr lang="fr-FR" sz="2400" dirty="0">
                <a:solidFill>
                  <a:schemeClr val="bg1"/>
                </a:solidFill>
              </a:rPr>
              <a:t>non supervisées pour regrouper ensemble des profils similaires</a:t>
            </a:r>
            <a:r>
              <a:rPr lang="fr-FR" sz="2400" dirty="0" smtClean="0">
                <a:solidFill>
                  <a:schemeClr val="bg1"/>
                </a:solidFill>
              </a:rPr>
              <a:t>.</a:t>
            </a:r>
          </a:p>
          <a:p>
            <a:endParaRPr lang="fr-FR" sz="2400" dirty="0">
              <a:solidFill>
                <a:schemeClr val="bg1"/>
              </a:solidFill>
            </a:endParaRPr>
          </a:p>
          <a:p>
            <a:r>
              <a:rPr lang="fr-FR" sz="2400" dirty="0">
                <a:solidFill>
                  <a:schemeClr val="bg1"/>
                </a:solidFill>
              </a:rPr>
              <a:t>Création de </a:t>
            </a:r>
            <a:r>
              <a:rPr lang="fr-FR" sz="2400" dirty="0" err="1">
                <a:solidFill>
                  <a:schemeClr val="bg1"/>
                </a:solidFill>
              </a:rPr>
              <a:t>features</a:t>
            </a:r>
            <a:r>
              <a:rPr lang="fr-FR" sz="2400" dirty="0">
                <a:solidFill>
                  <a:schemeClr val="bg1"/>
                </a:solidFill>
              </a:rPr>
              <a:t> car peu de données fournies par </a:t>
            </a:r>
            <a:r>
              <a:rPr lang="fr-FR" sz="2400" dirty="0" err="1">
                <a:solidFill>
                  <a:schemeClr val="bg1"/>
                </a:solidFill>
              </a:rPr>
              <a:t>Olist</a:t>
            </a:r>
            <a:r>
              <a:rPr lang="fr-FR" sz="2400" dirty="0">
                <a:solidFill>
                  <a:schemeClr val="bg1"/>
                </a:solidFill>
              </a:rPr>
              <a:t>.</a:t>
            </a:r>
            <a:endParaRPr lang="fr-FR" sz="2400" dirty="0" smtClean="0">
              <a:solidFill>
                <a:schemeClr val="bg1"/>
              </a:solidFill>
            </a:endParaRPr>
          </a:p>
          <a:p>
            <a:endParaRPr lang="fr-FR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3023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iamond 8">
            <a:extLst>
              <a:ext uri="{FF2B5EF4-FFF2-40B4-BE49-F238E27FC236}">
                <a16:creationId xmlns:a16="http://schemas.microsoft.com/office/drawing/2014/main" id="{D8BAB20E-1C8C-4F1B-8554-257E4EA25266}"/>
              </a:ext>
            </a:extLst>
          </p:cNvPr>
          <p:cNvSpPr/>
          <p:nvPr/>
        </p:nvSpPr>
        <p:spPr>
          <a:xfrm>
            <a:off x="11532345" y="6174504"/>
            <a:ext cx="493710" cy="497416"/>
          </a:xfrm>
          <a:prstGeom prst="diamond">
            <a:avLst/>
          </a:prstGeom>
          <a:solidFill>
            <a:schemeClr val="tx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bject 12"/>
          <p:cNvSpPr txBox="1">
            <a:spLocks/>
          </p:cNvSpPr>
          <p:nvPr/>
        </p:nvSpPr>
        <p:spPr>
          <a:xfrm>
            <a:off x="0" y="0"/>
            <a:ext cx="12192000" cy="566822"/>
          </a:xfrm>
          <a:prstGeom prst="rect">
            <a:avLst/>
          </a:prstGeom>
          <a:solidFill>
            <a:schemeClr val="accent1"/>
          </a:solidFill>
        </p:spPr>
        <p:txBody>
          <a:bodyPr vert="horz" wrap="square" lIns="0" tIns="73660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85725" algn="ctr">
              <a:lnSpc>
                <a:spcPct val="100000"/>
              </a:lnSpc>
              <a:spcBef>
                <a:spcPts val="580"/>
              </a:spcBef>
              <a:spcAft>
                <a:spcPts val="600"/>
              </a:spcAft>
            </a:pPr>
            <a:r>
              <a:rPr lang="fr-FR" sz="3200" b="1" dirty="0" smtClean="0">
                <a:latin typeface="Franklin Gothic Demi" panose="020B0703020102020204" pitchFamily="34" charset="0"/>
              </a:rPr>
              <a:t>Démarche</a:t>
            </a:r>
            <a:endParaRPr lang="fr-FR" sz="3200" b="1" dirty="0">
              <a:latin typeface="Franklin Gothic Demi" panose="020B0703020102020204" pitchFamily="34" charset="0"/>
            </a:endParaRPr>
          </a:p>
        </p:txBody>
      </p:sp>
      <p:sp>
        <p:nvSpPr>
          <p:cNvPr id="18" name="object 3"/>
          <p:cNvSpPr txBox="1"/>
          <p:nvPr/>
        </p:nvSpPr>
        <p:spPr>
          <a:xfrm>
            <a:off x="10499974" y="5124045"/>
            <a:ext cx="106045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-90" dirty="0">
                <a:solidFill>
                  <a:srgbClr val="332533"/>
                </a:solidFill>
                <a:latin typeface="Roboto Lt"/>
                <a:cs typeface="Roboto Lt"/>
              </a:rPr>
              <a:t>7</a:t>
            </a:r>
            <a:endParaRPr sz="1300">
              <a:latin typeface="Roboto Lt"/>
              <a:cs typeface="Roboto Lt"/>
            </a:endParaRPr>
          </a:p>
        </p:txBody>
      </p:sp>
      <p:sp>
        <p:nvSpPr>
          <p:cNvPr id="19" name="object 5"/>
          <p:cNvSpPr txBox="1"/>
          <p:nvPr/>
        </p:nvSpPr>
        <p:spPr>
          <a:xfrm>
            <a:off x="1910558" y="2329599"/>
            <a:ext cx="1501140" cy="824865"/>
          </a:xfrm>
          <a:prstGeom prst="rect">
            <a:avLst/>
          </a:prstGeom>
          <a:solidFill>
            <a:schemeClr val="accent2"/>
          </a:solidFill>
        </p:spPr>
        <p:txBody>
          <a:bodyPr vert="horz" wrap="square" lIns="0" tIns="28575" rIns="0" bIns="0" rtlCol="0">
            <a:spAutoFit/>
          </a:bodyPr>
          <a:lstStyle/>
          <a:p>
            <a:pPr marL="351155" marR="345440" algn="ctr">
              <a:lnSpc>
                <a:spcPct val="101600"/>
              </a:lnSpc>
              <a:spcBef>
                <a:spcPts val="225"/>
              </a:spcBef>
            </a:pPr>
            <a:r>
              <a:rPr sz="1600" spc="-95" dirty="0">
                <a:solidFill>
                  <a:srgbClr val="051934"/>
                </a:solidFill>
                <a:latin typeface="Verdana"/>
                <a:cs typeface="Verdana"/>
              </a:rPr>
              <a:t>Données  </a:t>
            </a:r>
            <a:r>
              <a:rPr sz="1600" spc="-50" dirty="0">
                <a:solidFill>
                  <a:srgbClr val="051934"/>
                </a:solidFill>
                <a:latin typeface="Verdana"/>
                <a:cs typeface="Verdana"/>
              </a:rPr>
              <a:t>clients </a:t>
            </a:r>
            <a:r>
              <a:rPr sz="1600" spc="-45" dirty="0">
                <a:solidFill>
                  <a:srgbClr val="051934"/>
                </a:solidFill>
                <a:latin typeface="Verdana"/>
                <a:cs typeface="Verdana"/>
              </a:rPr>
              <a:t> </a:t>
            </a:r>
            <a:r>
              <a:rPr sz="1600" spc="-80" dirty="0">
                <a:solidFill>
                  <a:srgbClr val="051934"/>
                </a:solidFill>
                <a:latin typeface="Verdana"/>
                <a:cs typeface="Verdana"/>
              </a:rPr>
              <a:t>uniques</a:t>
            </a:r>
            <a:endParaRPr sz="1600" dirty="0">
              <a:latin typeface="Verdana"/>
              <a:cs typeface="Verdana"/>
            </a:endParaRPr>
          </a:p>
        </p:txBody>
      </p:sp>
      <p:sp>
        <p:nvSpPr>
          <p:cNvPr id="20" name="object 6"/>
          <p:cNvSpPr txBox="1"/>
          <p:nvPr/>
        </p:nvSpPr>
        <p:spPr>
          <a:xfrm>
            <a:off x="3801459" y="2329599"/>
            <a:ext cx="1579880" cy="824865"/>
          </a:xfrm>
          <a:prstGeom prst="rect">
            <a:avLst/>
          </a:prstGeom>
          <a:solidFill>
            <a:srgbClr val="FFC530"/>
          </a:solidFill>
        </p:spPr>
        <p:txBody>
          <a:bodyPr vert="horz" wrap="square" lIns="0" tIns="508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0"/>
              </a:spcBef>
            </a:pPr>
            <a:endParaRPr sz="1950">
              <a:latin typeface="Times New Roman"/>
              <a:cs typeface="Times New Roman"/>
            </a:endParaRPr>
          </a:p>
          <a:p>
            <a:pPr marL="105410">
              <a:lnSpc>
                <a:spcPct val="100000"/>
              </a:lnSpc>
            </a:pPr>
            <a:r>
              <a:rPr sz="1500" spc="-30" dirty="0">
                <a:solidFill>
                  <a:srgbClr val="051934"/>
                </a:solidFill>
                <a:latin typeface="Verdana"/>
                <a:cs typeface="Verdana"/>
              </a:rPr>
              <a:t>Pre-processing</a:t>
            </a:r>
            <a:endParaRPr sz="1500">
              <a:latin typeface="Verdana"/>
              <a:cs typeface="Verdana"/>
            </a:endParaRPr>
          </a:p>
        </p:txBody>
      </p:sp>
      <p:sp>
        <p:nvSpPr>
          <p:cNvPr id="21" name="object 7"/>
          <p:cNvSpPr/>
          <p:nvPr/>
        </p:nvSpPr>
        <p:spPr>
          <a:xfrm>
            <a:off x="5661051" y="2354424"/>
            <a:ext cx="1501140" cy="824865"/>
          </a:xfrm>
          <a:custGeom>
            <a:avLst/>
            <a:gdLst/>
            <a:ahLst/>
            <a:cxnLst/>
            <a:rect l="l" t="t" r="r" b="b"/>
            <a:pathLst>
              <a:path w="1501139" h="824864">
                <a:moveTo>
                  <a:pt x="1500899" y="824399"/>
                </a:moveTo>
                <a:lnTo>
                  <a:pt x="0" y="824399"/>
                </a:lnTo>
                <a:lnTo>
                  <a:pt x="0" y="0"/>
                </a:lnTo>
                <a:lnTo>
                  <a:pt x="1500899" y="0"/>
                </a:lnTo>
                <a:lnTo>
                  <a:pt x="1500899" y="824399"/>
                </a:lnTo>
                <a:close/>
              </a:path>
            </a:pathLst>
          </a:custGeom>
          <a:solidFill>
            <a:srgbClr val="FFC12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8"/>
          <p:cNvSpPr txBox="1"/>
          <p:nvPr/>
        </p:nvSpPr>
        <p:spPr>
          <a:xfrm>
            <a:off x="5661051" y="2354424"/>
            <a:ext cx="1501140" cy="824865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vert="horz" wrap="square" lIns="0" tIns="25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0"/>
              </a:spcBef>
            </a:pPr>
            <a:endParaRPr sz="1900" dirty="0">
              <a:latin typeface="Times New Roman"/>
              <a:cs typeface="Times New Roman"/>
            </a:endParaRPr>
          </a:p>
          <a:p>
            <a:pPr marL="469900">
              <a:lnSpc>
                <a:spcPct val="100000"/>
              </a:lnSpc>
            </a:pPr>
            <a:r>
              <a:rPr sz="1600" spc="-65" dirty="0">
                <a:solidFill>
                  <a:srgbClr val="051934"/>
                </a:solidFill>
                <a:latin typeface="Verdana"/>
                <a:cs typeface="Verdana"/>
              </a:rPr>
              <a:t>Model</a:t>
            </a:r>
            <a:endParaRPr sz="1600" dirty="0">
              <a:latin typeface="Verdana"/>
              <a:cs typeface="Verdana"/>
            </a:endParaRPr>
          </a:p>
        </p:txBody>
      </p:sp>
      <p:sp>
        <p:nvSpPr>
          <p:cNvPr id="23" name="object 9"/>
          <p:cNvSpPr txBox="1"/>
          <p:nvPr/>
        </p:nvSpPr>
        <p:spPr>
          <a:xfrm>
            <a:off x="7441758" y="2339614"/>
            <a:ext cx="1501140" cy="824865"/>
          </a:xfrm>
          <a:prstGeom prst="rect">
            <a:avLst/>
          </a:prstGeom>
          <a:solidFill>
            <a:schemeClr val="accent1"/>
          </a:solidFill>
        </p:spPr>
        <p:txBody>
          <a:bodyPr vert="horz" wrap="square" lIns="0" tIns="508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0"/>
              </a:spcBef>
            </a:pPr>
            <a:endParaRPr sz="1950" dirty="0">
              <a:latin typeface="Times New Roman"/>
              <a:cs typeface="Times New Roman"/>
            </a:endParaRPr>
          </a:p>
          <a:p>
            <a:pPr marL="305435">
              <a:lnSpc>
                <a:spcPct val="100000"/>
              </a:lnSpc>
            </a:pPr>
            <a:r>
              <a:rPr sz="1500" spc="-50" dirty="0">
                <a:solidFill>
                  <a:srgbClr val="051934"/>
                </a:solidFill>
                <a:latin typeface="Verdana"/>
                <a:cs typeface="Verdana"/>
              </a:rPr>
              <a:t>Validation</a:t>
            </a:r>
            <a:endParaRPr sz="1500" dirty="0">
              <a:latin typeface="Verdana"/>
              <a:cs typeface="Verdana"/>
            </a:endParaRPr>
          </a:p>
        </p:txBody>
      </p:sp>
      <p:grpSp>
        <p:nvGrpSpPr>
          <p:cNvPr id="24" name="object 10"/>
          <p:cNvGrpSpPr/>
          <p:nvPr/>
        </p:nvGrpSpPr>
        <p:grpSpPr>
          <a:xfrm>
            <a:off x="2646721" y="2077186"/>
            <a:ext cx="6001385" cy="1438275"/>
            <a:chOff x="993412" y="1613662"/>
            <a:chExt cx="6001385" cy="1438275"/>
          </a:xfrm>
        </p:grpSpPr>
        <p:sp>
          <p:nvSpPr>
            <p:cNvPr id="25" name="object 11"/>
            <p:cNvSpPr/>
            <p:nvPr/>
          </p:nvSpPr>
          <p:spPr>
            <a:xfrm>
              <a:off x="1007700" y="1627949"/>
              <a:ext cx="1798955" cy="238125"/>
            </a:xfrm>
            <a:custGeom>
              <a:avLst/>
              <a:gdLst/>
              <a:ahLst/>
              <a:cxnLst/>
              <a:rect l="l" t="t" r="r" b="b"/>
              <a:pathLst>
                <a:path w="1798955" h="238125">
                  <a:moveTo>
                    <a:pt x="0" y="238124"/>
                  </a:moveTo>
                  <a:lnTo>
                    <a:pt x="25695" y="189715"/>
                  </a:lnTo>
                  <a:lnTo>
                    <a:pt x="69110" y="158334"/>
                  </a:lnTo>
                  <a:lnTo>
                    <a:pt x="131015" y="128294"/>
                  </a:lnTo>
                  <a:lnTo>
                    <a:pt x="168221" y="113944"/>
                  </a:lnTo>
                  <a:lnTo>
                    <a:pt x="209234" y="100132"/>
                  </a:lnTo>
                  <a:lnTo>
                    <a:pt x="253782" y="86923"/>
                  </a:lnTo>
                  <a:lnTo>
                    <a:pt x="301593" y="74385"/>
                  </a:lnTo>
                  <a:lnTo>
                    <a:pt x="352395" y="62586"/>
                  </a:lnTo>
                  <a:lnTo>
                    <a:pt x="405916" y="51593"/>
                  </a:lnTo>
                  <a:lnTo>
                    <a:pt x="461884" y="41473"/>
                  </a:lnTo>
                  <a:lnTo>
                    <a:pt x="520028" y="32292"/>
                  </a:lnTo>
                  <a:lnTo>
                    <a:pt x="580075" y="24119"/>
                  </a:lnTo>
                  <a:lnTo>
                    <a:pt x="641753" y="17021"/>
                  </a:lnTo>
                  <a:lnTo>
                    <a:pt x="704791" y="11064"/>
                  </a:lnTo>
                  <a:lnTo>
                    <a:pt x="768916" y="6317"/>
                  </a:lnTo>
                  <a:lnTo>
                    <a:pt x="833857" y="2845"/>
                  </a:lnTo>
                  <a:lnTo>
                    <a:pt x="899343" y="717"/>
                  </a:lnTo>
                  <a:lnTo>
                    <a:pt x="965099" y="0"/>
                  </a:lnTo>
                  <a:lnTo>
                    <a:pt x="1020751" y="530"/>
                  </a:lnTo>
                  <a:lnTo>
                    <a:pt x="1076238" y="2079"/>
                  </a:lnTo>
                  <a:lnTo>
                    <a:pt x="1131395" y="4604"/>
                  </a:lnTo>
                  <a:lnTo>
                    <a:pt x="1186058" y="8065"/>
                  </a:lnTo>
                  <a:lnTo>
                    <a:pt x="1240062" y="12422"/>
                  </a:lnTo>
                  <a:lnTo>
                    <a:pt x="1293242" y="17633"/>
                  </a:lnTo>
                  <a:lnTo>
                    <a:pt x="1345434" y="23659"/>
                  </a:lnTo>
                  <a:lnTo>
                    <a:pt x="1396473" y="30457"/>
                  </a:lnTo>
                  <a:lnTo>
                    <a:pt x="1446194" y="37989"/>
                  </a:lnTo>
                  <a:lnTo>
                    <a:pt x="1494433" y="46213"/>
                  </a:lnTo>
                  <a:lnTo>
                    <a:pt x="1541024" y="55088"/>
                  </a:lnTo>
                  <a:lnTo>
                    <a:pt x="1585803" y="64573"/>
                  </a:lnTo>
                  <a:lnTo>
                    <a:pt x="1628606" y="74629"/>
                  </a:lnTo>
                  <a:lnTo>
                    <a:pt x="1693519" y="92081"/>
                  </a:lnTo>
                  <a:lnTo>
                    <a:pt x="1752070" y="110756"/>
                  </a:lnTo>
                  <a:lnTo>
                    <a:pt x="1791384" y="125460"/>
                  </a:lnTo>
                  <a:lnTo>
                    <a:pt x="1797529" y="127963"/>
                  </a:lnTo>
                  <a:lnTo>
                    <a:pt x="1798861" y="128519"/>
                  </a:lnTo>
                </a:path>
              </a:pathLst>
            </a:custGeom>
            <a:ln w="28574">
              <a:solidFill>
                <a:srgbClr val="F7C37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61935" y="1706026"/>
              <a:ext cx="158251" cy="148084"/>
            </a:xfrm>
            <a:prstGeom prst="rect">
              <a:avLst/>
            </a:prstGeom>
          </p:spPr>
        </p:pic>
        <p:sp>
          <p:nvSpPr>
            <p:cNvPr id="27" name="object 13"/>
            <p:cNvSpPr/>
            <p:nvPr/>
          </p:nvSpPr>
          <p:spPr>
            <a:xfrm>
              <a:off x="2938050" y="1627950"/>
              <a:ext cx="1697989" cy="238125"/>
            </a:xfrm>
            <a:custGeom>
              <a:avLst/>
              <a:gdLst/>
              <a:ahLst/>
              <a:cxnLst/>
              <a:rect l="l" t="t" r="r" b="b"/>
              <a:pathLst>
                <a:path w="1697989" h="238125">
                  <a:moveTo>
                    <a:pt x="0" y="238124"/>
                  </a:moveTo>
                  <a:lnTo>
                    <a:pt x="26532" y="187281"/>
                  </a:lnTo>
                  <a:lnTo>
                    <a:pt x="71243" y="154284"/>
                  </a:lnTo>
                  <a:lnTo>
                    <a:pt x="134822" y="122780"/>
                  </a:lnTo>
                  <a:lnTo>
                    <a:pt x="172949" y="107797"/>
                  </a:lnTo>
                  <a:lnTo>
                    <a:pt x="214909" y="93436"/>
                  </a:lnTo>
                  <a:lnTo>
                    <a:pt x="260407" y="79782"/>
                  </a:lnTo>
                  <a:lnTo>
                    <a:pt x="309147" y="66918"/>
                  </a:lnTo>
                  <a:lnTo>
                    <a:pt x="360836" y="54926"/>
                  </a:lnTo>
                  <a:lnTo>
                    <a:pt x="415177" y="43891"/>
                  </a:lnTo>
                  <a:lnTo>
                    <a:pt x="471877" y="33894"/>
                  </a:lnTo>
                  <a:lnTo>
                    <a:pt x="530641" y="25020"/>
                  </a:lnTo>
                  <a:lnTo>
                    <a:pt x="591173" y="17351"/>
                  </a:lnTo>
                  <a:lnTo>
                    <a:pt x="653180" y="10970"/>
                  </a:lnTo>
                  <a:lnTo>
                    <a:pt x="716365" y="5962"/>
                  </a:lnTo>
                  <a:lnTo>
                    <a:pt x="780435" y="2408"/>
                  </a:lnTo>
                  <a:lnTo>
                    <a:pt x="845095" y="393"/>
                  </a:lnTo>
                  <a:lnTo>
                    <a:pt x="910049" y="0"/>
                  </a:lnTo>
                  <a:lnTo>
                    <a:pt x="966895" y="1032"/>
                  </a:lnTo>
                  <a:lnTo>
                    <a:pt x="1023542" y="3317"/>
                  </a:lnTo>
                  <a:lnTo>
                    <a:pt x="1079795" y="6801"/>
                  </a:lnTo>
                  <a:lnTo>
                    <a:pt x="1135455" y="11431"/>
                  </a:lnTo>
                  <a:lnTo>
                    <a:pt x="1190326" y="17154"/>
                  </a:lnTo>
                  <a:lnTo>
                    <a:pt x="1244208" y="23916"/>
                  </a:lnTo>
                  <a:lnTo>
                    <a:pt x="1296906" y="31666"/>
                  </a:lnTo>
                  <a:lnTo>
                    <a:pt x="1348222" y="40349"/>
                  </a:lnTo>
                  <a:lnTo>
                    <a:pt x="1397957" y="49914"/>
                  </a:lnTo>
                  <a:lnTo>
                    <a:pt x="1445915" y="60306"/>
                  </a:lnTo>
                  <a:lnTo>
                    <a:pt x="1491898" y="71473"/>
                  </a:lnTo>
                  <a:lnTo>
                    <a:pt x="1535709" y="83362"/>
                  </a:lnTo>
                  <a:lnTo>
                    <a:pt x="1596920" y="102432"/>
                  </a:lnTo>
                  <a:lnTo>
                    <a:pt x="1652131" y="122829"/>
                  </a:lnTo>
                  <a:lnTo>
                    <a:pt x="1689202" y="138888"/>
                  </a:lnTo>
                  <a:lnTo>
                    <a:pt x="1694997" y="141622"/>
                  </a:lnTo>
                  <a:lnTo>
                    <a:pt x="1697725" y="142943"/>
                  </a:lnTo>
                </a:path>
              </a:pathLst>
            </a:custGeom>
            <a:ln w="28574">
              <a:solidFill>
                <a:srgbClr val="F7C37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88430" y="1722917"/>
              <a:ext cx="154190" cy="153086"/>
            </a:xfrm>
            <a:prstGeom prst="rect">
              <a:avLst/>
            </a:prstGeom>
          </p:spPr>
        </p:pic>
        <p:sp>
          <p:nvSpPr>
            <p:cNvPr id="29" name="object 15"/>
            <p:cNvSpPr/>
            <p:nvPr/>
          </p:nvSpPr>
          <p:spPr>
            <a:xfrm>
              <a:off x="4758192" y="1637965"/>
              <a:ext cx="1652905" cy="253365"/>
            </a:xfrm>
            <a:custGeom>
              <a:avLst/>
              <a:gdLst/>
              <a:ahLst/>
              <a:cxnLst/>
              <a:rect l="l" t="t" r="r" b="b"/>
              <a:pathLst>
                <a:path w="1652904" h="253364">
                  <a:moveTo>
                    <a:pt x="0" y="252934"/>
                  </a:moveTo>
                  <a:lnTo>
                    <a:pt x="12910" y="215170"/>
                  </a:lnTo>
                  <a:lnTo>
                    <a:pt x="49862" y="178242"/>
                  </a:lnTo>
                  <a:lnTo>
                    <a:pt x="108183" y="142875"/>
                  </a:lnTo>
                  <a:lnTo>
                    <a:pt x="144523" y="126005"/>
                  </a:lnTo>
                  <a:lnTo>
                    <a:pt x="185203" y="109796"/>
                  </a:lnTo>
                  <a:lnTo>
                    <a:pt x="229890" y="94342"/>
                  </a:lnTo>
                  <a:lnTo>
                    <a:pt x="278249" y="79731"/>
                  </a:lnTo>
                  <a:lnTo>
                    <a:pt x="329948" y="66054"/>
                  </a:lnTo>
                  <a:lnTo>
                    <a:pt x="384652" y="53404"/>
                  </a:lnTo>
                  <a:lnTo>
                    <a:pt x="442027" y="41869"/>
                  </a:lnTo>
                  <a:lnTo>
                    <a:pt x="501740" y="31541"/>
                  </a:lnTo>
                  <a:lnTo>
                    <a:pt x="563456" y="22511"/>
                  </a:lnTo>
                  <a:lnTo>
                    <a:pt x="626841" y="14869"/>
                  </a:lnTo>
                  <a:lnTo>
                    <a:pt x="691562" y="8707"/>
                  </a:lnTo>
                  <a:lnTo>
                    <a:pt x="757285" y="4114"/>
                  </a:lnTo>
                  <a:lnTo>
                    <a:pt x="823675" y="1181"/>
                  </a:lnTo>
                  <a:lnTo>
                    <a:pt x="890399" y="0"/>
                  </a:lnTo>
                  <a:lnTo>
                    <a:pt x="946017" y="400"/>
                  </a:lnTo>
                  <a:lnTo>
                    <a:pt x="1001442" y="2026"/>
                  </a:lnTo>
                  <a:lnTo>
                    <a:pt x="1056480" y="4823"/>
                  </a:lnTo>
                  <a:lnTo>
                    <a:pt x="1110938" y="8736"/>
                  </a:lnTo>
                  <a:lnTo>
                    <a:pt x="1164624" y="13713"/>
                  </a:lnTo>
                  <a:lnTo>
                    <a:pt x="1217343" y="19698"/>
                  </a:lnTo>
                  <a:lnTo>
                    <a:pt x="1268903" y="26637"/>
                  </a:lnTo>
                  <a:lnTo>
                    <a:pt x="1319111" y="34477"/>
                  </a:lnTo>
                  <a:lnTo>
                    <a:pt x="1367772" y="43163"/>
                  </a:lnTo>
                  <a:lnTo>
                    <a:pt x="1414695" y="52642"/>
                  </a:lnTo>
                  <a:lnTo>
                    <a:pt x="1459685" y="62858"/>
                  </a:lnTo>
                  <a:lnTo>
                    <a:pt x="1502549" y="73759"/>
                  </a:lnTo>
                  <a:lnTo>
                    <a:pt x="1562438" y="91274"/>
                  </a:lnTo>
                  <a:lnTo>
                    <a:pt x="1616458" y="110024"/>
                  </a:lnTo>
                  <a:lnTo>
                    <a:pt x="1646950" y="122289"/>
                  </a:lnTo>
                  <a:lnTo>
                    <a:pt x="1652382" y="124638"/>
                  </a:lnTo>
                </a:path>
              </a:pathLst>
            </a:custGeom>
            <a:ln w="28574">
              <a:solidFill>
                <a:srgbClr val="F7C37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365015" y="1712964"/>
              <a:ext cx="156974" cy="149845"/>
            </a:xfrm>
            <a:prstGeom prst="rect">
              <a:avLst/>
            </a:prstGeom>
          </p:spPr>
        </p:pic>
        <p:sp>
          <p:nvSpPr>
            <p:cNvPr id="31" name="object 17"/>
            <p:cNvSpPr/>
            <p:nvPr/>
          </p:nvSpPr>
          <p:spPr>
            <a:xfrm>
              <a:off x="3026027" y="2690474"/>
              <a:ext cx="1837055" cy="235585"/>
            </a:xfrm>
            <a:custGeom>
              <a:avLst/>
              <a:gdLst/>
              <a:ahLst/>
              <a:cxnLst/>
              <a:rect l="l" t="t" r="r" b="b"/>
              <a:pathLst>
                <a:path w="1837054" h="235585">
                  <a:moveTo>
                    <a:pt x="1836615" y="0"/>
                  </a:moveTo>
                  <a:lnTo>
                    <a:pt x="1810392" y="47797"/>
                  </a:lnTo>
                  <a:lnTo>
                    <a:pt x="1766086" y="78775"/>
                  </a:lnTo>
                  <a:lnTo>
                    <a:pt x="1702911" y="108427"/>
                  </a:lnTo>
                  <a:lnTo>
                    <a:pt x="1664942" y="122591"/>
                  </a:lnTo>
                  <a:lnTo>
                    <a:pt x="1623087" y="136224"/>
                  </a:lnTo>
                  <a:lnTo>
                    <a:pt x="1577625" y="149262"/>
                  </a:lnTo>
                  <a:lnTo>
                    <a:pt x="1528833" y="161637"/>
                  </a:lnTo>
                  <a:lnTo>
                    <a:pt x="1476989" y="173284"/>
                  </a:lnTo>
                  <a:lnTo>
                    <a:pt x="1422370" y="184137"/>
                  </a:lnTo>
                  <a:lnTo>
                    <a:pt x="1365254" y="194129"/>
                  </a:lnTo>
                  <a:lnTo>
                    <a:pt x="1305918" y="203194"/>
                  </a:lnTo>
                  <a:lnTo>
                    <a:pt x="1244639" y="211266"/>
                  </a:lnTo>
                  <a:lnTo>
                    <a:pt x="1181695" y="218280"/>
                  </a:lnTo>
                  <a:lnTo>
                    <a:pt x="1117364" y="224168"/>
                  </a:lnTo>
                  <a:lnTo>
                    <a:pt x="1051923" y="228866"/>
                  </a:lnTo>
                  <a:lnTo>
                    <a:pt x="985649" y="232306"/>
                  </a:lnTo>
                  <a:lnTo>
                    <a:pt x="918821" y="234422"/>
                  </a:lnTo>
                  <a:lnTo>
                    <a:pt x="851715" y="235149"/>
                  </a:lnTo>
                  <a:lnTo>
                    <a:pt x="794922" y="234644"/>
                  </a:lnTo>
                  <a:lnTo>
                    <a:pt x="738297" y="233136"/>
                  </a:lnTo>
                  <a:lnTo>
                    <a:pt x="682008" y="230666"/>
                  </a:lnTo>
                  <a:lnTo>
                    <a:pt x="626223" y="227274"/>
                  </a:lnTo>
                  <a:lnTo>
                    <a:pt x="571111" y="223001"/>
                  </a:lnTo>
                  <a:lnTo>
                    <a:pt x="516840" y="217885"/>
                  </a:lnTo>
                  <a:lnTo>
                    <a:pt x="463577" y="211968"/>
                  </a:lnTo>
                  <a:lnTo>
                    <a:pt x="411491" y="205290"/>
                  </a:lnTo>
                  <a:lnTo>
                    <a:pt x="360750" y="197890"/>
                  </a:lnTo>
                  <a:lnTo>
                    <a:pt x="311522" y="189810"/>
                  </a:lnTo>
                  <a:lnTo>
                    <a:pt x="263974" y="181088"/>
                  </a:lnTo>
                  <a:lnTo>
                    <a:pt x="218277" y="171765"/>
                  </a:lnTo>
                  <a:lnTo>
                    <a:pt x="174596" y="161881"/>
                  </a:lnTo>
                  <a:lnTo>
                    <a:pt x="108351" y="144727"/>
                  </a:lnTo>
                  <a:lnTo>
                    <a:pt x="48598" y="126369"/>
                  </a:lnTo>
                  <a:lnTo>
                    <a:pt x="12699" y="113551"/>
                  </a:lnTo>
                  <a:lnTo>
                    <a:pt x="8478" y="111915"/>
                  </a:lnTo>
                  <a:lnTo>
                    <a:pt x="6367" y="111097"/>
                  </a:lnTo>
                  <a:lnTo>
                    <a:pt x="4277" y="110277"/>
                  </a:lnTo>
                  <a:lnTo>
                    <a:pt x="2207" y="109455"/>
                  </a:lnTo>
                  <a:lnTo>
                    <a:pt x="0" y="108567"/>
                  </a:lnTo>
                </a:path>
              </a:pathLst>
            </a:custGeom>
            <a:ln w="28574">
              <a:solidFill>
                <a:srgbClr val="F7C37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1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911005" y="2703093"/>
              <a:ext cx="159031" cy="146900"/>
            </a:xfrm>
            <a:prstGeom prst="rect">
              <a:avLst/>
            </a:prstGeom>
          </p:spPr>
        </p:pic>
        <p:sp>
          <p:nvSpPr>
            <p:cNvPr id="33" name="object 19"/>
            <p:cNvSpPr/>
            <p:nvPr/>
          </p:nvSpPr>
          <p:spPr>
            <a:xfrm>
              <a:off x="3035574" y="2739524"/>
              <a:ext cx="3940175" cy="293370"/>
            </a:xfrm>
            <a:custGeom>
              <a:avLst/>
              <a:gdLst/>
              <a:ahLst/>
              <a:cxnLst/>
              <a:rect l="l" t="t" r="r" b="b"/>
              <a:pathLst>
                <a:path w="3940175" h="293369">
                  <a:moveTo>
                    <a:pt x="3939599" y="0"/>
                  </a:moveTo>
                  <a:lnTo>
                    <a:pt x="3913650" y="41764"/>
                  </a:lnTo>
                  <a:lnTo>
                    <a:pt x="3862084" y="72628"/>
                  </a:lnTo>
                  <a:lnTo>
                    <a:pt x="3813615" y="92808"/>
                  </a:lnTo>
                  <a:lnTo>
                    <a:pt x="3754618" y="112559"/>
                  </a:lnTo>
                  <a:lnTo>
                    <a:pt x="3685730" y="131788"/>
                  </a:lnTo>
                  <a:lnTo>
                    <a:pt x="3647777" y="141177"/>
                  </a:lnTo>
                  <a:lnTo>
                    <a:pt x="3607590" y="150400"/>
                  </a:lnTo>
                  <a:lnTo>
                    <a:pt x="3565250" y="159444"/>
                  </a:lnTo>
                  <a:lnTo>
                    <a:pt x="3520836" y="168299"/>
                  </a:lnTo>
                  <a:lnTo>
                    <a:pt x="3474428" y="176952"/>
                  </a:lnTo>
                  <a:lnTo>
                    <a:pt x="3426105" y="185391"/>
                  </a:lnTo>
                  <a:lnTo>
                    <a:pt x="3375948" y="193605"/>
                  </a:lnTo>
                  <a:lnTo>
                    <a:pt x="3324037" y="201581"/>
                  </a:lnTo>
                  <a:lnTo>
                    <a:pt x="3270450" y="209308"/>
                  </a:lnTo>
                  <a:lnTo>
                    <a:pt x="3215268" y="216774"/>
                  </a:lnTo>
                  <a:lnTo>
                    <a:pt x="3158571" y="223967"/>
                  </a:lnTo>
                  <a:lnTo>
                    <a:pt x="3100438" y="230875"/>
                  </a:lnTo>
                  <a:lnTo>
                    <a:pt x="3040948" y="237486"/>
                  </a:lnTo>
                  <a:lnTo>
                    <a:pt x="2980183" y="243789"/>
                  </a:lnTo>
                  <a:lnTo>
                    <a:pt x="2918221" y="249772"/>
                  </a:lnTo>
                  <a:lnTo>
                    <a:pt x="2855143" y="255422"/>
                  </a:lnTo>
                  <a:lnTo>
                    <a:pt x="2791028" y="260728"/>
                  </a:lnTo>
                  <a:lnTo>
                    <a:pt x="2725955" y="265679"/>
                  </a:lnTo>
                  <a:lnTo>
                    <a:pt x="2660006" y="270261"/>
                  </a:lnTo>
                  <a:lnTo>
                    <a:pt x="2593258" y="274464"/>
                  </a:lnTo>
                  <a:lnTo>
                    <a:pt x="2525793" y="278276"/>
                  </a:lnTo>
                  <a:lnTo>
                    <a:pt x="2457690" y="281684"/>
                  </a:lnTo>
                  <a:lnTo>
                    <a:pt x="2389028" y="284676"/>
                  </a:lnTo>
                  <a:lnTo>
                    <a:pt x="2319888" y="287242"/>
                  </a:lnTo>
                  <a:lnTo>
                    <a:pt x="2250348" y="289369"/>
                  </a:lnTo>
                  <a:lnTo>
                    <a:pt x="2180490" y="291045"/>
                  </a:lnTo>
                  <a:lnTo>
                    <a:pt x="2110393" y="292258"/>
                  </a:lnTo>
                  <a:lnTo>
                    <a:pt x="2040136" y="292997"/>
                  </a:lnTo>
                  <a:lnTo>
                    <a:pt x="1969799" y="293249"/>
                  </a:lnTo>
                  <a:lnTo>
                    <a:pt x="1899463" y="293008"/>
                  </a:lnTo>
                  <a:lnTo>
                    <a:pt x="1829206" y="292280"/>
                  </a:lnTo>
                  <a:lnTo>
                    <a:pt x="1759108" y="291077"/>
                  </a:lnTo>
                  <a:lnTo>
                    <a:pt x="1689250" y="289412"/>
                  </a:lnTo>
                  <a:lnTo>
                    <a:pt x="1619711" y="287296"/>
                  </a:lnTo>
                  <a:lnTo>
                    <a:pt x="1550571" y="284741"/>
                  </a:lnTo>
                  <a:lnTo>
                    <a:pt x="1481909" y="281759"/>
                  </a:lnTo>
                  <a:lnTo>
                    <a:pt x="1413806" y="278362"/>
                  </a:lnTo>
                  <a:lnTo>
                    <a:pt x="1346340" y="274562"/>
                  </a:lnTo>
                  <a:lnTo>
                    <a:pt x="1279593" y="270370"/>
                  </a:lnTo>
                  <a:lnTo>
                    <a:pt x="1213643" y="265799"/>
                  </a:lnTo>
                  <a:lnTo>
                    <a:pt x="1148571" y="260860"/>
                  </a:lnTo>
                  <a:lnTo>
                    <a:pt x="1084455" y="255566"/>
                  </a:lnTo>
                  <a:lnTo>
                    <a:pt x="1021377" y="249927"/>
                  </a:lnTo>
                  <a:lnTo>
                    <a:pt x="959415" y="243957"/>
                  </a:lnTo>
                  <a:lnTo>
                    <a:pt x="898650" y="237666"/>
                  </a:lnTo>
                  <a:lnTo>
                    <a:pt x="839161" y="231067"/>
                  </a:lnTo>
                  <a:lnTo>
                    <a:pt x="781028" y="224171"/>
                  </a:lnTo>
                  <a:lnTo>
                    <a:pt x="724331" y="216991"/>
                  </a:lnTo>
                  <a:lnTo>
                    <a:pt x="669149" y="209538"/>
                  </a:lnTo>
                  <a:lnTo>
                    <a:pt x="615562" y="201824"/>
                  </a:lnTo>
                  <a:lnTo>
                    <a:pt x="563650" y="193862"/>
                  </a:lnTo>
                  <a:lnTo>
                    <a:pt x="513493" y="185662"/>
                  </a:lnTo>
                  <a:lnTo>
                    <a:pt x="465171" y="177237"/>
                  </a:lnTo>
                  <a:lnTo>
                    <a:pt x="418763" y="168599"/>
                  </a:lnTo>
                  <a:lnTo>
                    <a:pt x="374349" y="159759"/>
                  </a:lnTo>
                  <a:lnTo>
                    <a:pt x="332008" y="150729"/>
                  </a:lnTo>
                  <a:lnTo>
                    <a:pt x="291822" y="141522"/>
                  </a:lnTo>
                  <a:lnTo>
                    <a:pt x="253868" y="132148"/>
                  </a:lnTo>
                  <a:lnTo>
                    <a:pt x="184981" y="112952"/>
                  </a:lnTo>
                  <a:lnTo>
                    <a:pt x="125983" y="93234"/>
                  </a:lnTo>
                  <a:lnTo>
                    <a:pt x="77515" y="73090"/>
                  </a:lnTo>
                  <a:lnTo>
                    <a:pt x="40213" y="52614"/>
                  </a:lnTo>
                  <a:lnTo>
                    <a:pt x="6593" y="21488"/>
                  </a:lnTo>
                  <a:lnTo>
                    <a:pt x="1661" y="11049"/>
                  </a:lnTo>
                  <a:lnTo>
                    <a:pt x="0" y="599"/>
                  </a:lnTo>
                </a:path>
              </a:pathLst>
            </a:custGeom>
            <a:ln w="38099">
              <a:solidFill>
                <a:srgbClr val="EDC19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20"/>
          <p:cNvSpPr txBox="1"/>
          <p:nvPr/>
        </p:nvSpPr>
        <p:spPr>
          <a:xfrm>
            <a:off x="1823858" y="3550023"/>
            <a:ext cx="1661160" cy="1841466"/>
          </a:xfrm>
          <a:prstGeom prst="rect">
            <a:avLst/>
          </a:prstGeom>
          <a:solidFill>
            <a:srgbClr val="F3F3F3"/>
          </a:solidFill>
          <a:ln w="9524">
            <a:solidFill>
              <a:srgbClr val="000000"/>
            </a:solidFill>
          </a:ln>
        </p:spPr>
        <p:txBody>
          <a:bodyPr vert="horz" wrap="square" lIns="0" tIns="76200" rIns="0" bIns="0" rtlCol="0">
            <a:spAutoFit/>
          </a:bodyPr>
          <a:lstStyle/>
          <a:p>
            <a:pPr marL="85725" marR="118110">
              <a:lnSpc>
                <a:spcPct val="102299"/>
              </a:lnSpc>
              <a:spcBef>
                <a:spcPts val="600"/>
              </a:spcBef>
            </a:pPr>
            <a:r>
              <a:rPr sz="1100" b="1" spc="-30" dirty="0" smtClean="0">
                <a:solidFill>
                  <a:srgbClr val="051934"/>
                </a:solidFill>
                <a:latin typeface="Tahoma"/>
                <a:cs typeface="Tahoma"/>
              </a:rPr>
              <a:t>Jointure </a:t>
            </a:r>
            <a:r>
              <a:rPr sz="1100" spc="35" dirty="0">
                <a:solidFill>
                  <a:srgbClr val="051934"/>
                </a:solidFill>
                <a:latin typeface="Microsoft Sans Serif"/>
                <a:cs typeface="Microsoft Sans Serif"/>
              </a:rPr>
              <a:t>et </a:t>
            </a:r>
            <a:r>
              <a:rPr sz="1100" spc="40" dirty="0">
                <a:solidFill>
                  <a:srgbClr val="051934"/>
                </a:solidFill>
                <a:latin typeface="Microsoft Sans Serif"/>
                <a:cs typeface="Microsoft Sans Serif"/>
              </a:rPr>
              <a:t> </a:t>
            </a:r>
            <a:r>
              <a:rPr sz="1100" b="1" spc="-10" dirty="0">
                <a:solidFill>
                  <a:srgbClr val="051934"/>
                </a:solidFill>
                <a:latin typeface="Tahoma"/>
                <a:cs typeface="Tahoma"/>
              </a:rPr>
              <a:t>agrégation</a:t>
            </a:r>
            <a:r>
              <a:rPr sz="1100" b="1" spc="-45" dirty="0">
                <a:solidFill>
                  <a:srgbClr val="051934"/>
                </a:solidFill>
                <a:latin typeface="Tahoma"/>
                <a:cs typeface="Tahoma"/>
              </a:rPr>
              <a:t> </a:t>
            </a:r>
            <a:r>
              <a:rPr sz="1100" spc="5" dirty="0">
                <a:solidFill>
                  <a:srgbClr val="051934"/>
                </a:solidFill>
                <a:latin typeface="Microsoft Sans Serif"/>
                <a:cs typeface="Microsoft Sans Serif"/>
              </a:rPr>
              <a:t>de</a:t>
            </a:r>
            <a:r>
              <a:rPr sz="1100" spc="10" dirty="0">
                <a:solidFill>
                  <a:srgbClr val="051934"/>
                </a:solidFill>
                <a:latin typeface="Microsoft Sans Serif"/>
                <a:cs typeface="Microsoft Sans Serif"/>
              </a:rPr>
              <a:t>s</a:t>
            </a:r>
            <a:r>
              <a:rPr sz="1100" spc="-10" dirty="0">
                <a:solidFill>
                  <a:srgbClr val="051934"/>
                </a:solidFill>
                <a:latin typeface="Microsoft Sans Serif"/>
                <a:cs typeface="Microsoft Sans Serif"/>
              </a:rPr>
              <a:t> </a:t>
            </a:r>
            <a:r>
              <a:rPr sz="1100" spc="15" dirty="0">
                <a:solidFill>
                  <a:srgbClr val="051934"/>
                </a:solidFill>
                <a:latin typeface="Microsoft Sans Serif"/>
                <a:cs typeface="Microsoft Sans Serif"/>
              </a:rPr>
              <a:t>tables  </a:t>
            </a:r>
            <a:r>
              <a:rPr sz="1100" spc="45" dirty="0">
                <a:solidFill>
                  <a:srgbClr val="051934"/>
                </a:solidFill>
                <a:latin typeface="Microsoft Sans Serif"/>
                <a:cs typeface="Microsoft Sans Serif"/>
              </a:rPr>
              <a:t>par</a:t>
            </a:r>
            <a:r>
              <a:rPr sz="1100" spc="-20" dirty="0">
                <a:solidFill>
                  <a:srgbClr val="051934"/>
                </a:solidFill>
                <a:latin typeface="Microsoft Sans Serif"/>
                <a:cs typeface="Microsoft Sans Serif"/>
              </a:rPr>
              <a:t> </a:t>
            </a:r>
            <a:r>
              <a:rPr sz="1100" spc="25" dirty="0">
                <a:solidFill>
                  <a:srgbClr val="051934"/>
                </a:solidFill>
                <a:latin typeface="Microsoft Sans Serif"/>
                <a:cs typeface="Microsoft Sans Serif"/>
              </a:rPr>
              <a:t>client</a:t>
            </a:r>
            <a:r>
              <a:rPr sz="1100" spc="-15" dirty="0">
                <a:solidFill>
                  <a:srgbClr val="051934"/>
                </a:solidFill>
                <a:latin typeface="Microsoft Sans Serif"/>
                <a:cs typeface="Microsoft Sans Serif"/>
              </a:rPr>
              <a:t> </a:t>
            </a:r>
            <a:r>
              <a:rPr sz="1100" spc="40" dirty="0">
                <a:solidFill>
                  <a:srgbClr val="051934"/>
                </a:solidFill>
                <a:latin typeface="Microsoft Sans Serif"/>
                <a:cs typeface="Microsoft Sans Serif"/>
              </a:rPr>
              <a:t>unique</a:t>
            </a:r>
            <a:endParaRPr sz="1100" dirty="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200" dirty="0">
              <a:latin typeface="Microsoft Sans Serif"/>
              <a:cs typeface="Microsoft Sans Serif"/>
            </a:endParaRPr>
          </a:p>
          <a:p>
            <a:pPr marL="85725">
              <a:lnSpc>
                <a:spcPct val="100000"/>
              </a:lnSpc>
            </a:pPr>
            <a:r>
              <a:rPr sz="1000" b="1" spc="-5" dirty="0" smtClean="0">
                <a:solidFill>
                  <a:srgbClr val="051934"/>
                </a:solidFill>
                <a:latin typeface="Tahoma"/>
                <a:cs typeface="Tahoma"/>
              </a:rPr>
              <a:t>Feature</a:t>
            </a:r>
            <a:r>
              <a:rPr sz="1000" b="1" dirty="0" smtClean="0">
                <a:solidFill>
                  <a:srgbClr val="051934"/>
                </a:solidFill>
                <a:latin typeface="Tahoma"/>
                <a:cs typeface="Tahoma"/>
              </a:rPr>
              <a:t>s</a:t>
            </a:r>
            <a:r>
              <a:rPr sz="1000" b="1" spc="-40" dirty="0" smtClean="0">
                <a:solidFill>
                  <a:srgbClr val="051934"/>
                </a:solidFill>
                <a:latin typeface="Tahoma"/>
                <a:cs typeface="Tahoma"/>
              </a:rPr>
              <a:t> </a:t>
            </a:r>
            <a:r>
              <a:rPr sz="1000" b="1" spc="-15" dirty="0">
                <a:solidFill>
                  <a:srgbClr val="051934"/>
                </a:solidFill>
                <a:latin typeface="Tahoma"/>
                <a:cs typeface="Tahoma"/>
              </a:rPr>
              <a:t>engineering</a:t>
            </a:r>
            <a:endParaRPr sz="1000" dirty="0">
              <a:latin typeface="Tahoma"/>
              <a:cs typeface="Tahoma"/>
            </a:endParaRPr>
          </a:p>
          <a:p>
            <a:pPr marL="85725">
              <a:lnSpc>
                <a:spcPct val="100000"/>
              </a:lnSpc>
              <a:spcBef>
                <a:spcPts val="1230"/>
              </a:spcBef>
            </a:pPr>
            <a:r>
              <a:rPr lang="fr-FR" sz="1100" spc="-10" dirty="0">
                <a:solidFill>
                  <a:srgbClr val="051934"/>
                </a:solidFill>
                <a:latin typeface="Microsoft Sans Serif"/>
                <a:cs typeface="Microsoft Sans Serif"/>
              </a:rPr>
              <a:t>A</a:t>
            </a:r>
            <a:r>
              <a:rPr sz="1000" b="1" spc="-10" dirty="0" err="1" smtClean="0">
                <a:solidFill>
                  <a:srgbClr val="051934"/>
                </a:solidFill>
                <a:latin typeface="Tahoma"/>
                <a:cs typeface="Tahoma"/>
              </a:rPr>
              <a:t>nalyse</a:t>
            </a:r>
            <a:r>
              <a:rPr sz="1000" b="1" spc="-55" dirty="0" smtClean="0">
                <a:solidFill>
                  <a:srgbClr val="051934"/>
                </a:solidFill>
                <a:latin typeface="Tahoma"/>
                <a:cs typeface="Tahoma"/>
              </a:rPr>
              <a:t> </a:t>
            </a:r>
            <a:r>
              <a:rPr sz="1000" b="1" spc="-5" dirty="0" err="1" smtClean="0">
                <a:solidFill>
                  <a:srgbClr val="051934"/>
                </a:solidFill>
                <a:latin typeface="Tahoma"/>
                <a:cs typeface="Tahoma"/>
              </a:rPr>
              <a:t>exploratoire</a:t>
            </a:r>
            <a:endParaRPr lang="fr-FR" sz="1000" b="1" spc="-5" dirty="0" smtClean="0">
              <a:solidFill>
                <a:srgbClr val="051934"/>
              </a:solidFill>
              <a:latin typeface="Tahoma"/>
              <a:cs typeface="Tahoma"/>
            </a:endParaRPr>
          </a:p>
          <a:p>
            <a:pPr marL="85725">
              <a:lnSpc>
                <a:spcPct val="100000"/>
              </a:lnSpc>
              <a:spcBef>
                <a:spcPts val="1230"/>
              </a:spcBef>
            </a:pPr>
            <a:endParaRPr lang="fr-FR" sz="1000" dirty="0">
              <a:latin typeface="Tahoma"/>
              <a:cs typeface="Tahoma"/>
            </a:endParaRPr>
          </a:p>
          <a:p>
            <a:pPr marL="85725">
              <a:lnSpc>
                <a:spcPct val="100000"/>
              </a:lnSpc>
              <a:spcBef>
                <a:spcPts val="1230"/>
              </a:spcBef>
            </a:pPr>
            <a:endParaRPr lang="fr-FR" sz="800" b="1" spc="-5" dirty="0" smtClean="0">
              <a:solidFill>
                <a:srgbClr val="051934"/>
              </a:solidFill>
              <a:latin typeface="Tahoma"/>
              <a:cs typeface="Tahoma"/>
            </a:endParaRPr>
          </a:p>
        </p:txBody>
      </p:sp>
      <p:sp>
        <p:nvSpPr>
          <p:cNvPr id="35" name="object 21"/>
          <p:cNvSpPr txBox="1"/>
          <p:nvPr/>
        </p:nvSpPr>
        <p:spPr>
          <a:xfrm>
            <a:off x="3761758" y="3545349"/>
            <a:ext cx="1543685" cy="1817870"/>
          </a:xfrm>
          <a:prstGeom prst="rect">
            <a:avLst/>
          </a:prstGeom>
          <a:solidFill>
            <a:srgbClr val="F3F3F3"/>
          </a:solidFill>
          <a:ln w="9524">
            <a:solidFill>
              <a:srgbClr val="000000"/>
            </a:solidFill>
          </a:ln>
        </p:spPr>
        <p:txBody>
          <a:bodyPr vert="horz" wrap="square" lIns="0" tIns="80010" rIns="0" bIns="0" rtlCol="0">
            <a:spAutoFit/>
          </a:bodyPr>
          <a:lstStyle/>
          <a:p>
            <a:pPr marL="85090" algn="just">
              <a:lnSpc>
                <a:spcPct val="100000"/>
              </a:lnSpc>
              <a:spcBef>
                <a:spcPts val="630"/>
              </a:spcBef>
            </a:pPr>
            <a:r>
              <a:rPr sz="1100" b="1" spc="-10" dirty="0" smtClean="0">
                <a:solidFill>
                  <a:srgbClr val="051934"/>
                </a:solidFill>
                <a:latin typeface="Tahoma"/>
                <a:cs typeface="Tahoma"/>
              </a:rPr>
              <a:t>Features</a:t>
            </a:r>
            <a:r>
              <a:rPr sz="1100" b="1" spc="-65" dirty="0" smtClean="0">
                <a:solidFill>
                  <a:srgbClr val="051934"/>
                </a:solidFill>
                <a:latin typeface="Tahoma"/>
                <a:cs typeface="Tahoma"/>
              </a:rPr>
              <a:t> </a:t>
            </a:r>
            <a:r>
              <a:rPr sz="1100" b="1" spc="-5" dirty="0">
                <a:solidFill>
                  <a:srgbClr val="051934"/>
                </a:solidFill>
                <a:latin typeface="Tahoma"/>
                <a:cs typeface="Tahoma"/>
              </a:rPr>
              <a:t>selection</a:t>
            </a:r>
            <a:endParaRPr sz="1100" dirty="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100" dirty="0">
              <a:latin typeface="Tahoma"/>
              <a:cs typeface="Tahoma"/>
            </a:endParaRPr>
          </a:p>
          <a:p>
            <a:pPr marL="85090" marR="200025" algn="just">
              <a:lnSpc>
                <a:spcPct val="102299"/>
              </a:lnSpc>
            </a:pPr>
            <a:r>
              <a:rPr sz="1100" spc="30" dirty="0" smtClean="0">
                <a:solidFill>
                  <a:srgbClr val="051934"/>
                </a:solidFill>
                <a:latin typeface="Microsoft Sans Serif"/>
                <a:cs typeface="Microsoft Sans Serif"/>
              </a:rPr>
              <a:t>Transformation </a:t>
            </a:r>
            <a:r>
              <a:rPr sz="1100" spc="35" dirty="0">
                <a:solidFill>
                  <a:srgbClr val="051934"/>
                </a:solidFill>
                <a:latin typeface="Microsoft Sans Serif"/>
                <a:cs typeface="Microsoft Sans Serif"/>
              </a:rPr>
              <a:t>et </a:t>
            </a:r>
            <a:r>
              <a:rPr sz="1100" spc="-280" dirty="0">
                <a:solidFill>
                  <a:srgbClr val="051934"/>
                </a:solidFill>
                <a:latin typeface="Microsoft Sans Serif"/>
                <a:cs typeface="Microsoft Sans Serif"/>
              </a:rPr>
              <a:t> </a:t>
            </a:r>
            <a:r>
              <a:rPr sz="1100" b="1" dirty="0">
                <a:solidFill>
                  <a:srgbClr val="051934"/>
                </a:solidFill>
                <a:latin typeface="Tahoma"/>
                <a:cs typeface="Tahoma"/>
              </a:rPr>
              <a:t>normalisation </a:t>
            </a:r>
            <a:r>
              <a:rPr sz="1100" spc="5" dirty="0">
                <a:solidFill>
                  <a:srgbClr val="051934"/>
                </a:solidFill>
                <a:latin typeface="Microsoft Sans Serif"/>
                <a:cs typeface="Microsoft Sans Serif"/>
              </a:rPr>
              <a:t>des </a:t>
            </a:r>
            <a:r>
              <a:rPr sz="1100" spc="-280" dirty="0">
                <a:solidFill>
                  <a:srgbClr val="051934"/>
                </a:solidFill>
                <a:latin typeface="Microsoft Sans Serif"/>
                <a:cs typeface="Microsoft Sans Serif"/>
              </a:rPr>
              <a:t> </a:t>
            </a:r>
            <a:r>
              <a:rPr sz="1100" spc="15" dirty="0">
                <a:solidFill>
                  <a:srgbClr val="051934"/>
                </a:solidFill>
                <a:latin typeface="Microsoft Sans Serif"/>
                <a:cs typeface="Microsoft Sans Serif"/>
              </a:rPr>
              <a:t>variables</a:t>
            </a:r>
            <a:endParaRPr sz="1100" dirty="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150" dirty="0">
              <a:latin typeface="Microsoft Sans Serif"/>
              <a:cs typeface="Microsoft Sans Serif"/>
            </a:endParaRPr>
          </a:p>
          <a:p>
            <a:pPr marL="85090" marR="113030" algn="just">
              <a:lnSpc>
                <a:spcPct val="102299"/>
              </a:lnSpc>
            </a:pPr>
            <a:r>
              <a:rPr sz="1100" b="1" spc="-15" dirty="0" err="1" smtClean="0">
                <a:solidFill>
                  <a:srgbClr val="051934"/>
                </a:solidFill>
                <a:latin typeface="Tahoma"/>
                <a:cs typeface="Tahoma"/>
              </a:rPr>
              <a:t>Standardisation</a:t>
            </a:r>
            <a:r>
              <a:rPr sz="1100" b="1" spc="-15" dirty="0" smtClean="0">
                <a:solidFill>
                  <a:srgbClr val="051934"/>
                </a:solidFill>
                <a:latin typeface="Tahoma"/>
                <a:cs typeface="Tahoma"/>
              </a:rPr>
              <a:t> </a:t>
            </a:r>
            <a:r>
              <a:rPr sz="1100" b="1" dirty="0">
                <a:solidFill>
                  <a:srgbClr val="051934"/>
                </a:solidFill>
                <a:latin typeface="Tahoma"/>
                <a:cs typeface="Tahoma"/>
              </a:rPr>
              <a:t>et </a:t>
            </a:r>
            <a:r>
              <a:rPr sz="1100" b="1" spc="-310" dirty="0">
                <a:solidFill>
                  <a:srgbClr val="051934"/>
                </a:solidFill>
                <a:latin typeface="Tahoma"/>
                <a:cs typeface="Tahoma"/>
              </a:rPr>
              <a:t> </a:t>
            </a:r>
            <a:r>
              <a:rPr sz="1100" b="1" spc="-5" dirty="0">
                <a:solidFill>
                  <a:srgbClr val="051934"/>
                </a:solidFill>
                <a:latin typeface="Tahoma"/>
                <a:cs typeface="Tahoma"/>
              </a:rPr>
              <a:t>mise</a:t>
            </a:r>
            <a:r>
              <a:rPr sz="1100" b="1" spc="-45" dirty="0">
                <a:solidFill>
                  <a:srgbClr val="051934"/>
                </a:solidFill>
                <a:latin typeface="Tahoma"/>
                <a:cs typeface="Tahoma"/>
              </a:rPr>
              <a:t> </a:t>
            </a:r>
            <a:r>
              <a:rPr sz="1100" b="1" spc="5" dirty="0">
                <a:solidFill>
                  <a:srgbClr val="051934"/>
                </a:solidFill>
                <a:latin typeface="Tahoma"/>
                <a:cs typeface="Tahoma"/>
              </a:rPr>
              <a:t>à</a:t>
            </a:r>
            <a:r>
              <a:rPr sz="1100" b="1" spc="-45" dirty="0">
                <a:solidFill>
                  <a:srgbClr val="051934"/>
                </a:solidFill>
                <a:latin typeface="Tahoma"/>
                <a:cs typeface="Tahoma"/>
              </a:rPr>
              <a:t> </a:t>
            </a:r>
            <a:r>
              <a:rPr sz="1100" b="1" spc="-15" dirty="0" err="1" smtClean="0">
                <a:solidFill>
                  <a:srgbClr val="051934"/>
                </a:solidFill>
                <a:latin typeface="Tahoma"/>
                <a:cs typeface="Tahoma"/>
              </a:rPr>
              <a:t>l’échelle</a:t>
            </a:r>
            <a:endParaRPr lang="fr-FR" sz="1100" b="1" spc="-15" dirty="0" smtClean="0">
              <a:solidFill>
                <a:srgbClr val="051934"/>
              </a:solidFill>
              <a:latin typeface="Tahoma"/>
              <a:cs typeface="Tahoma"/>
            </a:endParaRPr>
          </a:p>
          <a:p>
            <a:pPr marL="85090" marR="113030" algn="just">
              <a:lnSpc>
                <a:spcPct val="102299"/>
              </a:lnSpc>
            </a:pPr>
            <a:endParaRPr lang="fr-FR" sz="1100" b="1" spc="-15" dirty="0" smtClean="0">
              <a:solidFill>
                <a:srgbClr val="051934"/>
              </a:solidFill>
              <a:latin typeface="Tahoma"/>
              <a:cs typeface="Tahoma"/>
            </a:endParaRPr>
          </a:p>
          <a:p>
            <a:pPr marL="85090" marR="113030" algn="just">
              <a:lnSpc>
                <a:spcPct val="102299"/>
              </a:lnSpc>
            </a:pPr>
            <a:endParaRPr sz="1100" dirty="0">
              <a:latin typeface="Tahoma"/>
              <a:cs typeface="Tahoma"/>
            </a:endParaRPr>
          </a:p>
        </p:txBody>
      </p:sp>
      <p:sp>
        <p:nvSpPr>
          <p:cNvPr id="36" name="object 22"/>
          <p:cNvSpPr txBox="1"/>
          <p:nvPr/>
        </p:nvSpPr>
        <p:spPr>
          <a:xfrm>
            <a:off x="5582133" y="3545349"/>
            <a:ext cx="1579880" cy="1829860"/>
          </a:xfrm>
          <a:prstGeom prst="rect">
            <a:avLst/>
          </a:prstGeom>
          <a:solidFill>
            <a:srgbClr val="F3F3F3"/>
          </a:solidFill>
          <a:ln w="9524">
            <a:solidFill>
              <a:srgbClr val="000000"/>
            </a:solidFill>
          </a:ln>
        </p:spPr>
        <p:txBody>
          <a:bodyPr vert="horz" wrap="square" lIns="0" tIns="80010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630"/>
              </a:spcBef>
            </a:pPr>
            <a:r>
              <a:rPr sz="1100" b="1" spc="-25" dirty="0" err="1" smtClean="0">
                <a:solidFill>
                  <a:srgbClr val="051934"/>
                </a:solidFill>
                <a:latin typeface="Tahoma"/>
                <a:cs typeface="Tahoma"/>
              </a:rPr>
              <a:t>Centroïde</a:t>
            </a:r>
            <a:r>
              <a:rPr sz="1100" b="1" spc="-25" dirty="0">
                <a:solidFill>
                  <a:srgbClr val="051934"/>
                </a:solidFill>
                <a:latin typeface="Tahoma"/>
                <a:cs typeface="Tahoma"/>
              </a:rPr>
              <a:t>:</a:t>
            </a:r>
            <a:r>
              <a:rPr sz="1100" b="1" spc="-45" dirty="0">
                <a:solidFill>
                  <a:srgbClr val="051934"/>
                </a:solidFill>
                <a:latin typeface="Tahoma"/>
                <a:cs typeface="Tahoma"/>
              </a:rPr>
              <a:t> </a:t>
            </a:r>
            <a:r>
              <a:rPr sz="1100" spc="5" dirty="0">
                <a:solidFill>
                  <a:srgbClr val="051934"/>
                </a:solidFill>
                <a:latin typeface="Microsoft Sans Serif"/>
                <a:cs typeface="Microsoft Sans Serif"/>
              </a:rPr>
              <a:t>K-means</a:t>
            </a:r>
            <a:endParaRPr sz="1100" dirty="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200" dirty="0">
              <a:latin typeface="Microsoft Sans Serif"/>
              <a:cs typeface="Microsoft Sans Serif"/>
            </a:endParaRPr>
          </a:p>
          <a:p>
            <a:pPr marL="85725">
              <a:lnSpc>
                <a:spcPct val="100000"/>
              </a:lnSpc>
            </a:pPr>
            <a:r>
              <a:rPr sz="1100" b="1" spc="-30" dirty="0" err="1" smtClean="0">
                <a:solidFill>
                  <a:srgbClr val="051934"/>
                </a:solidFill>
                <a:latin typeface="Tahoma"/>
                <a:cs typeface="Tahoma"/>
              </a:rPr>
              <a:t>Densité</a:t>
            </a:r>
            <a:r>
              <a:rPr sz="1100" b="1" spc="-20" dirty="0">
                <a:solidFill>
                  <a:srgbClr val="051934"/>
                </a:solidFill>
                <a:latin typeface="Tahoma"/>
                <a:cs typeface="Tahoma"/>
              </a:rPr>
              <a:t>:</a:t>
            </a:r>
            <a:r>
              <a:rPr sz="1100" b="1" spc="-30" dirty="0">
                <a:solidFill>
                  <a:srgbClr val="051934"/>
                </a:solidFill>
                <a:latin typeface="Tahoma"/>
                <a:cs typeface="Tahoma"/>
              </a:rPr>
              <a:t> </a:t>
            </a:r>
            <a:r>
              <a:rPr lang="fr-FR" sz="1100" spc="-70" dirty="0" smtClean="0">
                <a:solidFill>
                  <a:srgbClr val="051934"/>
                </a:solidFill>
                <a:latin typeface="Microsoft Sans Serif"/>
                <a:cs typeface="Microsoft Sans Serif"/>
              </a:rPr>
              <a:t>DBSCAN</a:t>
            </a:r>
            <a:endParaRPr sz="1100" dirty="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150" dirty="0">
              <a:latin typeface="Microsoft Sans Serif"/>
              <a:cs typeface="Microsoft Sans Serif"/>
            </a:endParaRPr>
          </a:p>
          <a:p>
            <a:pPr marL="85725" marR="90805">
              <a:lnSpc>
                <a:spcPct val="102299"/>
              </a:lnSpc>
            </a:pPr>
            <a:r>
              <a:rPr sz="1100" b="1" spc="-20" dirty="0" err="1" smtClean="0">
                <a:solidFill>
                  <a:srgbClr val="051934"/>
                </a:solidFill>
                <a:latin typeface="Tahoma"/>
                <a:cs typeface="Tahoma"/>
              </a:rPr>
              <a:t>Regroupement</a:t>
            </a:r>
            <a:r>
              <a:rPr sz="1100" b="1" spc="-20" dirty="0" smtClean="0">
                <a:solidFill>
                  <a:srgbClr val="051934"/>
                </a:solidFill>
                <a:latin typeface="Tahoma"/>
                <a:cs typeface="Tahoma"/>
              </a:rPr>
              <a:t> </a:t>
            </a:r>
            <a:r>
              <a:rPr sz="1100" b="1" spc="-15" dirty="0" smtClean="0">
                <a:solidFill>
                  <a:srgbClr val="051934"/>
                </a:solidFill>
                <a:latin typeface="Tahoma"/>
                <a:cs typeface="Tahoma"/>
              </a:rPr>
              <a:t> </a:t>
            </a:r>
            <a:r>
              <a:rPr sz="1100" b="1" spc="-5" dirty="0">
                <a:solidFill>
                  <a:srgbClr val="051934"/>
                </a:solidFill>
                <a:latin typeface="Tahoma"/>
                <a:cs typeface="Tahoma"/>
              </a:rPr>
              <a:t>hiérarchique: </a:t>
            </a:r>
            <a:r>
              <a:rPr sz="1100" b="1" dirty="0">
                <a:solidFill>
                  <a:srgbClr val="051934"/>
                </a:solidFill>
                <a:latin typeface="Tahoma"/>
                <a:cs typeface="Tahoma"/>
              </a:rPr>
              <a:t> </a:t>
            </a:r>
            <a:r>
              <a:rPr sz="1100" spc="15" dirty="0" err="1">
                <a:solidFill>
                  <a:srgbClr val="051934"/>
                </a:solidFill>
                <a:latin typeface="Microsoft Sans Serif"/>
                <a:cs typeface="Microsoft Sans Serif"/>
              </a:rPr>
              <a:t>AgglomerativeCluster</a:t>
            </a:r>
            <a:r>
              <a:rPr sz="1100" spc="15" dirty="0">
                <a:solidFill>
                  <a:srgbClr val="051934"/>
                </a:solidFill>
                <a:latin typeface="Microsoft Sans Serif"/>
                <a:cs typeface="Microsoft Sans Serif"/>
              </a:rPr>
              <a:t> </a:t>
            </a:r>
            <a:r>
              <a:rPr sz="1100" spc="-280" dirty="0">
                <a:solidFill>
                  <a:srgbClr val="051934"/>
                </a:solidFill>
                <a:latin typeface="Microsoft Sans Serif"/>
                <a:cs typeface="Microsoft Sans Serif"/>
              </a:rPr>
              <a:t> </a:t>
            </a:r>
            <a:r>
              <a:rPr sz="1100" spc="20" dirty="0" err="1" smtClean="0">
                <a:solidFill>
                  <a:srgbClr val="051934"/>
                </a:solidFill>
                <a:latin typeface="Microsoft Sans Serif"/>
                <a:cs typeface="Microsoft Sans Serif"/>
              </a:rPr>
              <a:t>ing</a:t>
            </a:r>
            <a:endParaRPr lang="fr-FR" sz="1100" spc="20" dirty="0" smtClean="0">
              <a:solidFill>
                <a:srgbClr val="051934"/>
              </a:solidFill>
              <a:latin typeface="Microsoft Sans Serif"/>
              <a:cs typeface="Microsoft Sans Serif"/>
            </a:endParaRPr>
          </a:p>
          <a:p>
            <a:pPr marL="85725" marR="90805">
              <a:lnSpc>
                <a:spcPct val="102299"/>
              </a:lnSpc>
            </a:pPr>
            <a:endParaRPr lang="fr-FR" sz="1100" spc="20" dirty="0" smtClean="0">
              <a:solidFill>
                <a:srgbClr val="051934"/>
              </a:solidFill>
              <a:latin typeface="Microsoft Sans Serif"/>
              <a:cs typeface="Microsoft Sans Serif"/>
            </a:endParaRPr>
          </a:p>
          <a:p>
            <a:pPr marL="85725" marR="90805">
              <a:lnSpc>
                <a:spcPct val="102299"/>
              </a:lnSpc>
            </a:pPr>
            <a:endParaRPr sz="1100" dirty="0">
              <a:latin typeface="Microsoft Sans Serif"/>
              <a:cs typeface="Microsoft Sans Serif"/>
            </a:endParaRPr>
          </a:p>
        </p:txBody>
      </p:sp>
      <p:sp>
        <p:nvSpPr>
          <p:cNvPr id="37" name="object 23"/>
          <p:cNvSpPr txBox="1"/>
          <p:nvPr/>
        </p:nvSpPr>
        <p:spPr>
          <a:xfrm>
            <a:off x="7441759" y="3550023"/>
            <a:ext cx="1501140" cy="1790555"/>
          </a:xfrm>
          <a:prstGeom prst="rect">
            <a:avLst/>
          </a:prstGeom>
          <a:solidFill>
            <a:srgbClr val="F3F3F3"/>
          </a:solidFill>
          <a:ln w="9524">
            <a:solidFill>
              <a:srgbClr val="000000"/>
            </a:solidFill>
          </a:ln>
        </p:spPr>
        <p:txBody>
          <a:bodyPr vert="horz" wrap="square" lIns="0" tIns="80010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630"/>
              </a:spcBef>
            </a:pPr>
            <a:r>
              <a:rPr sz="1100" b="1" spc="-25" dirty="0" err="1" smtClean="0">
                <a:solidFill>
                  <a:srgbClr val="051934"/>
                </a:solidFill>
                <a:latin typeface="Tahoma"/>
                <a:cs typeface="Tahoma"/>
              </a:rPr>
              <a:t>Stabilité</a:t>
            </a:r>
            <a:endParaRPr sz="1100" dirty="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100" dirty="0">
              <a:latin typeface="Tahoma"/>
              <a:cs typeface="Tahoma"/>
            </a:endParaRPr>
          </a:p>
          <a:p>
            <a:pPr marL="85725" marR="158115">
              <a:lnSpc>
                <a:spcPct val="102299"/>
              </a:lnSpc>
            </a:pPr>
            <a:r>
              <a:rPr sz="1100" b="1" spc="-20" dirty="0" err="1" smtClean="0">
                <a:solidFill>
                  <a:srgbClr val="051934"/>
                </a:solidFill>
                <a:latin typeface="Tahoma"/>
                <a:cs typeface="Tahoma"/>
              </a:rPr>
              <a:t>Homogénéit</a:t>
            </a:r>
            <a:r>
              <a:rPr sz="1100" b="1" spc="-15" dirty="0" err="1" smtClean="0">
                <a:solidFill>
                  <a:srgbClr val="051934"/>
                </a:solidFill>
                <a:latin typeface="Tahoma"/>
                <a:cs typeface="Tahoma"/>
              </a:rPr>
              <a:t>é</a:t>
            </a:r>
            <a:r>
              <a:rPr sz="1100" b="1" spc="-25" dirty="0" smtClean="0">
                <a:solidFill>
                  <a:srgbClr val="051934"/>
                </a:solidFill>
                <a:latin typeface="Tahoma"/>
                <a:cs typeface="Tahoma"/>
              </a:rPr>
              <a:t> </a:t>
            </a:r>
            <a:r>
              <a:rPr sz="1100" spc="5" dirty="0">
                <a:solidFill>
                  <a:srgbClr val="051934"/>
                </a:solidFill>
                <a:latin typeface="Microsoft Sans Serif"/>
                <a:cs typeface="Microsoft Sans Serif"/>
              </a:rPr>
              <a:t>des  </a:t>
            </a:r>
            <a:r>
              <a:rPr sz="1100" spc="15" dirty="0">
                <a:solidFill>
                  <a:srgbClr val="051934"/>
                </a:solidFill>
                <a:latin typeface="Microsoft Sans Serif"/>
                <a:cs typeface="Microsoft Sans Serif"/>
              </a:rPr>
              <a:t>clusters</a:t>
            </a:r>
            <a:endParaRPr sz="1100" dirty="0">
              <a:latin typeface="Microsoft Sans Serif"/>
              <a:cs typeface="Microsoft Sans Serif"/>
            </a:endParaRPr>
          </a:p>
          <a:p>
            <a:pPr marL="85725">
              <a:lnSpc>
                <a:spcPct val="100000"/>
              </a:lnSpc>
              <a:spcBef>
                <a:spcPts val="30"/>
              </a:spcBef>
            </a:pPr>
            <a:endParaRPr lang="fr-FR" sz="1100" b="1" spc="-15" dirty="0">
              <a:solidFill>
                <a:srgbClr val="051934"/>
              </a:solidFill>
              <a:latin typeface="Tahoma"/>
              <a:cs typeface="Tahoma"/>
            </a:endParaRPr>
          </a:p>
          <a:p>
            <a:pPr marL="85725">
              <a:lnSpc>
                <a:spcPct val="100000"/>
              </a:lnSpc>
              <a:spcBef>
                <a:spcPts val="30"/>
              </a:spcBef>
            </a:pPr>
            <a:r>
              <a:rPr sz="1100" b="1" spc="-15" dirty="0" err="1" smtClean="0">
                <a:solidFill>
                  <a:srgbClr val="051934"/>
                </a:solidFill>
                <a:latin typeface="Tahoma"/>
                <a:cs typeface="Tahoma"/>
              </a:rPr>
              <a:t>Interprétabilité</a:t>
            </a:r>
            <a:endParaRPr sz="1100" dirty="0">
              <a:latin typeface="Tahoma"/>
              <a:cs typeface="Tahoma"/>
            </a:endParaRPr>
          </a:p>
          <a:p>
            <a:pPr marL="85725">
              <a:lnSpc>
                <a:spcPct val="100000"/>
              </a:lnSpc>
              <a:spcBef>
                <a:spcPts val="30"/>
              </a:spcBef>
            </a:pPr>
            <a:r>
              <a:rPr sz="1100" spc="60" dirty="0">
                <a:solidFill>
                  <a:srgbClr val="051934"/>
                </a:solidFill>
                <a:latin typeface="Microsoft Sans Serif"/>
                <a:cs typeface="Microsoft Sans Serif"/>
              </a:rPr>
              <a:t>du</a:t>
            </a:r>
            <a:r>
              <a:rPr sz="1100" spc="-40" dirty="0">
                <a:solidFill>
                  <a:srgbClr val="051934"/>
                </a:solidFill>
                <a:latin typeface="Microsoft Sans Serif"/>
                <a:cs typeface="Microsoft Sans Serif"/>
              </a:rPr>
              <a:t> </a:t>
            </a:r>
            <a:r>
              <a:rPr sz="1100" spc="30" dirty="0">
                <a:solidFill>
                  <a:srgbClr val="051934"/>
                </a:solidFill>
                <a:latin typeface="Microsoft Sans Serif"/>
                <a:cs typeface="Microsoft Sans Serif"/>
              </a:rPr>
              <a:t>résultat</a:t>
            </a:r>
            <a:endParaRPr sz="1100" dirty="0">
              <a:latin typeface="Microsoft Sans Serif"/>
              <a:cs typeface="Microsoft Sans Serif"/>
            </a:endParaRPr>
          </a:p>
          <a:p>
            <a:pPr marL="85725" marR="201930">
              <a:lnSpc>
                <a:spcPct val="102299"/>
              </a:lnSpc>
            </a:pPr>
            <a:endParaRPr lang="fr-FR" sz="1100" b="1" spc="-20" dirty="0">
              <a:solidFill>
                <a:srgbClr val="051934"/>
              </a:solidFill>
              <a:latin typeface="Tahoma"/>
              <a:cs typeface="Tahoma"/>
            </a:endParaRPr>
          </a:p>
          <a:p>
            <a:pPr marL="85725" marR="201930">
              <a:lnSpc>
                <a:spcPct val="102299"/>
              </a:lnSpc>
            </a:pPr>
            <a:r>
              <a:rPr sz="1100" b="1" spc="-20" dirty="0" smtClean="0">
                <a:solidFill>
                  <a:srgbClr val="051934"/>
                </a:solidFill>
                <a:latin typeface="Tahoma"/>
                <a:cs typeface="Tahoma"/>
              </a:rPr>
              <a:t>Evolution</a:t>
            </a:r>
            <a:r>
              <a:rPr sz="1100" b="1" spc="-60" dirty="0" smtClean="0">
                <a:solidFill>
                  <a:srgbClr val="051934"/>
                </a:solidFill>
                <a:latin typeface="Tahoma"/>
                <a:cs typeface="Tahoma"/>
              </a:rPr>
              <a:t> </a:t>
            </a:r>
            <a:r>
              <a:rPr sz="1100" spc="20" dirty="0">
                <a:solidFill>
                  <a:srgbClr val="051934"/>
                </a:solidFill>
                <a:latin typeface="Microsoft Sans Serif"/>
                <a:cs typeface="Microsoft Sans Serif"/>
              </a:rPr>
              <a:t>dans</a:t>
            </a:r>
            <a:r>
              <a:rPr sz="1100" spc="-35" dirty="0">
                <a:solidFill>
                  <a:srgbClr val="051934"/>
                </a:solidFill>
                <a:latin typeface="Microsoft Sans Serif"/>
                <a:cs typeface="Microsoft Sans Serif"/>
              </a:rPr>
              <a:t> </a:t>
            </a:r>
            <a:r>
              <a:rPr sz="1100" spc="10" dirty="0">
                <a:solidFill>
                  <a:srgbClr val="051934"/>
                </a:solidFill>
                <a:latin typeface="Microsoft Sans Serif"/>
                <a:cs typeface="Microsoft Sans Serif"/>
              </a:rPr>
              <a:t>le </a:t>
            </a:r>
            <a:r>
              <a:rPr sz="1100" spc="-275" dirty="0">
                <a:solidFill>
                  <a:srgbClr val="051934"/>
                </a:solidFill>
                <a:latin typeface="Microsoft Sans Serif"/>
                <a:cs typeface="Microsoft Sans Serif"/>
              </a:rPr>
              <a:t> </a:t>
            </a:r>
            <a:r>
              <a:rPr sz="1100" spc="45" dirty="0">
                <a:solidFill>
                  <a:srgbClr val="051934"/>
                </a:solidFill>
                <a:latin typeface="Microsoft Sans Serif"/>
                <a:cs typeface="Microsoft Sans Serif"/>
              </a:rPr>
              <a:t>temps</a:t>
            </a:r>
            <a:endParaRPr sz="1100" dirty="0">
              <a:latin typeface="Microsoft Sans Serif"/>
              <a:cs typeface="Microsoft Sans Serif"/>
            </a:endParaRPr>
          </a:p>
        </p:txBody>
      </p:sp>
      <p:sp>
        <p:nvSpPr>
          <p:cNvPr id="38" name="object 24"/>
          <p:cNvSpPr/>
          <p:nvPr/>
        </p:nvSpPr>
        <p:spPr>
          <a:xfrm>
            <a:off x="9146257" y="2329599"/>
            <a:ext cx="1501140" cy="824865"/>
          </a:xfrm>
          <a:custGeom>
            <a:avLst/>
            <a:gdLst/>
            <a:ahLst/>
            <a:cxnLst/>
            <a:rect l="l" t="t" r="r" b="b"/>
            <a:pathLst>
              <a:path w="1501140" h="824864">
                <a:moveTo>
                  <a:pt x="1500899" y="824399"/>
                </a:moveTo>
                <a:lnTo>
                  <a:pt x="0" y="824399"/>
                </a:lnTo>
                <a:lnTo>
                  <a:pt x="0" y="0"/>
                </a:lnTo>
                <a:lnTo>
                  <a:pt x="1500899" y="0"/>
                </a:lnTo>
                <a:lnTo>
                  <a:pt x="1500899" y="824399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25"/>
          <p:cNvSpPr txBox="1"/>
          <p:nvPr/>
        </p:nvSpPr>
        <p:spPr>
          <a:xfrm>
            <a:off x="9146257" y="2329599"/>
            <a:ext cx="1501140" cy="824865"/>
          </a:xfrm>
          <a:prstGeom prst="rect">
            <a:avLst/>
          </a:prstGeom>
          <a:solidFill>
            <a:schemeClr val="accent2"/>
          </a:solidFill>
        </p:spPr>
        <p:txBody>
          <a:bodyPr vert="horz" wrap="square" lIns="0" tIns="508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0"/>
              </a:spcBef>
            </a:pPr>
            <a:endParaRPr sz="1950" dirty="0">
              <a:latin typeface="Times New Roman"/>
              <a:cs typeface="Times New Roman"/>
            </a:endParaRPr>
          </a:p>
          <a:p>
            <a:pPr marL="120650">
              <a:lnSpc>
                <a:spcPct val="100000"/>
              </a:lnSpc>
            </a:pPr>
            <a:r>
              <a:rPr sz="1500" spc="-50" dirty="0">
                <a:solidFill>
                  <a:srgbClr val="051934"/>
                </a:solidFill>
                <a:latin typeface="Verdana"/>
                <a:cs typeface="Verdana"/>
              </a:rPr>
              <a:t>Interprétation</a:t>
            </a:r>
            <a:endParaRPr sz="1500" dirty="0">
              <a:latin typeface="Verdana"/>
              <a:cs typeface="Verdana"/>
            </a:endParaRPr>
          </a:p>
        </p:txBody>
      </p:sp>
      <p:grpSp>
        <p:nvGrpSpPr>
          <p:cNvPr id="40" name="object 26"/>
          <p:cNvGrpSpPr/>
          <p:nvPr/>
        </p:nvGrpSpPr>
        <p:grpSpPr>
          <a:xfrm>
            <a:off x="8223163" y="2082214"/>
            <a:ext cx="1778635" cy="281940"/>
            <a:chOff x="6569854" y="1618690"/>
            <a:chExt cx="1778635" cy="281940"/>
          </a:xfrm>
        </p:grpSpPr>
        <p:sp>
          <p:nvSpPr>
            <p:cNvPr id="41" name="object 27"/>
            <p:cNvSpPr/>
            <p:nvPr/>
          </p:nvSpPr>
          <p:spPr>
            <a:xfrm>
              <a:off x="6584142" y="1632977"/>
              <a:ext cx="1652905" cy="253365"/>
            </a:xfrm>
            <a:custGeom>
              <a:avLst/>
              <a:gdLst/>
              <a:ahLst/>
              <a:cxnLst/>
              <a:rect l="l" t="t" r="r" b="b"/>
              <a:pathLst>
                <a:path w="1652904" h="253364">
                  <a:moveTo>
                    <a:pt x="0" y="252934"/>
                  </a:moveTo>
                  <a:lnTo>
                    <a:pt x="12910" y="215170"/>
                  </a:lnTo>
                  <a:lnTo>
                    <a:pt x="49862" y="178242"/>
                  </a:lnTo>
                  <a:lnTo>
                    <a:pt x="108183" y="142875"/>
                  </a:lnTo>
                  <a:lnTo>
                    <a:pt x="144523" y="126005"/>
                  </a:lnTo>
                  <a:lnTo>
                    <a:pt x="185203" y="109796"/>
                  </a:lnTo>
                  <a:lnTo>
                    <a:pt x="229890" y="94342"/>
                  </a:lnTo>
                  <a:lnTo>
                    <a:pt x="278249" y="79731"/>
                  </a:lnTo>
                  <a:lnTo>
                    <a:pt x="329948" y="66054"/>
                  </a:lnTo>
                  <a:lnTo>
                    <a:pt x="384652" y="53404"/>
                  </a:lnTo>
                  <a:lnTo>
                    <a:pt x="442027" y="41869"/>
                  </a:lnTo>
                  <a:lnTo>
                    <a:pt x="501740" y="31541"/>
                  </a:lnTo>
                  <a:lnTo>
                    <a:pt x="563456" y="22511"/>
                  </a:lnTo>
                  <a:lnTo>
                    <a:pt x="626841" y="14869"/>
                  </a:lnTo>
                  <a:lnTo>
                    <a:pt x="691562" y="8707"/>
                  </a:lnTo>
                  <a:lnTo>
                    <a:pt x="757285" y="4114"/>
                  </a:lnTo>
                  <a:lnTo>
                    <a:pt x="823675" y="1181"/>
                  </a:lnTo>
                  <a:lnTo>
                    <a:pt x="890399" y="0"/>
                  </a:lnTo>
                  <a:lnTo>
                    <a:pt x="946017" y="400"/>
                  </a:lnTo>
                  <a:lnTo>
                    <a:pt x="1001442" y="2026"/>
                  </a:lnTo>
                  <a:lnTo>
                    <a:pt x="1056480" y="4823"/>
                  </a:lnTo>
                  <a:lnTo>
                    <a:pt x="1110938" y="8736"/>
                  </a:lnTo>
                  <a:lnTo>
                    <a:pt x="1164624" y="13713"/>
                  </a:lnTo>
                  <a:lnTo>
                    <a:pt x="1217343" y="19698"/>
                  </a:lnTo>
                  <a:lnTo>
                    <a:pt x="1268903" y="26637"/>
                  </a:lnTo>
                  <a:lnTo>
                    <a:pt x="1319111" y="34477"/>
                  </a:lnTo>
                  <a:lnTo>
                    <a:pt x="1367772" y="43163"/>
                  </a:lnTo>
                  <a:lnTo>
                    <a:pt x="1414695" y="52642"/>
                  </a:lnTo>
                  <a:lnTo>
                    <a:pt x="1459685" y="62858"/>
                  </a:lnTo>
                  <a:lnTo>
                    <a:pt x="1502549" y="73759"/>
                  </a:lnTo>
                  <a:lnTo>
                    <a:pt x="1562438" y="91274"/>
                  </a:lnTo>
                  <a:lnTo>
                    <a:pt x="1616458" y="110024"/>
                  </a:lnTo>
                  <a:lnTo>
                    <a:pt x="1646950" y="122289"/>
                  </a:lnTo>
                  <a:lnTo>
                    <a:pt x="1652382" y="124638"/>
                  </a:lnTo>
                </a:path>
              </a:pathLst>
            </a:custGeom>
            <a:ln w="28574">
              <a:solidFill>
                <a:srgbClr val="F7C37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2" name="object 2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190965" y="1707976"/>
              <a:ext cx="156974" cy="149845"/>
            </a:xfrm>
            <a:prstGeom prst="rect">
              <a:avLst/>
            </a:prstGeom>
          </p:spPr>
        </p:pic>
      </p:grpSp>
      <p:sp>
        <p:nvSpPr>
          <p:cNvPr id="43" name="object 29"/>
          <p:cNvSpPr txBox="1"/>
          <p:nvPr/>
        </p:nvSpPr>
        <p:spPr>
          <a:xfrm>
            <a:off x="9146258" y="3545349"/>
            <a:ext cx="1456690" cy="1797352"/>
          </a:xfrm>
          <a:prstGeom prst="rect">
            <a:avLst/>
          </a:prstGeom>
          <a:solidFill>
            <a:srgbClr val="F3F3F3"/>
          </a:solidFill>
          <a:ln w="9524">
            <a:solidFill>
              <a:srgbClr val="000000"/>
            </a:solidFill>
          </a:ln>
        </p:spPr>
        <p:txBody>
          <a:bodyPr vert="horz" wrap="square" lIns="0" tIns="80010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630"/>
              </a:spcBef>
            </a:pPr>
            <a:r>
              <a:rPr sz="1100" b="1" spc="-25" dirty="0" err="1" smtClean="0">
                <a:solidFill>
                  <a:srgbClr val="051934"/>
                </a:solidFill>
                <a:latin typeface="Tahoma"/>
                <a:cs typeface="Tahoma"/>
              </a:rPr>
              <a:t>Proﬁ</a:t>
            </a:r>
            <a:r>
              <a:rPr sz="1100" b="1" spc="-15" dirty="0" err="1" smtClean="0">
                <a:solidFill>
                  <a:srgbClr val="051934"/>
                </a:solidFill>
                <a:latin typeface="Tahoma"/>
                <a:cs typeface="Tahoma"/>
              </a:rPr>
              <a:t>l</a:t>
            </a:r>
            <a:r>
              <a:rPr sz="1100" b="1" spc="-40" dirty="0" smtClean="0">
                <a:solidFill>
                  <a:srgbClr val="051934"/>
                </a:solidFill>
                <a:latin typeface="Tahoma"/>
                <a:cs typeface="Tahoma"/>
              </a:rPr>
              <a:t> </a:t>
            </a:r>
            <a:r>
              <a:rPr sz="1100" b="1" spc="-5" dirty="0">
                <a:solidFill>
                  <a:srgbClr val="051934"/>
                </a:solidFill>
                <a:latin typeface="Tahoma"/>
                <a:cs typeface="Tahoma"/>
              </a:rPr>
              <a:t>client</a:t>
            </a:r>
            <a:endParaRPr sz="1100" dirty="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100" dirty="0">
              <a:latin typeface="Tahoma"/>
              <a:cs typeface="Tahoma"/>
            </a:endParaRPr>
          </a:p>
          <a:p>
            <a:pPr marL="85725" marR="82550">
              <a:lnSpc>
                <a:spcPct val="102299"/>
              </a:lnSpc>
            </a:pPr>
            <a:r>
              <a:rPr sz="1100" b="1" spc="-5" dirty="0" err="1" smtClean="0">
                <a:solidFill>
                  <a:srgbClr val="051934"/>
                </a:solidFill>
                <a:latin typeface="Tahoma"/>
                <a:cs typeface="Tahoma"/>
              </a:rPr>
              <a:t>Comparaiso</a:t>
            </a:r>
            <a:r>
              <a:rPr sz="1100" b="1" dirty="0" err="1" smtClean="0">
                <a:solidFill>
                  <a:srgbClr val="051934"/>
                </a:solidFill>
                <a:latin typeface="Tahoma"/>
                <a:cs typeface="Tahoma"/>
              </a:rPr>
              <a:t>n</a:t>
            </a:r>
            <a:r>
              <a:rPr sz="1100" b="1" spc="-40" dirty="0" smtClean="0">
                <a:solidFill>
                  <a:srgbClr val="051934"/>
                </a:solidFill>
                <a:latin typeface="Tahoma"/>
                <a:cs typeface="Tahoma"/>
              </a:rPr>
              <a:t> </a:t>
            </a:r>
            <a:r>
              <a:rPr sz="1100" b="1" spc="-10" dirty="0">
                <a:solidFill>
                  <a:srgbClr val="051934"/>
                </a:solidFill>
                <a:latin typeface="Tahoma"/>
                <a:cs typeface="Tahoma"/>
              </a:rPr>
              <a:t>des  </a:t>
            </a:r>
            <a:r>
              <a:rPr sz="1100" b="1" spc="-5" dirty="0">
                <a:solidFill>
                  <a:srgbClr val="051934"/>
                </a:solidFill>
                <a:latin typeface="Tahoma"/>
                <a:cs typeface="Tahoma"/>
              </a:rPr>
              <a:t>modeles</a:t>
            </a:r>
            <a:endParaRPr sz="1100" dirty="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100" dirty="0">
              <a:latin typeface="Tahoma"/>
              <a:cs typeface="Tahoma"/>
            </a:endParaRPr>
          </a:p>
          <a:p>
            <a:pPr marL="85725" marR="442595">
              <a:lnSpc>
                <a:spcPct val="102299"/>
              </a:lnSpc>
              <a:spcBef>
                <a:spcPts val="5"/>
              </a:spcBef>
            </a:pPr>
            <a:r>
              <a:rPr sz="1100" b="1" spc="-15" dirty="0" smtClean="0">
                <a:solidFill>
                  <a:srgbClr val="051934"/>
                </a:solidFill>
                <a:latin typeface="Tahoma"/>
                <a:cs typeface="Tahoma"/>
              </a:rPr>
              <a:t>Proposition </a:t>
            </a:r>
            <a:r>
              <a:rPr sz="1100" b="1" spc="-10" dirty="0" smtClean="0">
                <a:solidFill>
                  <a:srgbClr val="051934"/>
                </a:solidFill>
                <a:latin typeface="Tahoma"/>
                <a:cs typeface="Tahoma"/>
              </a:rPr>
              <a:t> </a:t>
            </a:r>
            <a:r>
              <a:rPr sz="1100" b="1" spc="5" dirty="0">
                <a:solidFill>
                  <a:srgbClr val="051934"/>
                </a:solidFill>
                <a:latin typeface="Tahoma"/>
                <a:cs typeface="Tahoma"/>
              </a:rPr>
              <a:t>contrat </a:t>
            </a:r>
            <a:r>
              <a:rPr sz="1100" b="1" spc="-5" dirty="0">
                <a:solidFill>
                  <a:srgbClr val="051934"/>
                </a:solidFill>
                <a:latin typeface="Tahoma"/>
                <a:cs typeface="Tahoma"/>
              </a:rPr>
              <a:t>de </a:t>
            </a:r>
            <a:r>
              <a:rPr sz="1100" b="1" dirty="0">
                <a:solidFill>
                  <a:srgbClr val="051934"/>
                </a:solidFill>
                <a:latin typeface="Tahoma"/>
                <a:cs typeface="Tahoma"/>
              </a:rPr>
              <a:t> </a:t>
            </a:r>
            <a:r>
              <a:rPr sz="1100" b="1" dirty="0" smtClean="0">
                <a:solidFill>
                  <a:srgbClr val="051934"/>
                </a:solidFill>
                <a:latin typeface="Tahoma"/>
                <a:cs typeface="Tahoma"/>
              </a:rPr>
              <a:t>maintenance</a:t>
            </a:r>
            <a:endParaRPr lang="fr-FR" sz="1100" b="1" dirty="0" smtClean="0">
              <a:solidFill>
                <a:srgbClr val="051934"/>
              </a:solidFill>
              <a:latin typeface="Tahoma"/>
              <a:cs typeface="Tahoma"/>
            </a:endParaRPr>
          </a:p>
          <a:p>
            <a:pPr marL="85725" marR="442595">
              <a:lnSpc>
                <a:spcPct val="102299"/>
              </a:lnSpc>
              <a:spcBef>
                <a:spcPts val="5"/>
              </a:spcBef>
            </a:pPr>
            <a:endParaRPr lang="fr-FR" sz="1100" b="1" dirty="0">
              <a:solidFill>
                <a:srgbClr val="051934"/>
              </a:solidFill>
              <a:latin typeface="Tahoma"/>
              <a:cs typeface="Tahoma"/>
            </a:endParaRPr>
          </a:p>
          <a:p>
            <a:pPr marL="85725" marR="442595">
              <a:lnSpc>
                <a:spcPct val="102299"/>
              </a:lnSpc>
              <a:spcBef>
                <a:spcPts val="5"/>
              </a:spcBef>
            </a:pPr>
            <a:endParaRPr sz="1100" dirty="0">
              <a:latin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17680064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iamond 8">
            <a:extLst>
              <a:ext uri="{FF2B5EF4-FFF2-40B4-BE49-F238E27FC236}">
                <a16:creationId xmlns:a16="http://schemas.microsoft.com/office/drawing/2014/main" id="{D8BAB20E-1C8C-4F1B-8554-257E4EA25266}"/>
              </a:ext>
            </a:extLst>
          </p:cNvPr>
          <p:cNvSpPr/>
          <p:nvPr/>
        </p:nvSpPr>
        <p:spPr>
          <a:xfrm>
            <a:off x="11532345" y="6174504"/>
            <a:ext cx="493710" cy="497416"/>
          </a:xfrm>
          <a:prstGeom prst="diamond">
            <a:avLst/>
          </a:prstGeom>
          <a:solidFill>
            <a:schemeClr val="tx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bject 12"/>
          <p:cNvSpPr txBox="1">
            <a:spLocks/>
          </p:cNvSpPr>
          <p:nvPr/>
        </p:nvSpPr>
        <p:spPr>
          <a:xfrm>
            <a:off x="0" y="0"/>
            <a:ext cx="12191999" cy="56682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vert="horz" wrap="square" lIns="0" tIns="73660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85725" algn="ctr">
              <a:lnSpc>
                <a:spcPct val="100000"/>
              </a:lnSpc>
              <a:spcBef>
                <a:spcPts val="580"/>
              </a:spcBef>
              <a:spcAft>
                <a:spcPts val="600"/>
              </a:spcAft>
            </a:pPr>
            <a:r>
              <a:rPr lang="fr-FR" sz="3200" b="1" dirty="0">
                <a:latin typeface="Franklin Gothic Demi" panose="020B0703020102020204" pitchFamily="34" charset="0"/>
              </a:rPr>
              <a:t>Profil client </a:t>
            </a:r>
            <a:r>
              <a:rPr lang="fr-FR" sz="3200" b="1" dirty="0" smtClean="0">
                <a:latin typeface="Franklin Gothic Demi" panose="020B0703020102020204" pitchFamily="34" charset="0"/>
              </a:rPr>
              <a:t>recherché</a:t>
            </a:r>
            <a:endParaRPr lang="fr-FR" sz="3200" b="1" dirty="0">
              <a:latin typeface="Franklin Gothic Demi" panose="020B07030201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3750" y="1120367"/>
            <a:ext cx="9819009" cy="5054137"/>
          </a:xfrm>
          <a:prstGeom prst="rect">
            <a:avLst/>
          </a:prstGeom>
        </p:spPr>
      </p:pic>
      <p:sp>
        <p:nvSpPr>
          <p:cNvPr id="23" name="object 4"/>
          <p:cNvSpPr txBox="1"/>
          <p:nvPr/>
        </p:nvSpPr>
        <p:spPr>
          <a:xfrm>
            <a:off x="8746837" y="4289208"/>
            <a:ext cx="1893453" cy="241092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 indent="48895">
              <a:lnSpc>
                <a:spcPts val="1650"/>
              </a:lnSpc>
              <a:spcBef>
                <a:spcPts val="180"/>
              </a:spcBef>
            </a:pPr>
            <a:r>
              <a:rPr sz="1600" b="1" spc="-5" dirty="0">
                <a:latin typeface="Arial MT"/>
                <a:cs typeface="Arial MT"/>
              </a:rPr>
              <a:t>Comment</a:t>
            </a:r>
            <a:r>
              <a:rPr sz="1600" b="1" spc="-90" dirty="0">
                <a:latin typeface="Arial MT"/>
                <a:cs typeface="Arial MT"/>
              </a:rPr>
              <a:t> </a:t>
            </a:r>
            <a:r>
              <a:rPr sz="1600" b="1" spc="-5" dirty="0">
                <a:latin typeface="Arial MT"/>
                <a:cs typeface="Arial MT"/>
              </a:rPr>
              <a:t>il </a:t>
            </a:r>
            <a:r>
              <a:rPr sz="1600" b="1" spc="-375" dirty="0">
                <a:latin typeface="Arial MT"/>
                <a:cs typeface="Arial MT"/>
              </a:rPr>
              <a:t> </a:t>
            </a:r>
            <a:r>
              <a:rPr sz="1600" b="1" spc="-5" dirty="0">
                <a:latin typeface="Arial MT"/>
                <a:cs typeface="Arial MT"/>
              </a:rPr>
              <a:t>paie?</a:t>
            </a:r>
            <a:endParaRPr sz="1600" b="1" dirty="0">
              <a:latin typeface="Arial MT"/>
              <a:cs typeface="Arial MT"/>
            </a:endParaRPr>
          </a:p>
        </p:txBody>
      </p:sp>
      <p:sp>
        <p:nvSpPr>
          <p:cNvPr id="24" name="object 5"/>
          <p:cNvSpPr txBox="1"/>
          <p:nvPr/>
        </p:nvSpPr>
        <p:spPr>
          <a:xfrm>
            <a:off x="8548670" y="5554053"/>
            <a:ext cx="1452036" cy="45910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sz="1600" b="1" spc="-5" dirty="0">
                <a:latin typeface="Arial MT"/>
                <a:cs typeface="Arial MT"/>
              </a:rPr>
              <a:t>Nbr de </a:t>
            </a:r>
            <a:r>
              <a:rPr sz="1600" b="1" dirty="0">
                <a:latin typeface="Arial MT"/>
                <a:cs typeface="Arial MT"/>
              </a:rPr>
              <a:t> commandes</a:t>
            </a:r>
          </a:p>
        </p:txBody>
      </p:sp>
      <p:sp>
        <p:nvSpPr>
          <p:cNvPr id="25" name="object 6"/>
          <p:cNvSpPr txBox="1"/>
          <p:nvPr/>
        </p:nvSpPr>
        <p:spPr>
          <a:xfrm>
            <a:off x="8746837" y="2794093"/>
            <a:ext cx="1717963" cy="241092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 algn="ctr">
              <a:lnSpc>
                <a:spcPts val="1650"/>
              </a:lnSpc>
              <a:spcBef>
                <a:spcPts val="180"/>
              </a:spcBef>
            </a:pPr>
            <a:r>
              <a:rPr sz="1600" b="1" spc="-5" dirty="0">
                <a:latin typeface="Arial MT"/>
                <a:cs typeface="Arial MT"/>
              </a:rPr>
              <a:t>Combien</a:t>
            </a:r>
            <a:r>
              <a:rPr sz="1600" b="1" spc="-90" dirty="0">
                <a:latin typeface="Arial MT"/>
                <a:cs typeface="Arial MT"/>
              </a:rPr>
              <a:t> </a:t>
            </a:r>
            <a:r>
              <a:rPr sz="1600" b="1" spc="-5" dirty="0">
                <a:latin typeface="Arial MT"/>
                <a:cs typeface="Arial MT"/>
              </a:rPr>
              <a:t>il </a:t>
            </a:r>
            <a:r>
              <a:rPr sz="1600" b="1" spc="-375" dirty="0">
                <a:latin typeface="Arial MT"/>
                <a:cs typeface="Arial MT"/>
              </a:rPr>
              <a:t> </a:t>
            </a:r>
            <a:r>
              <a:rPr sz="1600" b="1" spc="-5" dirty="0">
                <a:latin typeface="Arial MT"/>
                <a:cs typeface="Arial MT"/>
              </a:rPr>
              <a:t>paie?</a:t>
            </a:r>
            <a:endParaRPr sz="1600" b="1" dirty="0">
              <a:latin typeface="Arial MT"/>
              <a:cs typeface="Arial MT"/>
            </a:endParaRPr>
          </a:p>
        </p:txBody>
      </p:sp>
      <p:sp>
        <p:nvSpPr>
          <p:cNvPr id="26" name="object 7"/>
          <p:cNvSpPr txBox="1"/>
          <p:nvPr/>
        </p:nvSpPr>
        <p:spPr>
          <a:xfrm>
            <a:off x="2757832" y="1277582"/>
            <a:ext cx="1770611" cy="45910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 algn="ctr">
              <a:lnSpc>
                <a:spcPts val="1650"/>
              </a:lnSpc>
              <a:spcBef>
                <a:spcPts val="180"/>
              </a:spcBef>
            </a:pPr>
            <a:r>
              <a:rPr sz="1600" b="1" spc="-5" dirty="0">
                <a:latin typeface="Arial MT"/>
                <a:cs typeface="Arial MT"/>
              </a:rPr>
              <a:t>Qu'est-ce</a:t>
            </a:r>
            <a:r>
              <a:rPr sz="1600" b="1" spc="-90" dirty="0">
                <a:latin typeface="Arial MT"/>
                <a:cs typeface="Arial MT"/>
              </a:rPr>
              <a:t> </a:t>
            </a:r>
            <a:r>
              <a:rPr sz="1600" b="1" spc="-5" dirty="0">
                <a:latin typeface="Arial MT"/>
                <a:cs typeface="Arial MT"/>
              </a:rPr>
              <a:t>qu’il </a:t>
            </a:r>
            <a:r>
              <a:rPr sz="1600" b="1" spc="-375" dirty="0">
                <a:latin typeface="Arial MT"/>
                <a:cs typeface="Arial MT"/>
              </a:rPr>
              <a:t> </a:t>
            </a:r>
            <a:r>
              <a:rPr sz="1600" b="1" spc="-5" dirty="0">
                <a:latin typeface="Arial MT"/>
                <a:cs typeface="Arial MT"/>
              </a:rPr>
              <a:t>achète?</a:t>
            </a:r>
            <a:endParaRPr sz="1600" b="1" dirty="0">
              <a:latin typeface="Arial MT"/>
              <a:cs typeface="Arial MT"/>
            </a:endParaRPr>
          </a:p>
        </p:txBody>
      </p:sp>
      <p:sp>
        <p:nvSpPr>
          <p:cNvPr id="27" name="object 8"/>
          <p:cNvSpPr txBox="1"/>
          <p:nvPr/>
        </p:nvSpPr>
        <p:spPr>
          <a:xfrm>
            <a:off x="2710989" y="5587711"/>
            <a:ext cx="1812176" cy="45910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 algn="ctr">
              <a:lnSpc>
                <a:spcPts val="1650"/>
              </a:lnSpc>
              <a:spcBef>
                <a:spcPts val="180"/>
              </a:spcBef>
            </a:pPr>
            <a:r>
              <a:rPr sz="1600" b="1" spc="-5" dirty="0">
                <a:latin typeface="Arial MT"/>
                <a:cs typeface="Arial MT"/>
              </a:rPr>
              <a:t>Categorie</a:t>
            </a:r>
            <a:r>
              <a:rPr sz="1600" b="1" spc="-90" dirty="0">
                <a:latin typeface="Arial MT"/>
                <a:cs typeface="Arial MT"/>
              </a:rPr>
              <a:t> </a:t>
            </a:r>
            <a:r>
              <a:rPr sz="1600" b="1" spc="-5" dirty="0">
                <a:latin typeface="Arial MT"/>
                <a:cs typeface="Arial MT"/>
              </a:rPr>
              <a:t>de </a:t>
            </a:r>
            <a:r>
              <a:rPr sz="1600" b="1" spc="-375" dirty="0">
                <a:latin typeface="Arial MT"/>
                <a:cs typeface="Arial MT"/>
              </a:rPr>
              <a:t> </a:t>
            </a:r>
            <a:r>
              <a:rPr sz="1600" b="1" spc="-5" dirty="0">
                <a:latin typeface="Arial MT"/>
                <a:cs typeface="Arial MT"/>
              </a:rPr>
              <a:t>produits</a:t>
            </a:r>
            <a:endParaRPr sz="1600" b="1" dirty="0">
              <a:latin typeface="Arial MT"/>
              <a:cs typeface="Arial MT"/>
            </a:endParaRPr>
          </a:p>
        </p:txBody>
      </p:sp>
      <p:sp>
        <p:nvSpPr>
          <p:cNvPr id="31" name="object 10"/>
          <p:cNvSpPr txBox="1"/>
          <p:nvPr/>
        </p:nvSpPr>
        <p:spPr>
          <a:xfrm>
            <a:off x="2497919" y="4180204"/>
            <a:ext cx="1421588" cy="45910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 algn="ctr">
              <a:lnSpc>
                <a:spcPts val="1650"/>
              </a:lnSpc>
              <a:spcBef>
                <a:spcPts val="180"/>
              </a:spcBef>
            </a:pPr>
            <a:r>
              <a:rPr sz="1600" b="1" dirty="0">
                <a:latin typeface="Arial MT"/>
                <a:cs typeface="Arial MT"/>
              </a:rPr>
              <a:t>A</a:t>
            </a:r>
            <a:r>
              <a:rPr sz="1600" b="1" spc="-80" dirty="0">
                <a:latin typeface="Arial MT"/>
                <a:cs typeface="Arial MT"/>
              </a:rPr>
              <a:t> </a:t>
            </a:r>
            <a:r>
              <a:rPr sz="1600" b="1" spc="-5" dirty="0">
                <a:latin typeface="Arial MT"/>
                <a:cs typeface="Arial MT"/>
              </a:rPr>
              <a:t>qu</a:t>
            </a:r>
            <a:r>
              <a:rPr sz="1600" b="1" dirty="0">
                <a:latin typeface="Arial MT"/>
                <a:cs typeface="Arial MT"/>
              </a:rPr>
              <a:t>i</a:t>
            </a:r>
            <a:r>
              <a:rPr sz="1600" b="1" spc="-5" dirty="0">
                <a:latin typeface="Arial MT"/>
                <a:cs typeface="Arial MT"/>
              </a:rPr>
              <a:t> il  achète?</a:t>
            </a:r>
            <a:endParaRPr sz="1600" b="1" dirty="0">
              <a:latin typeface="Arial MT"/>
              <a:cs typeface="Arial MT"/>
            </a:endParaRPr>
          </a:p>
        </p:txBody>
      </p:sp>
      <p:sp>
        <p:nvSpPr>
          <p:cNvPr id="32" name="object 11"/>
          <p:cNvSpPr txBox="1"/>
          <p:nvPr/>
        </p:nvSpPr>
        <p:spPr>
          <a:xfrm>
            <a:off x="2841887" y="2685089"/>
            <a:ext cx="948717" cy="45910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sz="1600" b="1" spc="-5" dirty="0">
                <a:latin typeface="Arial MT"/>
                <a:cs typeface="Arial MT"/>
              </a:rPr>
              <a:t>Quand</a:t>
            </a:r>
            <a:r>
              <a:rPr sz="1600" b="1" spc="-95" dirty="0">
                <a:latin typeface="Arial MT"/>
                <a:cs typeface="Arial MT"/>
              </a:rPr>
              <a:t> </a:t>
            </a:r>
            <a:r>
              <a:rPr sz="1600" b="1" spc="-5" dirty="0">
                <a:latin typeface="Arial MT"/>
                <a:cs typeface="Arial MT"/>
              </a:rPr>
              <a:t>il </a:t>
            </a:r>
            <a:r>
              <a:rPr sz="1600" b="1" spc="-375" dirty="0">
                <a:latin typeface="Arial MT"/>
                <a:cs typeface="Arial MT"/>
              </a:rPr>
              <a:t> </a:t>
            </a:r>
            <a:r>
              <a:rPr sz="1600" b="1" spc="-5" dirty="0">
                <a:latin typeface="Arial MT"/>
                <a:cs typeface="Arial MT"/>
              </a:rPr>
              <a:t>achète?</a:t>
            </a:r>
            <a:endParaRPr sz="1600" b="1" dirty="0">
              <a:latin typeface="Arial MT"/>
              <a:cs typeface="Arial MT"/>
            </a:endParaRPr>
          </a:p>
        </p:txBody>
      </p:sp>
      <p:sp>
        <p:nvSpPr>
          <p:cNvPr id="33" name="object 9"/>
          <p:cNvSpPr txBox="1"/>
          <p:nvPr/>
        </p:nvSpPr>
        <p:spPr>
          <a:xfrm>
            <a:off x="8324296" y="1283317"/>
            <a:ext cx="1443158" cy="45910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 algn="ctr">
              <a:lnSpc>
                <a:spcPts val="1650"/>
              </a:lnSpc>
              <a:spcBef>
                <a:spcPts val="180"/>
              </a:spcBef>
            </a:pPr>
            <a:r>
              <a:rPr sz="1600" b="1" spc="-5" dirty="0">
                <a:latin typeface="Arial MT"/>
                <a:cs typeface="Arial MT"/>
              </a:rPr>
              <a:t>Fréquence  d’achat</a:t>
            </a:r>
            <a:endParaRPr sz="1600" b="1" dirty="0"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30996854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458D45E1-3406-4A9F-936E-982BCC338E2E}"/>
              </a:ext>
            </a:extLst>
          </p:cNvPr>
          <p:cNvGrpSpPr/>
          <p:nvPr/>
        </p:nvGrpSpPr>
        <p:grpSpPr>
          <a:xfrm>
            <a:off x="2843342" y="1266254"/>
            <a:ext cx="10554004" cy="1621896"/>
            <a:chOff x="6127001" y="975256"/>
            <a:chExt cx="10554004" cy="1621896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5E3BD7D-EEC6-41FC-867D-95F2B71346B3}"/>
                </a:ext>
              </a:extLst>
            </p:cNvPr>
            <p:cNvSpPr txBox="1"/>
            <p:nvPr/>
          </p:nvSpPr>
          <p:spPr>
            <a:xfrm>
              <a:off x="6127001" y="975256"/>
              <a:ext cx="1431024" cy="1323439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80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itchFamily="34" charset="0"/>
                </a:rPr>
                <a:t>02</a:t>
              </a:r>
              <a:endParaRPr lang="ko-KR" altLang="en-US" sz="8000" b="1" dirty="0">
                <a:solidFill>
                  <a:schemeClr val="tx1">
                    <a:lumMod val="50000"/>
                    <a:lumOff val="50000"/>
                  </a:schemeClr>
                </a:solidFill>
                <a:cs typeface="Arial" pitchFamily="34" charset="0"/>
              </a:endParaRPr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8E16F429-6192-415F-9755-6EE02C49F2C5}"/>
                </a:ext>
              </a:extLst>
            </p:cNvPr>
            <p:cNvGrpSpPr/>
            <p:nvPr/>
          </p:nvGrpSpPr>
          <p:grpSpPr>
            <a:xfrm>
              <a:off x="7186295" y="1273713"/>
              <a:ext cx="9494710" cy="1323439"/>
              <a:chOff x="7168717" y="1368649"/>
              <a:chExt cx="9494710" cy="1323439"/>
            </a:xfrm>
          </p:grpSpPr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93B75C5-9BDB-4B5F-AB3F-CB12A702F1F8}"/>
                  </a:ext>
                </a:extLst>
              </p:cNvPr>
              <p:cNvSpPr txBox="1"/>
              <p:nvPr/>
            </p:nvSpPr>
            <p:spPr>
              <a:xfrm>
                <a:off x="7168717" y="1736433"/>
                <a:ext cx="445613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altLang="ko-KR" sz="1200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8591A18A-7559-4485-BC2C-6ACBBA9F87DF}"/>
                  </a:ext>
                </a:extLst>
              </p:cNvPr>
              <p:cNvSpPr txBox="1"/>
              <p:nvPr/>
            </p:nvSpPr>
            <p:spPr>
              <a:xfrm>
                <a:off x="7168717" y="1368649"/>
                <a:ext cx="9494710" cy="1323439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fr-FR" altLang="ko-KR" sz="4000" b="1" dirty="0">
                    <a:solidFill>
                      <a:schemeClr val="accent2"/>
                    </a:solidFill>
                    <a:cs typeface="Arial" pitchFamily="34" charset="0"/>
                  </a:rPr>
                  <a:t>  </a:t>
                </a:r>
                <a:r>
                  <a:rPr lang="fr-FR" altLang="ko-KR" sz="4000" b="1" dirty="0" smtClean="0">
                    <a:solidFill>
                      <a:schemeClr val="accent2"/>
                    </a:solidFill>
                    <a:cs typeface="Arial" pitchFamily="34" charset="0"/>
                  </a:rPr>
                  <a:t>Analyse </a:t>
                </a:r>
                <a:r>
                  <a:rPr lang="fr-FR" altLang="ko-KR" sz="4000" b="1" dirty="0">
                    <a:solidFill>
                      <a:schemeClr val="accent2"/>
                    </a:solidFill>
                    <a:cs typeface="Arial" pitchFamily="34" charset="0"/>
                  </a:rPr>
                  <a:t>exploratoire </a:t>
                </a:r>
              </a:p>
              <a:p>
                <a:r>
                  <a:rPr lang="fr-FR" altLang="ko-KR" sz="4000" b="1" dirty="0" smtClean="0">
                    <a:solidFill>
                      <a:schemeClr val="accent2"/>
                    </a:solidFill>
                    <a:cs typeface="Arial" pitchFamily="34" charset="0"/>
                  </a:rPr>
                  <a:t>  </a:t>
                </a:r>
                <a:endParaRPr lang="ko-KR" altLang="en-US" sz="4000" b="1" dirty="0">
                  <a:solidFill>
                    <a:schemeClr val="accent1"/>
                  </a:solidFill>
                  <a:cs typeface="Arial" pitchFamily="34" charset="0"/>
                </a:endParaRPr>
              </a:p>
            </p:txBody>
          </p:sp>
        </p:grpSp>
      </p:grpSp>
      <p:sp>
        <p:nvSpPr>
          <p:cNvPr id="16" name="Diamond 15">
            <a:extLst>
              <a:ext uri="{FF2B5EF4-FFF2-40B4-BE49-F238E27FC236}">
                <a16:creationId xmlns:a16="http://schemas.microsoft.com/office/drawing/2014/main" id="{054C6852-9435-4614-9AEA-A0630E3781E5}"/>
              </a:ext>
            </a:extLst>
          </p:cNvPr>
          <p:cNvSpPr/>
          <p:nvPr/>
        </p:nvSpPr>
        <p:spPr>
          <a:xfrm>
            <a:off x="2162750" y="1709680"/>
            <a:ext cx="436586" cy="436586"/>
          </a:xfrm>
          <a:prstGeom prst="diamond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Diamond 16">
            <a:extLst>
              <a:ext uri="{FF2B5EF4-FFF2-40B4-BE49-F238E27FC236}">
                <a16:creationId xmlns:a16="http://schemas.microsoft.com/office/drawing/2014/main" id="{054C6852-9435-4614-9AEA-A0630E3781E5}"/>
              </a:ext>
            </a:extLst>
          </p:cNvPr>
          <p:cNvSpPr/>
          <p:nvPr/>
        </p:nvSpPr>
        <p:spPr>
          <a:xfrm>
            <a:off x="2381043" y="1709680"/>
            <a:ext cx="436586" cy="436586"/>
          </a:xfrm>
          <a:prstGeom prst="diamond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933A4D0-97E5-418A-B2F3-D02EB7083238}"/>
              </a:ext>
            </a:extLst>
          </p:cNvPr>
          <p:cNvCxnSpPr/>
          <p:nvPr/>
        </p:nvCxnSpPr>
        <p:spPr>
          <a:xfrm>
            <a:off x="5173057" y="6400273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19">
            <a:extLst>
              <a:ext uri="{FF2B5EF4-FFF2-40B4-BE49-F238E27FC236}">
                <a16:creationId xmlns:a16="http://schemas.microsoft.com/office/drawing/2014/main" id="{3A9EF390-3B15-4059-B08F-CA3DF8CEDD54}"/>
              </a:ext>
            </a:extLst>
          </p:cNvPr>
          <p:cNvSpPr/>
          <p:nvPr/>
        </p:nvSpPr>
        <p:spPr>
          <a:xfrm>
            <a:off x="4953000" y="5975263"/>
            <a:ext cx="283335" cy="283335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20">
            <a:extLst>
              <a:ext uri="{FF2B5EF4-FFF2-40B4-BE49-F238E27FC236}">
                <a16:creationId xmlns:a16="http://schemas.microsoft.com/office/drawing/2014/main" id="{A946494B-140D-42CF-AF95-532259FA6484}"/>
              </a:ext>
            </a:extLst>
          </p:cNvPr>
          <p:cNvSpPr/>
          <p:nvPr/>
        </p:nvSpPr>
        <p:spPr>
          <a:xfrm>
            <a:off x="5620555" y="5975262"/>
            <a:ext cx="283335" cy="283335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22">
            <a:extLst>
              <a:ext uri="{FF2B5EF4-FFF2-40B4-BE49-F238E27FC236}">
                <a16:creationId xmlns:a16="http://schemas.microsoft.com/office/drawing/2014/main" id="{15D2E684-7E60-4C39-9475-A0A9E25ECB10}"/>
              </a:ext>
            </a:extLst>
          </p:cNvPr>
          <p:cNvCxnSpPr>
            <a:stCxn id="10" idx="6"/>
            <a:endCxn id="11" idx="2"/>
          </p:cNvCxnSpPr>
          <p:nvPr/>
        </p:nvCxnSpPr>
        <p:spPr>
          <a:xfrm flipV="1">
            <a:off x="5236335" y="6116929"/>
            <a:ext cx="3842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Oval 23">
            <a:extLst>
              <a:ext uri="{FF2B5EF4-FFF2-40B4-BE49-F238E27FC236}">
                <a16:creationId xmlns:a16="http://schemas.microsoft.com/office/drawing/2014/main" id="{CC5F8AD6-A0B4-4B1D-9A60-D7FB51108F44}"/>
              </a:ext>
            </a:extLst>
          </p:cNvPr>
          <p:cNvSpPr/>
          <p:nvPr/>
        </p:nvSpPr>
        <p:spPr>
          <a:xfrm>
            <a:off x="6288110" y="5975261"/>
            <a:ext cx="283335" cy="283335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Connector 24">
            <a:extLst>
              <a:ext uri="{FF2B5EF4-FFF2-40B4-BE49-F238E27FC236}">
                <a16:creationId xmlns:a16="http://schemas.microsoft.com/office/drawing/2014/main" id="{96A7A7F7-9FE9-4BF7-ABDA-1342115A620D}"/>
              </a:ext>
            </a:extLst>
          </p:cNvPr>
          <p:cNvCxnSpPr>
            <a:endCxn id="13" idx="2"/>
          </p:cNvCxnSpPr>
          <p:nvPr/>
        </p:nvCxnSpPr>
        <p:spPr>
          <a:xfrm flipV="1">
            <a:off x="5903890" y="6116928"/>
            <a:ext cx="3842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Oval 11">
            <a:extLst>
              <a:ext uri="{FF2B5EF4-FFF2-40B4-BE49-F238E27FC236}">
                <a16:creationId xmlns:a16="http://schemas.microsoft.com/office/drawing/2014/main" id="{AA956240-11DA-4B7E-9B6D-4D85E6BEDD0F}"/>
              </a:ext>
            </a:extLst>
          </p:cNvPr>
          <p:cNvSpPr/>
          <p:nvPr/>
        </p:nvSpPr>
        <p:spPr>
          <a:xfrm>
            <a:off x="4285445" y="5985995"/>
            <a:ext cx="283335" cy="283335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6">
            <a:extLst>
              <a:ext uri="{FF2B5EF4-FFF2-40B4-BE49-F238E27FC236}">
                <a16:creationId xmlns:a16="http://schemas.microsoft.com/office/drawing/2014/main" id="{9B268F29-ED6F-4BAB-91CF-9B4FD43BC855}"/>
              </a:ext>
            </a:extLst>
          </p:cNvPr>
          <p:cNvCxnSpPr/>
          <p:nvPr/>
        </p:nvCxnSpPr>
        <p:spPr>
          <a:xfrm flipV="1">
            <a:off x="4568780" y="6127662"/>
            <a:ext cx="3842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Oval 23">
            <a:extLst>
              <a:ext uri="{FF2B5EF4-FFF2-40B4-BE49-F238E27FC236}">
                <a16:creationId xmlns:a16="http://schemas.microsoft.com/office/drawing/2014/main" id="{2942E1B4-B6D2-45B0-B6B5-8958C813FDA2}"/>
              </a:ext>
            </a:extLst>
          </p:cNvPr>
          <p:cNvSpPr/>
          <p:nvPr/>
        </p:nvSpPr>
        <p:spPr>
          <a:xfrm>
            <a:off x="6955665" y="5994398"/>
            <a:ext cx="283335" cy="283335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24">
            <a:extLst>
              <a:ext uri="{FF2B5EF4-FFF2-40B4-BE49-F238E27FC236}">
                <a16:creationId xmlns:a16="http://schemas.microsoft.com/office/drawing/2014/main" id="{DC58B22C-92CE-47D9-BAD5-2BA0DAFAC712}"/>
              </a:ext>
            </a:extLst>
          </p:cNvPr>
          <p:cNvCxnSpPr>
            <a:endCxn id="19" idx="2"/>
          </p:cNvCxnSpPr>
          <p:nvPr/>
        </p:nvCxnSpPr>
        <p:spPr>
          <a:xfrm flipV="1">
            <a:off x="6571445" y="6136065"/>
            <a:ext cx="3842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Oval 23">
            <a:extLst>
              <a:ext uri="{FF2B5EF4-FFF2-40B4-BE49-F238E27FC236}">
                <a16:creationId xmlns:a16="http://schemas.microsoft.com/office/drawing/2014/main" id="{C400ECF8-C069-4886-9EA1-C3B28B579CFE}"/>
              </a:ext>
            </a:extLst>
          </p:cNvPr>
          <p:cNvSpPr/>
          <p:nvPr/>
        </p:nvSpPr>
        <p:spPr>
          <a:xfrm>
            <a:off x="7623220" y="5989665"/>
            <a:ext cx="283335" cy="283335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4">
            <a:extLst>
              <a:ext uri="{FF2B5EF4-FFF2-40B4-BE49-F238E27FC236}">
                <a16:creationId xmlns:a16="http://schemas.microsoft.com/office/drawing/2014/main" id="{329AAD87-722D-42ED-ADDD-21FDDF073E80}"/>
              </a:ext>
            </a:extLst>
          </p:cNvPr>
          <p:cNvCxnSpPr>
            <a:endCxn id="21" idx="2"/>
          </p:cNvCxnSpPr>
          <p:nvPr/>
        </p:nvCxnSpPr>
        <p:spPr>
          <a:xfrm flipV="1">
            <a:off x="7239000" y="6131332"/>
            <a:ext cx="3842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aphicFrame>
        <p:nvGraphicFramePr>
          <p:cNvPr id="23" name="Espace réservé au contenu 5" descr="Graphique SmartArt">
            <a:extLst>
              <a:ext uri="{FF2B5EF4-FFF2-40B4-BE49-F238E27FC236}">
                <a16:creationId xmlns:a16="http://schemas.microsoft.com/office/drawing/2014/main" id="{BF629521-FFD2-45DA-9D1D-A5F09BD5A2D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33853351"/>
              </p:ext>
            </p:extLst>
          </p:nvPr>
        </p:nvGraphicFramePr>
        <p:xfrm>
          <a:off x="-56748" y="2888150"/>
          <a:ext cx="5519138" cy="23158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98506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576348"/>
            <a:ext cx="1219200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" algn="ctr"/>
            <a:r>
              <a:rPr lang="fr-FR" sz="2400" b="1" spc="-5" dirty="0" err="1" smtClean="0">
                <a:solidFill>
                  <a:schemeClr val="bg1"/>
                </a:solidFill>
                <a:latin typeface="Franklin Gothic Demi" panose="020B0703020102020204" pitchFamily="34" charset="0"/>
                <a:cs typeface="Arial"/>
              </a:rPr>
              <a:t>Olist</a:t>
            </a:r>
            <a:r>
              <a:rPr lang="fr-FR" sz="2400" b="1" spc="-5" dirty="0" smtClean="0">
                <a:solidFill>
                  <a:schemeClr val="bg1"/>
                </a:solidFill>
                <a:latin typeface="Franklin Gothic Demi" panose="020B0703020102020204" pitchFamily="34" charset="0"/>
                <a:cs typeface="Arial"/>
              </a:rPr>
              <a:t> </a:t>
            </a:r>
            <a:r>
              <a:rPr lang="fr-FR" sz="2400" b="1" spc="-5" dirty="0">
                <a:solidFill>
                  <a:schemeClr val="bg1"/>
                </a:solidFill>
                <a:latin typeface="Franklin Gothic Demi" panose="020B0703020102020204" pitchFamily="34" charset="0"/>
                <a:cs typeface="Arial"/>
              </a:rPr>
              <a:t>met à disposition sa base de données </a:t>
            </a:r>
            <a:r>
              <a:rPr lang="fr-FR" sz="2400" b="1" spc="-5" dirty="0" err="1">
                <a:solidFill>
                  <a:schemeClr val="bg1"/>
                </a:solidFill>
                <a:latin typeface="Franklin Gothic Demi" panose="020B0703020102020204" pitchFamily="34" charset="0"/>
                <a:cs typeface="Arial"/>
              </a:rPr>
              <a:t>anonymisée</a:t>
            </a:r>
            <a:r>
              <a:rPr lang="fr-FR" sz="2400" b="1" spc="-5" dirty="0">
                <a:solidFill>
                  <a:schemeClr val="bg1"/>
                </a:solidFill>
                <a:latin typeface="Franklin Gothic Demi" panose="020B0703020102020204" pitchFamily="34" charset="0"/>
                <a:cs typeface="Arial"/>
              </a:rPr>
              <a:t> sur l’historique des </a:t>
            </a:r>
          </a:p>
          <a:p>
            <a:pPr marL="85725" algn="ctr"/>
            <a:r>
              <a:rPr lang="fr-FR" sz="2400" b="1" spc="-5" dirty="0">
                <a:solidFill>
                  <a:schemeClr val="bg1"/>
                </a:solidFill>
                <a:latin typeface="Franklin Gothic Demi" panose="020B0703020102020204" pitchFamily="34" charset="0"/>
                <a:cs typeface="Arial"/>
              </a:rPr>
              <a:t>commandes (produits achetés, date d’achat, localisation, commentaires clients, …) </a:t>
            </a:r>
          </a:p>
          <a:p>
            <a:pPr marL="85725" algn="ctr"/>
            <a:r>
              <a:rPr lang="fr-FR" sz="2400" b="1" spc="-5" dirty="0">
                <a:solidFill>
                  <a:schemeClr val="bg1"/>
                </a:solidFill>
                <a:latin typeface="Franklin Gothic Demi" panose="020B0703020102020204" pitchFamily="34" charset="0"/>
                <a:cs typeface="Arial"/>
              </a:rPr>
              <a:t>de septembre 2016 à octobre </a:t>
            </a:r>
            <a:r>
              <a:rPr lang="fr-FR" sz="2400" b="1" spc="-5" dirty="0" smtClean="0">
                <a:solidFill>
                  <a:schemeClr val="bg1"/>
                </a:solidFill>
                <a:latin typeface="Franklin Gothic Demi" panose="020B0703020102020204" pitchFamily="34" charset="0"/>
                <a:cs typeface="Arial"/>
              </a:rPr>
              <a:t>2018.</a:t>
            </a:r>
          </a:p>
          <a:p>
            <a:pPr marL="85725" algn="ctr"/>
            <a:endParaRPr lang="fr-FR" sz="2400" b="1" spc="-5" dirty="0" smtClean="0">
              <a:solidFill>
                <a:schemeClr val="bg1"/>
              </a:solidFill>
              <a:latin typeface="Franklin Gothic Demi" panose="020B0703020102020204" pitchFamily="34" charset="0"/>
              <a:cs typeface="Arial"/>
            </a:endParaRPr>
          </a:p>
          <a:p>
            <a:pPr marL="85725" algn="ctr"/>
            <a:r>
              <a:rPr lang="fr-FR" i="1" spc="-5" dirty="0" smtClean="0">
                <a:solidFill>
                  <a:schemeClr val="bg1"/>
                </a:solidFill>
                <a:latin typeface="Trebuchet MS" panose="020B0603020202020204" pitchFamily="34" charset="0"/>
                <a:cs typeface="Arial"/>
              </a:rPr>
              <a:t>lien </a:t>
            </a:r>
            <a:r>
              <a:rPr lang="fr-FR" i="1" spc="-5" dirty="0">
                <a:solidFill>
                  <a:schemeClr val="bg1"/>
                </a:solidFill>
                <a:latin typeface="Trebuchet MS" panose="020B0603020202020204" pitchFamily="34" charset="0"/>
                <a:cs typeface="Arial"/>
              </a:rPr>
              <a:t>des données : </a:t>
            </a:r>
            <a:endParaRPr lang="fr-FR" i="1" spc="-5" dirty="0" smtClean="0">
              <a:solidFill>
                <a:schemeClr val="bg1"/>
              </a:solidFill>
              <a:latin typeface="Trebuchet MS" panose="020B0603020202020204" pitchFamily="34" charset="0"/>
              <a:cs typeface="Arial"/>
            </a:endParaRPr>
          </a:p>
          <a:p>
            <a:pPr marL="85725" algn="ctr"/>
            <a:r>
              <a:rPr lang="fr-FR" i="1" spc="-5" dirty="0" smtClean="0">
                <a:solidFill>
                  <a:schemeClr val="bg1"/>
                </a:solidFill>
                <a:latin typeface="Trebuchet MS" panose="020B0603020202020204" pitchFamily="34" charset="0"/>
                <a:cs typeface="Arial"/>
              </a:rPr>
              <a:t>https</a:t>
            </a:r>
            <a:r>
              <a:rPr lang="fr-FR" i="1" spc="-5" dirty="0">
                <a:solidFill>
                  <a:schemeClr val="bg1"/>
                </a:solidFill>
                <a:latin typeface="Trebuchet MS" panose="020B0603020202020204" pitchFamily="34" charset="0"/>
                <a:cs typeface="Arial"/>
              </a:rPr>
              <a:t>://</a:t>
            </a:r>
            <a:r>
              <a:rPr lang="fr-FR" i="1" spc="-5" dirty="0" smtClean="0">
                <a:solidFill>
                  <a:schemeClr val="bg1"/>
                </a:solidFill>
                <a:latin typeface="Trebuchet MS" panose="020B0603020202020204" pitchFamily="34" charset="0"/>
                <a:cs typeface="Arial"/>
              </a:rPr>
              <a:t>www.kaggle.com/olistbr/brazilian-ecommerce</a:t>
            </a:r>
            <a:endParaRPr lang="fr-FR" dirty="0">
              <a:solidFill>
                <a:schemeClr val="bg1"/>
              </a:solidFill>
              <a:latin typeface="Trebuchet MS" panose="020B0603020202020204" pitchFamily="34" charset="0"/>
              <a:cs typeface="Arial"/>
            </a:endParaRPr>
          </a:p>
        </p:txBody>
      </p:sp>
      <p:sp>
        <p:nvSpPr>
          <p:cNvPr id="9" name="Diamond 8">
            <a:extLst>
              <a:ext uri="{FF2B5EF4-FFF2-40B4-BE49-F238E27FC236}">
                <a16:creationId xmlns:a16="http://schemas.microsoft.com/office/drawing/2014/main" id="{D8BAB20E-1C8C-4F1B-8554-257E4EA25266}"/>
              </a:ext>
            </a:extLst>
          </p:cNvPr>
          <p:cNvSpPr/>
          <p:nvPr/>
        </p:nvSpPr>
        <p:spPr>
          <a:xfrm>
            <a:off x="5897370" y="1764911"/>
            <a:ext cx="286862" cy="290302"/>
          </a:xfrm>
          <a:prstGeom prst="diamond">
            <a:avLst/>
          </a:prstGeom>
          <a:solidFill>
            <a:schemeClr val="tx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bject 12"/>
          <p:cNvSpPr txBox="1">
            <a:spLocks/>
          </p:cNvSpPr>
          <p:nvPr/>
        </p:nvSpPr>
        <p:spPr>
          <a:xfrm>
            <a:off x="0" y="-24875"/>
            <a:ext cx="12192000" cy="51757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vert="horz" wrap="square" lIns="0" tIns="73660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3200" b="1" dirty="0">
                <a:latin typeface="Franklin Gothic Demi" panose="020B0703020102020204" pitchFamily="34" charset="0"/>
              </a:rPr>
              <a:t>Jeux de données</a:t>
            </a:r>
            <a:r>
              <a:rPr lang="fr-FR" sz="3200" b="1" dirty="0">
                <a:latin typeface="Franklin Gothic Demi" panose="020B0703020102020204" pitchFamily="34" charset="0"/>
                <a:cs typeface="Arial" pitchFamily="34" charset="0"/>
              </a:rPr>
              <a:t> </a:t>
            </a:r>
            <a:endParaRPr lang="ko-KR" altLang="en-US" sz="3200" b="1" dirty="0">
              <a:latin typeface="Franklin Gothic Demi" panose="020B0703020102020204" pitchFamily="34" charset="0"/>
              <a:cs typeface="Arial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910104" y="2700005"/>
            <a:ext cx="699345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8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Franklin Gothic Demi" panose="020B0703020102020204" pitchFamily="34" charset="0"/>
              </a:rPr>
              <a:t>Schéma synthétique de la base de données</a:t>
            </a:r>
          </a:p>
        </p:txBody>
      </p:sp>
      <p:pic>
        <p:nvPicPr>
          <p:cNvPr id="8" name="object 1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67396" y="3158836"/>
            <a:ext cx="6600306" cy="363266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498893424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-COLOR-A05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33E97C"/>
      </a:accent1>
      <a:accent2>
        <a:srgbClr val="2FC5FA"/>
      </a:accent2>
      <a:accent3>
        <a:srgbClr val="F2AC30"/>
      </a:accent3>
      <a:accent4>
        <a:srgbClr val="FE3FE4"/>
      </a:accent4>
      <a:accent5>
        <a:srgbClr val="FE4D3B"/>
      </a:accent5>
      <a:accent6>
        <a:srgbClr val="CBCBCB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COLOR-A05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33E97C"/>
      </a:accent1>
      <a:accent2>
        <a:srgbClr val="2FC5FA"/>
      </a:accent2>
      <a:accent3>
        <a:srgbClr val="F2AC30"/>
      </a:accent3>
      <a:accent4>
        <a:srgbClr val="FE3FE4"/>
      </a:accent4>
      <a:accent5>
        <a:srgbClr val="FE4D3B"/>
      </a:accent5>
      <a:accent6>
        <a:srgbClr val="CBCBCB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COL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AC7D3"/>
      </a:accent1>
      <a:accent2>
        <a:srgbClr val="307689"/>
      </a:accent2>
      <a:accent3>
        <a:srgbClr val="F7C76A"/>
      </a:accent3>
      <a:accent4>
        <a:srgbClr val="F47758"/>
      </a:accent4>
      <a:accent5>
        <a:srgbClr val="C1C3C4"/>
      </a:accent5>
      <a:accent6>
        <a:srgbClr val="506272"/>
      </a:accent6>
      <a:hlink>
        <a:srgbClr val="000000"/>
      </a:hlink>
      <a:folHlink>
        <a:srgbClr val="00000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5002</TotalTime>
  <Words>1802</Words>
  <Application>Microsoft Office PowerPoint</Application>
  <PresentationFormat>Widescreen</PresentationFormat>
  <Paragraphs>422</Paragraphs>
  <Slides>41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41</vt:i4>
      </vt:variant>
    </vt:vector>
  </HeadingPairs>
  <TitlesOfParts>
    <vt:vector size="61" baseType="lpstr">
      <vt:lpstr>Arial Unicode MS</vt:lpstr>
      <vt:lpstr>Arial</vt:lpstr>
      <vt:lpstr>Arial MT</vt:lpstr>
      <vt:lpstr>Calibri</vt:lpstr>
      <vt:lpstr>Franklin Gothic Demi</vt:lpstr>
      <vt:lpstr>Microsoft Sans Serif</vt:lpstr>
      <vt:lpstr>Montserrat</vt:lpstr>
      <vt:lpstr>Montserrat ExtraBold</vt:lpstr>
      <vt:lpstr>Roboto</vt:lpstr>
      <vt:lpstr>Roboto Cn</vt:lpstr>
      <vt:lpstr>Roboto Lt</vt:lpstr>
      <vt:lpstr>Source Sans Pro</vt:lpstr>
      <vt:lpstr>Tahoma</vt:lpstr>
      <vt:lpstr>Times New Roman</vt:lpstr>
      <vt:lpstr>Trebuchet MS</vt:lpstr>
      <vt:lpstr>Verdana</vt:lpstr>
      <vt:lpstr>Wingdings</vt:lpstr>
      <vt:lpstr>Cover and End Slide Master</vt:lpstr>
      <vt:lpstr>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PROFIL CLIENT K-means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Vic</cp:lastModifiedBy>
  <cp:revision>496</cp:revision>
  <dcterms:created xsi:type="dcterms:W3CDTF">2019-01-14T06:35:35Z</dcterms:created>
  <dcterms:modified xsi:type="dcterms:W3CDTF">2022-05-18T14:33:59Z</dcterms:modified>
</cp:coreProperties>
</file>